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250"/>
  </p:notesMasterIdLst>
  <p:handoutMasterIdLst>
    <p:handoutMasterId r:id="rId251"/>
  </p:handoutMasterIdLst>
  <p:sldIdLst>
    <p:sldId id="256" r:id="rId2"/>
    <p:sldId id="271" r:id="rId3"/>
    <p:sldId id="272" r:id="rId4"/>
    <p:sldId id="274" r:id="rId5"/>
    <p:sldId id="275" r:id="rId6"/>
    <p:sldId id="276" r:id="rId7"/>
    <p:sldId id="277" r:id="rId8"/>
    <p:sldId id="278" r:id="rId9"/>
    <p:sldId id="279" r:id="rId10"/>
    <p:sldId id="280" r:id="rId11"/>
    <p:sldId id="273" r:id="rId12"/>
    <p:sldId id="281" r:id="rId13"/>
    <p:sldId id="282" r:id="rId14"/>
    <p:sldId id="283" r:id="rId15"/>
    <p:sldId id="284" r:id="rId16"/>
    <p:sldId id="285" r:id="rId17"/>
    <p:sldId id="286" r:id="rId18"/>
    <p:sldId id="287" r:id="rId19"/>
    <p:sldId id="540" r:id="rId20"/>
    <p:sldId id="288" r:id="rId21"/>
    <p:sldId id="303" r:id="rId22"/>
    <p:sldId id="289" r:id="rId23"/>
    <p:sldId id="291" r:id="rId24"/>
    <p:sldId id="292" r:id="rId25"/>
    <p:sldId id="293" r:id="rId26"/>
    <p:sldId id="294" r:id="rId27"/>
    <p:sldId id="290" r:id="rId28"/>
    <p:sldId id="296" r:id="rId29"/>
    <p:sldId id="295" r:id="rId30"/>
    <p:sldId id="297" r:id="rId31"/>
    <p:sldId id="298" r:id="rId32"/>
    <p:sldId id="299" r:id="rId33"/>
    <p:sldId id="300" r:id="rId34"/>
    <p:sldId id="301" r:id="rId35"/>
    <p:sldId id="302" r:id="rId36"/>
    <p:sldId id="305" r:id="rId37"/>
    <p:sldId id="311" r:id="rId38"/>
    <p:sldId id="312" r:id="rId39"/>
    <p:sldId id="313" r:id="rId40"/>
    <p:sldId id="314" r:id="rId41"/>
    <p:sldId id="315" r:id="rId42"/>
    <p:sldId id="316" r:id="rId43"/>
    <p:sldId id="317" r:id="rId44"/>
    <p:sldId id="318" r:id="rId45"/>
    <p:sldId id="320" r:id="rId46"/>
    <p:sldId id="319" r:id="rId47"/>
    <p:sldId id="321" r:id="rId48"/>
    <p:sldId id="322" r:id="rId49"/>
    <p:sldId id="323" r:id="rId50"/>
    <p:sldId id="324" r:id="rId51"/>
    <p:sldId id="543" r:id="rId52"/>
    <p:sldId id="325" r:id="rId53"/>
    <p:sldId id="526" r:id="rId54"/>
    <p:sldId id="527" r:id="rId55"/>
    <p:sldId id="326" r:id="rId56"/>
    <p:sldId id="328" r:id="rId57"/>
    <p:sldId id="327" r:id="rId58"/>
    <p:sldId id="331" r:id="rId59"/>
    <p:sldId id="329" r:id="rId60"/>
    <p:sldId id="330" r:id="rId61"/>
    <p:sldId id="332" r:id="rId62"/>
    <p:sldId id="333" r:id="rId63"/>
    <p:sldId id="334" r:id="rId64"/>
    <p:sldId id="335" r:id="rId65"/>
    <p:sldId id="336" r:id="rId66"/>
    <p:sldId id="337" r:id="rId67"/>
    <p:sldId id="544" r:id="rId68"/>
    <p:sldId id="341" r:id="rId69"/>
    <p:sldId id="338" r:id="rId70"/>
    <p:sldId id="342" r:id="rId71"/>
    <p:sldId id="339" r:id="rId72"/>
    <p:sldId id="524" r:id="rId73"/>
    <p:sldId id="453" r:id="rId74"/>
    <p:sldId id="454" r:id="rId75"/>
    <p:sldId id="455" r:id="rId76"/>
    <p:sldId id="456" r:id="rId77"/>
    <p:sldId id="457" r:id="rId78"/>
    <p:sldId id="458" r:id="rId79"/>
    <p:sldId id="459" r:id="rId80"/>
    <p:sldId id="460" r:id="rId81"/>
    <p:sldId id="461" r:id="rId82"/>
    <p:sldId id="462" r:id="rId83"/>
    <p:sldId id="463" r:id="rId84"/>
    <p:sldId id="464" r:id="rId85"/>
    <p:sldId id="465" r:id="rId86"/>
    <p:sldId id="528" r:id="rId87"/>
    <p:sldId id="529" r:id="rId88"/>
    <p:sldId id="530" r:id="rId89"/>
    <p:sldId id="531" r:id="rId90"/>
    <p:sldId id="470" r:id="rId91"/>
    <p:sldId id="471" r:id="rId92"/>
    <p:sldId id="472" r:id="rId93"/>
    <p:sldId id="473" r:id="rId94"/>
    <p:sldId id="474" r:id="rId95"/>
    <p:sldId id="475" r:id="rId96"/>
    <p:sldId id="476" r:id="rId97"/>
    <p:sldId id="477" r:id="rId98"/>
    <p:sldId id="478" r:id="rId99"/>
    <p:sldId id="479" r:id="rId100"/>
    <p:sldId id="480" r:id="rId101"/>
    <p:sldId id="481" r:id="rId102"/>
    <p:sldId id="482" r:id="rId103"/>
    <p:sldId id="483" r:id="rId104"/>
    <p:sldId id="484" r:id="rId105"/>
    <p:sldId id="485" r:id="rId106"/>
    <p:sldId id="486" r:id="rId107"/>
    <p:sldId id="487" r:id="rId108"/>
    <p:sldId id="488" r:id="rId109"/>
    <p:sldId id="489" r:id="rId110"/>
    <p:sldId id="490" r:id="rId111"/>
    <p:sldId id="491" r:id="rId112"/>
    <p:sldId id="492" r:id="rId113"/>
    <p:sldId id="493" r:id="rId114"/>
    <p:sldId id="494" r:id="rId115"/>
    <p:sldId id="495" r:id="rId116"/>
    <p:sldId id="496" r:id="rId117"/>
    <p:sldId id="497" r:id="rId118"/>
    <p:sldId id="498" r:id="rId119"/>
    <p:sldId id="499" r:id="rId120"/>
    <p:sldId id="500" r:id="rId121"/>
    <p:sldId id="501" r:id="rId122"/>
    <p:sldId id="502" r:id="rId123"/>
    <p:sldId id="503" r:id="rId124"/>
    <p:sldId id="504" r:id="rId125"/>
    <p:sldId id="505" r:id="rId126"/>
    <p:sldId id="506" r:id="rId127"/>
    <p:sldId id="507" r:id="rId128"/>
    <p:sldId id="508" r:id="rId129"/>
    <p:sldId id="509" r:id="rId130"/>
    <p:sldId id="510" r:id="rId131"/>
    <p:sldId id="511" r:id="rId132"/>
    <p:sldId id="512" r:id="rId133"/>
    <p:sldId id="513" r:id="rId134"/>
    <p:sldId id="514" r:id="rId135"/>
    <p:sldId id="515" r:id="rId136"/>
    <p:sldId id="516" r:id="rId137"/>
    <p:sldId id="517" r:id="rId138"/>
    <p:sldId id="518" r:id="rId139"/>
    <p:sldId id="519" r:id="rId140"/>
    <p:sldId id="520" r:id="rId141"/>
    <p:sldId id="521" r:id="rId142"/>
    <p:sldId id="522" r:id="rId143"/>
    <p:sldId id="523" r:id="rId144"/>
    <p:sldId id="525" r:id="rId145"/>
    <p:sldId id="343" r:id="rId146"/>
    <p:sldId id="344" r:id="rId147"/>
    <p:sldId id="345" r:id="rId148"/>
    <p:sldId id="346" r:id="rId149"/>
    <p:sldId id="347" r:id="rId150"/>
    <p:sldId id="348" r:id="rId151"/>
    <p:sldId id="349" r:id="rId152"/>
    <p:sldId id="350" r:id="rId153"/>
    <p:sldId id="351" r:id="rId154"/>
    <p:sldId id="352" r:id="rId155"/>
    <p:sldId id="353" r:id="rId156"/>
    <p:sldId id="354" r:id="rId157"/>
    <p:sldId id="355" r:id="rId158"/>
    <p:sldId id="356" r:id="rId159"/>
    <p:sldId id="357" r:id="rId160"/>
    <p:sldId id="358" r:id="rId161"/>
    <p:sldId id="359" r:id="rId162"/>
    <p:sldId id="360" r:id="rId163"/>
    <p:sldId id="361" r:id="rId164"/>
    <p:sldId id="362" r:id="rId165"/>
    <p:sldId id="363" r:id="rId166"/>
    <p:sldId id="364" r:id="rId167"/>
    <p:sldId id="532" r:id="rId168"/>
    <p:sldId id="533" r:id="rId169"/>
    <p:sldId id="374" r:id="rId170"/>
    <p:sldId id="375" r:id="rId171"/>
    <p:sldId id="340" r:id="rId172"/>
    <p:sldId id="376" r:id="rId173"/>
    <p:sldId id="377" r:id="rId174"/>
    <p:sldId id="378" r:id="rId175"/>
    <p:sldId id="379" r:id="rId176"/>
    <p:sldId id="545" r:id="rId177"/>
    <p:sldId id="382" r:id="rId178"/>
    <p:sldId id="427" r:id="rId179"/>
    <p:sldId id="428" r:id="rId180"/>
    <p:sldId id="429" r:id="rId181"/>
    <p:sldId id="546" r:id="rId182"/>
    <p:sldId id="380" r:id="rId183"/>
    <p:sldId id="383" r:id="rId184"/>
    <p:sldId id="384" r:id="rId185"/>
    <p:sldId id="385" r:id="rId186"/>
    <p:sldId id="387" r:id="rId187"/>
    <p:sldId id="388" r:id="rId188"/>
    <p:sldId id="386" r:id="rId189"/>
    <p:sldId id="392" r:id="rId190"/>
    <p:sldId id="393" r:id="rId191"/>
    <p:sldId id="394" r:id="rId192"/>
    <p:sldId id="395" r:id="rId193"/>
    <p:sldId id="396" r:id="rId194"/>
    <p:sldId id="397" r:id="rId195"/>
    <p:sldId id="398" r:id="rId196"/>
    <p:sldId id="399" r:id="rId197"/>
    <p:sldId id="400" r:id="rId198"/>
    <p:sldId id="534" r:id="rId199"/>
    <p:sldId id="443" r:id="rId200"/>
    <p:sldId id="403" r:id="rId201"/>
    <p:sldId id="401" r:id="rId202"/>
    <p:sldId id="405" r:id="rId203"/>
    <p:sldId id="404" r:id="rId204"/>
    <p:sldId id="538" r:id="rId205"/>
    <p:sldId id="539" r:id="rId206"/>
    <p:sldId id="406" r:id="rId207"/>
    <p:sldId id="407" r:id="rId208"/>
    <p:sldId id="408" r:id="rId209"/>
    <p:sldId id="409" r:id="rId210"/>
    <p:sldId id="410" r:id="rId211"/>
    <p:sldId id="411" r:id="rId212"/>
    <p:sldId id="412" r:id="rId213"/>
    <p:sldId id="413" r:id="rId214"/>
    <p:sldId id="450" r:id="rId215"/>
    <p:sldId id="414" r:id="rId216"/>
    <p:sldId id="416" r:id="rId217"/>
    <p:sldId id="417" r:id="rId218"/>
    <p:sldId id="418" r:id="rId219"/>
    <p:sldId id="419" r:id="rId220"/>
    <p:sldId id="420" r:id="rId221"/>
    <p:sldId id="421" r:id="rId222"/>
    <p:sldId id="422" r:id="rId223"/>
    <p:sldId id="423" r:id="rId224"/>
    <p:sldId id="424" r:id="rId225"/>
    <p:sldId id="425" r:id="rId226"/>
    <p:sldId id="426" r:id="rId227"/>
    <p:sldId id="430" r:id="rId228"/>
    <p:sldId id="451" r:id="rId229"/>
    <p:sldId id="431" r:id="rId230"/>
    <p:sldId id="432" r:id="rId231"/>
    <p:sldId id="433" r:id="rId232"/>
    <p:sldId id="434" r:id="rId233"/>
    <p:sldId id="435" r:id="rId234"/>
    <p:sldId id="436" r:id="rId235"/>
    <p:sldId id="437" r:id="rId236"/>
    <p:sldId id="444" r:id="rId237"/>
    <p:sldId id="438" r:id="rId238"/>
    <p:sldId id="439" r:id="rId239"/>
    <p:sldId id="440" r:id="rId240"/>
    <p:sldId id="441" r:id="rId241"/>
    <p:sldId id="442" r:id="rId242"/>
    <p:sldId id="447" r:id="rId243"/>
    <p:sldId id="448" r:id="rId244"/>
    <p:sldId id="449" r:id="rId245"/>
    <p:sldId id="541" r:id="rId246"/>
    <p:sldId id="542" r:id="rId247"/>
    <p:sldId id="445" r:id="rId248"/>
    <p:sldId id="452" r:id="rId249"/>
  </p:sldIdLst>
  <p:sldSz cx="9144000" cy="6858000" type="screen4x3"/>
  <p:notesSz cx="6858000" cy="9144000"/>
  <p:defaultTextStyle>
    <a:defPPr>
      <a:defRPr lang="en-US"/>
    </a:defPPr>
    <a:lvl1pPr algn="r" rtl="0" eaLnBrk="0" fontAlgn="base" hangingPunct="0">
      <a:spcBef>
        <a:spcPct val="50000"/>
      </a:spcBef>
      <a:spcAft>
        <a:spcPct val="0"/>
      </a:spcAft>
      <a:defRPr kern="1200">
        <a:solidFill>
          <a:schemeClr val="tx1"/>
        </a:solidFill>
        <a:latin typeface="Verdana" pitchFamily="34" charset="0"/>
        <a:ea typeface="+mn-ea"/>
        <a:cs typeface="+mn-cs"/>
      </a:defRPr>
    </a:lvl1pPr>
    <a:lvl2pPr marL="457200" algn="r" rtl="0" eaLnBrk="0" fontAlgn="base" hangingPunct="0">
      <a:spcBef>
        <a:spcPct val="50000"/>
      </a:spcBef>
      <a:spcAft>
        <a:spcPct val="0"/>
      </a:spcAft>
      <a:defRPr kern="1200">
        <a:solidFill>
          <a:schemeClr val="tx1"/>
        </a:solidFill>
        <a:latin typeface="Verdana" pitchFamily="34" charset="0"/>
        <a:ea typeface="+mn-ea"/>
        <a:cs typeface="+mn-cs"/>
      </a:defRPr>
    </a:lvl2pPr>
    <a:lvl3pPr marL="914400" algn="r" rtl="0" eaLnBrk="0" fontAlgn="base" hangingPunct="0">
      <a:spcBef>
        <a:spcPct val="50000"/>
      </a:spcBef>
      <a:spcAft>
        <a:spcPct val="0"/>
      </a:spcAft>
      <a:defRPr kern="1200">
        <a:solidFill>
          <a:schemeClr val="tx1"/>
        </a:solidFill>
        <a:latin typeface="Verdana" pitchFamily="34" charset="0"/>
        <a:ea typeface="+mn-ea"/>
        <a:cs typeface="+mn-cs"/>
      </a:defRPr>
    </a:lvl3pPr>
    <a:lvl4pPr marL="1371600" algn="r" rtl="0" eaLnBrk="0" fontAlgn="base" hangingPunct="0">
      <a:spcBef>
        <a:spcPct val="50000"/>
      </a:spcBef>
      <a:spcAft>
        <a:spcPct val="0"/>
      </a:spcAft>
      <a:defRPr kern="1200">
        <a:solidFill>
          <a:schemeClr val="tx1"/>
        </a:solidFill>
        <a:latin typeface="Verdana" pitchFamily="34" charset="0"/>
        <a:ea typeface="+mn-ea"/>
        <a:cs typeface="+mn-cs"/>
      </a:defRPr>
    </a:lvl4pPr>
    <a:lvl5pPr marL="1828800" algn="r" rtl="0" eaLnBrk="0" fontAlgn="base" hangingPunct="0">
      <a:spcBef>
        <a:spcPct val="5000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CC00FF"/>
    <a:srgbClr val="808080"/>
    <a:srgbClr val="FF9900"/>
    <a:srgbClr val="66FF33"/>
    <a:srgbClr val="00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5" autoAdjust="0"/>
    <p:restoredTop sz="92006" autoAdjust="0"/>
  </p:normalViewPr>
  <p:slideViewPr>
    <p:cSldViewPr>
      <p:cViewPr>
        <p:scale>
          <a:sx n="125" d="100"/>
          <a:sy n="125" d="100"/>
        </p:scale>
        <p:origin x="288" y="-630"/>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134" y="-96"/>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notesMaster" Target="notesMasters/notesMaster1.xml"/><Relationship Id="rId255"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41.wmf"/><Relationship Id="rId4" Type="http://schemas.openxmlformats.org/officeDocument/2006/relationships/image" Target="../media/image4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wmf"/><Relationship Id="rId1" Type="http://schemas.openxmlformats.org/officeDocument/2006/relationships/image" Target="../media/image46.wmf"/><Relationship Id="rId5" Type="http://schemas.openxmlformats.org/officeDocument/2006/relationships/image" Target="../media/image40.png"/><Relationship Id="rId4" Type="http://schemas.openxmlformats.org/officeDocument/2006/relationships/image" Target="../media/image39.png"/></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74.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112.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71.wmf"/><Relationship Id="rId4" Type="http://schemas.openxmlformats.org/officeDocument/2006/relationships/image" Target="../media/image74.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74.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71.wmf"/><Relationship Id="rId4" Type="http://schemas.openxmlformats.org/officeDocument/2006/relationships/image" Target="../media/image74.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55.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atin typeface="Arial" pitchFamily="34" charset="0"/>
              </a:defRPr>
            </a:lvl1pPr>
          </a:lstStyle>
          <a:p>
            <a:r>
              <a:rPr lang="en-US"/>
              <a:t>Digital Systems: Hardware Organization and Design</a:t>
            </a:r>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Arial" pitchFamily="34" charset="0"/>
              </a:defRPr>
            </a:lvl1pPr>
          </a:lstStyle>
          <a:p>
            <a:fld id="{FBA05883-C2B3-4039-A743-BF7A8E5A88E5}" type="datetime1">
              <a:rPr lang="en-US"/>
              <a:pPr/>
              <a:t>3/22/2017</a:t>
            </a:fld>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latin typeface="Arial" pitchFamily="34" charset="0"/>
              </a:defRPr>
            </a:lvl1pPr>
          </a:lstStyle>
          <a:p>
            <a:r>
              <a:rPr lang="en-US"/>
              <a:t>Architecture of a Respresentative 32 Bit Processor</a:t>
            </a:r>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Arial" pitchFamily="34" charset="0"/>
              </a:defRPr>
            </a:lvl1pPr>
          </a:lstStyle>
          <a:p>
            <a:fld id="{A9130366-C743-40B4-A55F-61B83F8F8D7C}" type="slidenum">
              <a:rPr lang="en-US"/>
              <a:pPr/>
              <a:t>‹#›</a:t>
            </a:fld>
            <a:endParaRPr lang="en-US"/>
          </a:p>
        </p:txBody>
      </p:sp>
    </p:spTree>
    <p:extLst>
      <p:ext uri="{BB962C8B-B14F-4D97-AF65-F5344CB8AC3E}">
        <p14:creationId xmlns:p14="http://schemas.microsoft.com/office/powerpoint/2010/main" val="10985098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atin typeface="Arial" pitchFamily="34" charset="0"/>
              </a:defRPr>
            </a:lvl1pPr>
          </a:lstStyle>
          <a:p>
            <a:r>
              <a:rPr lang="en-US"/>
              <a:t>Digital Systems: Hardware Organization and Design</a:t>
            </a:r>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Arial" pitchFamily="34" charset="0"/>
              </a:defRPr>
            </a:lvl1pPr>
          </a:lstStyle>
          <a:p>
            <a:fld id="{8FCC5F57-520C-47DE-ABB2-A07ABE39AC1D}" type="datetime1">
              <a:rPr lang="en-US"/>
              <a:pPr/>
              <a:t>3/22/2017</a:t>
            </a:fld>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latin typeface="Arial" pitchFamily="34" charset="0"/>
              </a:defRPr>
            </a:lvl1pPr>
          </a:lstStyle>
          <a:p>
            <a:r>
              <a:rPr lang="en-US"/>
              <a:t>Architecture of a Respresentative 32 Bit Processor</a:t>
            </a:r>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Arial" pitchFamily="34" charset="0"/>
              </a:defRPr>
            </a:lvl1pPr>
          </a:lstStyle>
          <a:p>
            <a:fld id="{E2BB5F4E-BACE-43CB-A353-7280C90628AC}" type="slidenum">
              <a:rPr lang="en-US"/>
              <a:pPr/>
              <a:t>‹#›</a:t>
            </a:fld>
            <a:endParaRPr lang="en-US"/>
          </a:p>
        </p:txBody>
      </p:sp>
    </p:spTree>
    <p:extLst>
      <p:ext uri="{BB962C8B-B14F-4D97-AF65-F5344CB8AC3E}">
        <p14:creationId xmlns:p14="http://schemas.microsoft.com/office/powerpoint/2010/main" val="2761435385"/>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DF06657-AA34-4E02-B142-C61009A48C4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A16537F-5F6A-4884-868E-CFD932677DC1}" type="slidenum">
              <a:rPr lang="en-US"/>
              <a:pPr/>
              <a:t>23</a:t>
            </a:fld>
            <a:endParaRPr lang="en-US"/>
          </a:p>
        </p:txBody>
      </p:sp>
      <p:sp>
        <p:nvSpPr>
          <p:cNvPr id="1173506" name="Rectangle 2"/>
          <p:cNvSpPr>
            <a:spLocks noGrp="1" noRot="1" noChangeAspect="1" noChangeArrowheads="1" noTextEdit="1"/>
          </p:cNvSpPr>
          <p:nvPr>
            <p:ph type="sldImg"/>
          </p:nvPr>
        </p:nvSpPr>
        <p:spPr>
          <a:ln/>
        </p:spPr>
      </p:sp>
      <p:sp>
        <p:nvSpPr>
          <p:cNvPr id="117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4601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05EBB74-5988-4676-B028-30BECD8FC9D0}"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10F9DDB-341C-4D2C-BB84-365A9446D8B3}" type="slidenum">
              <a:rPr lang="en-US"/>
              <a:pPr/>
              <a:t>76</a:t>
            </a:fld>
            <a:endParaRPr lang="en-US"/>
          </a:p>
        </p:txBody>
      </p:sp>
      <p:sp>
        <p:nvSpPr>
          <p:cNvPr id="1106946" name="Rectangle 2"/>
          <p:cNvSpPr>
            <a:spLocks noGrp="1" noRot="1" noChangeAspect="1" noChangeArrowheads="1" noTextEdit="1"/>
          </p:cNvSpPr>
          <p:nvPr>
            <p:ph type="sldImg"/>
          </p:nvPr>
        </p:nvSpPr>
        <p:spPr>
          <a:ln/>
        </p:spPr>
      </p:sp>
      <p:sp>
        <p:nvSpPr>
          <p:cNvPr id="1106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9653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3F049B1-0D22-4D1C-9708-1A2DACF88620}"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6D3A7CD-6CD1-4636-8D54-98B83F02006C}" type="slidenum">
              <a:rPr lang="en-US"/>
              <a:pPr/>
              <a:t>77</a:t>
            </a:fld>
            <a:endParaRPr lang="en-US"/>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1919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AD36222-F62B-4BFD-AB01-9C1C8950A5F3}"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EE763AA-5D7C-43EC-AD3E-DC8606C50756}" type="slidenum">
              <a:rPr lang="en-US"/>
              <a:pPr/>
              <a:t>78</a:t>
            </a:fld>
            <a:endParaRPr lang="en-US"/>
          </a:p>
        </p:txBody>
      </p:sp>
      <p:sp>
        <p:nvSpPr>
          <p:cNvPr id="1108994" name="Rectangle 2"/>
          <p:cNvSpPr>
            <a:spLocks noGrp="1" noRot="1" noChangeAspect="1" noChangeArrowheads="1" noTextEdit="1"/>
          </p:cNvSpPr>
          <p:nvPr>
            <p:ph type="sldImg"/>
          </p:nvPr>
        </p:nvSpPr>
        <p:spPr>
          <a:ln/>
        </p:spPr>
      </p:sp>
      <p:sp>
        <p:nvSpPr>
          <p:cNvPr id="1108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4698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B563E64B-2059-4CE5-ACE9-652CB361D2D4}"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8B64306-2001-44C5-BEBB-FA7138F430B6}" type="slidenum">
              <a:rPr lang="en-US"/>
              <a:pPr/>
              <a:t>79</a:t>
            </a:fld>
            <a:endParaRPr lang="en-US"/>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09237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8E0B29F-70F5-49E0-B8B1-B973916E0AC3}"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D3C32E7-CCF5-4015-9A50-96C5D615A0F5}" type="slidenum">
              <a:rPr lang="en-US"/>
              <a:pPr/>
              <a:t>80</a:t>
            </a:fld>
            <a:endParaRPr lang="en-US"/>
          </a:p>
        </p:txBody>
      </p:sp>
      <p:sp>
        <p:nvSpPr>
          <p:cNvPr id="1111042" name="Rectangle 2"/>
          <p:cNvSpPr>
            <a:spLocks noGrp="1" noRot="1" noChangeAspect="1" noChangeArrowheads="1" noTextEdit="1"/>
          </p:cNvSpPr>
          <p:nvPr>
            <p:ph type="sldImg"/>
          </p:nvPr>
        </p:nvSpPr>
        <p:spPr>
          <a:ln/>
        </p:spPr>
      </p:sp>
      <p:sp>
        <p:nvSpPr>
          <p:cNvPr id="1111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5020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567D54B-90BB-46F3-A16A-6B44AE5CBD0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53AA708-717D-4B45-9057-1F0B2ACE4F3B}" type="slidenum">
              <a:rPr lang="en-US"/>
              <a:pPr/>
              <a:t>81</a:t>
            </a:fld>
            <a:endParaRPr lang="en-US"/>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6909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A14250E-CC73-4FBE-8EEC-E2B6B87ED015}"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AD5BA1C-5629-4C93-89FC-A83FB76D9C48}" type="slidenum">
              <a:rPr lang="en-US"/>
              <a:pPr/>
              <a:t>82</a:t>
            </a:fld>
            <a:endParaRPr lang="en-US"/>
          </a:p>
        </p:txBody>
      </p:sp>
      <p:sp>
        <p:nvSpPr>
          <p:cNvPr id="1113090" name="Rectangle 2"/>
          <p:cNvSpPr>
            <a:spLocks noGrp="1" noRot="1" noChangeAspect="1" noChangeArrowheads="1" noTextEdit="1"/>
          </p:cNvSpPr>
          <p:nvPr>
            <p:ph type="sldImg"/>
          </p:nvPr>
        </p:nvSpPr>
        <p:spPr>
          <a:ln/>
        </p:spPr>
      </p:sp>
      <p:sp>
        <p:nvSpPr>
          <p:cNvPr id="1113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6940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A1EC2C8-2BA5-4CA5-B688-F8B075302017}"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2C4448E-6262-4289-935C-9D65EDE5177F}" type="slidenum">
              <a:rPr lang="en-US"/>
              <a:pPr/>
              <a:t>83</a:t>
            </a:fld>
            <a:endParaRPr lang="en-US"/>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62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489A416-16EB-4661-9125-FD6B2F1B665A}"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C411227-E89A-4CE1-A7F2-A01715AE8B7C}" type="slidenum">
              <a:rPr lang="en-US"/>
              <a:pPr/>
              <a:t>84</a:t>
            </a:fld>
            <a:endParaRPr lang="en-US"/>
          </a:p>
        </p:txBody>
      </p:sp>
      <p:sp>
        <p:nvSpPr>
          <p:cNvPr id="1115138" name="Rectangle 2"/>
          <p:cNvSpPr>
            <a:spLocks noGrp="1" noRot="1" noChangeAspect="1" noChangeArrowheads="1" noTextEdit="1"/>
          </p:cNvSpPr>
          <p:nvPr>
            <p:ph type="sldImg"/>
          </p:nvPr>
        </p:nvSpPr>
        <p:spPr>
          <a:ln/>
        </p:spPr>
      </p:sp>
      <p:sp>
        <p:nvSpPr>
          <p:cNvPr id="1115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6565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93940B2-3CAD-450B-896F-E83026D2F27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C1D85DD-B545-445B-9CBB-B60FD879D244}" type="slidenum">
              <a:rPr lang="en-US"/>
              <a:pPr/>
              <a:t>85</a:t>
            </a:fld>
            <a:endParaRPr lang="en-US"/>
          </a:p>
        </p:txBody>
      </p:sp>
      <p:sp>
        <p:nvSpPr>
          <p:cNvPr id="1116162" name="Rectangle 2"/>
          <p:cNvSpPr>
            <a:spLocks noGrp="1" noRot="1" noChangeAspect="1" noChangeArrowheads="1" noTextEdit="1"/>
          </p:cNvSpPr>
          <p:nvPr>
            <p:ph type="sldImg"/>
          </p:nvPr>
        </p:nvSpPr>
        <p:spPr>
          <a:ln/>
        </p:spPr>
      </p:sp>
      <p:sp>
        <p:nvSpPr>
          <p:cNvPr id="11161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3671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6FBEEB4-D524-4900-9347-B51CF489FC6D}"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F72D692-20ED-485F-A15F-89D75CC6D939}" type="slidenum">
              <a:rPr lang="en-US"/>
              <a:pPr/>
              <a:t>24</a:t>
            </a:fld>
            <a:endParaRPr lang="en-US"/>
          </a:p>
        </p:txBody>
      </p:sp>
      <p:sp>
        <p:nvSpPr>
          <p:cNvPr id="1175554" name="Rectangle 2"/>
          <p:cNvSpPr>
            <a:spLocks noGrp="1" noRot="1" noChangeAspect="1" noChangeArrowheads="1" noTextEdit="1"/>
          </p:cNvSpPr>
          <p:nvPr>
            <p:ph type="sldImg"/>
          </p:nvPr>
        </p:nvSpPr>
        <p:spPr>
          <a:ln/>
        </p:spPr>
      </p:sp>
      <p:sp>
        <p:nvSpPr>
          <p:cNvPr id="1175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91874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E61F618B-D3E6-430B-BC8F-BC59B8567ADB}"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4A35B7F8-D8DF-4FC3-92C6-B31C5DBB43C6}" type="slidenum">
              <a:rPr lang="en-US"/>
              <a:pPr/>
              <a:t>86</a:t>
            </a:fld>
            <a:endParaRPr lang="en-US"/>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0343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E55F547-0035-4714-B90F-C9FBDB086F7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60A2D62-78B5-467E-AAB4-2844944BA7B0}" type="slidenum">
              <a:rPr lang="en-US"/>
              <a:pPr/>
              <a:t>87</a:t>
            </a:fld>
            <a:endParaRPr lang="en-US"/>
          </a:p>
        </p:txBody>
      </p:sp>
      <p:sp>
        <p:nvSpPr>
          <p:cNvPr id="1119234" name="Rectangle 2"/>
          <p:cNvSpPr>
            <a:spLocks noGrp="1" noRot="1" noChangeAspect="1" noChangeArrowheads="1" noTextEdit="1"/>
          </p:cNvSpPr>
          <p:nvPr>
            <p:ph type="sldImg"/>
          </p:nvPr>
        </p:nvSpPr>
        <p:spPr>
          <a:ln/>
        </p:spPr>
      </p:sp>
      <p:sp>
        <p:nvSpPr>
          <p:cNvPr id="1119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2943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26F3CCA-3E0E-457F-B3E8-474EBB291E55}"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E2A77E4-3E50-44B7-96FA-C9C7A95B8E25}" type="slidenum">
              <a:rPr lang="en-US"/>
              <a:pPr/>
              <a:t>88</a:t>
            </a:fld>
            <a:endParaRPr lang="en-US"/>
          </a:p>
        </p:txBody>
      </p:sp>
      <p:sp>
        <p:nvSpPr>
          <p:cNvPr id="1120258" name="Rectangle 2"/>
          <p:cNvSpPr>
            <a:spLocks noGrp="1" noRot="1" noChangeAspect="1" noChangeArrowheads="1" noTextEdit="1"/>
          </p:cNvSpPr>
          <p:nvPr>
            <p:ph type="sldImg"/>
          </p:nvPr>
        </p:nvSpPr>
        <p:spPr>
          <a:ln/>
        </p:spPr>
      </p:sp>
      <p:sp>
        <p:nvSpPr>
          <p:cNvPr id="1120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013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641CA28-E3B3-4B32-AF26-CD0B39BE24F7}"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F3AAA17A-B42E-4341-A37F-D9C401CBE6A4}" type="slidenum">
              <a:rPr lang="en-US"/>
              <a:pPr/>
              <a:t>89</a:t>
            </a:fld>
            <a:endParaRPr lang="en-US"/>
          </a:p>
        </p:txBody>
      </p:sp>
      <p:sp>
        <p:nvSpPr>
          <p:cNvPr id="1117186" name="Rectangle 2"/>
          <p:cNvSpPr>
            <a:spLocks noGrp="1" noRot="1" noChangeAspect="1" noChangeArrowheads="1" noTextEdit="1"/>
          </p:cNvSpPr>
          <p:nvPr>
            <p:ph type="sldImg"/>
          </p:nvPr>
        </p:nvSpPr>
        <p:spPr>
          <a:ln/>
        </p:spPr>
      </p:sp>
      <p:sp>
        <p:nvSpPr>
          <p:cNvPr id="1117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5170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B2FC2A2-7933-4191-91D7-B12FAD36E539}"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AEE17F6-A170-42B1-AD5E-FFE803BDD6A7}" type="slidenum">
              <a:rPr lang="en-US"/>
              <a:pPr/>
              <a:t>90</a:t>
            </a:fld>
            <a:endParaRPr lang="en-US"/>
          </a:p>
        </p:txBody>
      </p:sp>
      <p:sp>
        <p:nvSpPr>
          <p:cNvPr id="1121282" name="Rectangle 2"/>
          <p:cNvSpPr>
            <a:spLocks noGrp="1" noRot="1" noChangeAspect="1" noChangeArrowheads="1" noTextEdit="1"/>
          </p:cNvSpPr>
          <p:nvPr>
            <p:ph type="sldImg"/>
          </p:nvPr>
        </p:nvSpPr>
        <p:spPr>
          <a:ln/>
        </p:spPr>
      </p:sp>
      <p:sp>
        <p:nvSpPr>
          <p:cNvPr id="1121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44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B555894-1169-4736-95F6-0AAA7F6945F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1599486-FB0C-4E25-B669-38B11DCCEE85}" type="slidenum">
              <a:rPr lang="en-US"/>
              <a:pPr/>
              <a:t>91</a:t>
            </a:fld>
            <a:endParaRPr lang="en-US"/>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796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082D455-1046-4784-9F01-5DDAC303F9F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7612444-29E6-4165-99BB-EF87DBB25168}" type="slidenum">
              <a:rPr lang="en-US"/>
              <a:pPr/>
              <a:t>92</a:t>
            </a:fld>
            <a:endParaRPr lang="en-US"/>
          </a:p>
        </p:txBody>
      </p:sp>
      <p:sp>
        <p:nvSpPr>
          <p:cNvPr id="1123330" name="Rectangle 2"/>
          <p:cNvSpPr>
            <a:spLocks noGrp="1" noRot="1" noChangeAspect="1" noChangeArrowheads="1" noTextEdit="1"/>
          </p:cNvSpPr>
          <p:nvPr>
            <p:ph type="sldImg"/>
          </p:nvPr>
        </p:nvSpPr>
        <p:spPr>
          <a:ln/>
        </p:spPr>
      </p:sp>
      <p:sp>
        <p:nvSpPr>
          <p:cNvPr id="1123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45810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8F7E7B4-26CF-4593-B166-36DE8EE1BB31}"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4A034EDA-F0FA-404D-9D6D-AB2CC8CE15A5}" type="slidenum">
              <a:rPr lang="en-US"/>
              <a:pPr/>
              <a:t>93</a:t>
            </a:fld>
            <a:endParaRPr lang="en-US"/>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75918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4DD44A4-EE1D-40F9-AB14-0A7CB2A66977}"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089040B-ABCD-4A93-B804-0799CE687F27}" type="slidenum">
              <a:rPr lang="en-US"/>
              <a:pPr/>
              <a:t>94</a:t>
            </a:fld>
            <a:endParaRPr lang="en-US"/>
          </a:p>
        </p:txBody>
      </p:sp>
      <p:sp>
        <p:nvSpPr>
          <p:cNvPr id="1125378" name="Rectangle 2"/>
          <p:cNvSpPr>
            <a:spLocks noGrp="1" noRot="1" noChangeAspect="1" noChangeArrowheads="1" noTextEdit="1"/>
          </p:cNvSpPr>
          <p:nvPr>
            <p:ph type="sldImg"/>
          </p:nvPr>
        </p:nvSpPr>
        <p:spPr>
          <a:ln/>
        </p:spPr>
      </p:sp>
      <p:sp>
        <p:nvSpPr>
          <p:cNvPr id="1125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92240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35092DB-5062-4262-8E70-9872AD86D03A}"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6BB9D56-EC01-4582-9276-05B6B11EE751}" type="slidenum">
              <a:rPr lang="en-US"/>
              <a:pPr/>
              <a:t>95</a:t>
            </a:fld>
            <a:endParaRPr lang="en-US"/>
          </a:p>
        </p:txBody>
      </p:sp>
      <p:sp>
        <p:nvSpPr>
          <p:cNvPr id="1126402" name="Rectangle 2"/>
          <p:cNvSpPr>
            <a:spLocks noGrp="1" noRot="1" noChangeAspect="1" noChangeArrowheads="1" noTextEdit="1"/>
          </p:cNvSpPr>
          <p:nvPr>
            <p:ph type="sldImg"/>
          </p:nvPr>
        </p:nvSpPr>
        <p:spPr>
          <a:ln/>
        </p:spPr>
      </p:sp>
      <p:sp>
        <p:nvSpPr>
          <p:cNvPr id="1126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706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F19974A-D434-429C-A08D-DE692BBC2C2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298AA47B-489D-4A67-99FB-DB835C7E1824}" type="slidenum">
              <a:rPr lang="en-US"/>
              <a:pPr/>
              <a:t>25</a:t>
            </a:fld>
            <a:endParaRPr lang="en-US"/>
          </a:p>
        </p:txBody>
      </p:sp>
      <p:sp>
        <p:nvSpPr>
          <p:cNvPr id="1177602" name="Rectangle 2"/>
          <p:cNvSpPr>
            <a:spLocks noGrp="1" noRot="1" noChangeAspect="1" noChangeArrowheads="1" noTextEdit="1"/>
          </p:cNvSpPr>
          <p:nvPr>
            <p:ph type="sldImg"/>
          </p:nvPr>
        </p:nvSpPr>
        <p:spPr>
          <a:ln/>
        </p:spPr>
      </p:sp>
      <p:sp>
        <p:nvSpPr>
          <p:cNvPr id="1177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16867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4777031-0B13-4343-9111-57F30EA26610}"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E3222AA-9320-4A93-8EBE-B6FF43E52295}" type="slidenum">
              <a:rPr lang="en-US"/>
              <a:pPr/>
              <a:t>96</a:t>
            </a:fld>
            <a:endParaRPr lang="en-US"/>
          </a:p>
        </p:txBody>
      </p:sp>
      <p:sp>
        <p:nvSpPr>
          <p:cNvPr id="1127426" name="Rectangle 2"/>
          <p:cNvSpPr>
            <a:spLocks noGrp="1" noRot="1" noChangeAspect="1" noChangeArrowheads="1" noTextEdit="1"/>
          </p:cNvSpPr>
          <p:nvPr>
            <p:ph type="sldImg"/>
          </p:nvPr>
        </p:nvSpPr>
        <p:spPr>
          <a:ln/>
        </p:spPr>
      </p:sp>
      <p:sp>
        <p:nvSpPr>
          <p:cNvPr id="1127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1699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0FE1CD8-1A2E-43F0-B8B6-2FCB01097C1C}"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FE2FB5D-27AB-44A9-8495-8F58BED4F8B0}" type="slidenum">
              <a:rPr lang="en-US"/>
              <a:pPr/>
              <a:t>97</a:t>
            </a:fld>
            <a:endParaRPr lang="en-US"/>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40788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0E3DB1CD-7952-4B00-8590-CA195C02FB13}"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43D1D814-8A0E-4A6B-A461-AE9121506A4F}" type="slidenum">
              <a:rPr lang="en-US"/>
              <a:pPr/>
              <a:t>98</a:t>
            </a:fld>
            <a:endParaRPr lang="en-US"/>
          </a:p>
        </p:txBody>
      </p:sp>
      <p:sp>
        <p:nvSpPr>
          <p:cNvPr id="1129474" name="Rectangle 2"/>
          <p:cNvSpPr>
            <a:spLocks noGrp="1" noRot="1" noChangeAspect="1" noChangeArrowheads="1" noTextEdit="1"/>
          </p:cNvSpPr>
          <p:nvPr>
            <p:ph type="sldImg"/>
          </p:nvPr>
        </p:nvSpPr>
        <p:spPr>
          <a:ln/>
        </p:spPr>
      </p:sp>
      <p:sp>
        <p:nvSpPr>
          <p:cNvPr id="1129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9382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FBD63D9-6BC9-43C0-BBBF-147DF0F7716D}"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EA47887-873C-47B1-8368-FCAE65038957}" type="slidenum">
              <a:rPr lang="en-US"/>
              <a:pPr/>
              <a:t>99</a:t>
            </a:fld>
            <a:endParaRPr lang="en-US"/>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64500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B76A85A-BE05-49A1-AE21-738E2820B566}"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F3C09BA-68BD-4BCB-A07B-1766B1DACAF3}" type="slidenum">
              <a:rPr lang="en-US"/>
              <a:pPr/>
              <a:t>100</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88787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EB3E5C88-1BAF-4B9E-971D-4D762CA86FE5}"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16E08047-C1EE-45FC-BB19-E48DDBEE0438}" type="slidenum">
              <a:rPr lang="en-US"/>
              <a:pPr/>
              <a:t>101</a:t>
            </a:fld>
            <a:endParaRPr lang="en-US"/>
          </a:p>
        </p:txBody>
      </p:sp>
      <p:sp>
        <p:nvSpPr>
          <p:cNvPr id="1132546" name="Rectangle 2"/>
          <p:cNvSpPr>
            <a:spLocks noGrp="1" noRot="1" noChangeAspect="1" noChangeArrowheads="1" noTextEdit="1"/>
          </p:cNvSpPr>
          <p:nvPr>
            <p:ph type="sldImg"/>
          </p:nvPr>
        </p:nvSpPr>
        <p:spPr>
          <a:ln/>
        </p:spPr>
      </p:sp>
      <p:sp>
        <p:nvSpPr>
          <p:cNvPr id="1132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8411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2B43E32-3332-48F5-B635-9BA06476BA8F}"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A8F503A-A448-4732-99B1-B99724C9E4C5}" type="slidenum">
              <a:rPr lang="en-US"/>
              <a:pPr/>
              <a:t>102</a:t>
            </a:fld>
            <a:endParaRPr lang="en-US"/>
          </a:p>
        </p:txBody>
      </p:sp>
      <p:sp>
        <p:nvSpPr>
          <p:cNvPr id="1133570" name="Rectangle 2"/>
          <p:cNvSpPr>
            <a:spLocks noGrp="1" noRot="1" noChangeAspect="1" noChangeArrowheads="1" noTextEdit="1"/>
          </p:cNvSpPr>
          <p:nvPr>
            <p:ph type="sldImg"/>
          </p:nvPr>
        </p:nvSpPr>
        <p:spPr>
          <a:ln/>
        </p:spPr>
      </p:sp>
      <p:sp>
        <p:nvSpPr>
          <p:cNvPr id="1133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7861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5578E34-A4E4-48DD-B93D-F9642BC266C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6BE749F-7140-4DFA-A632-20F26442E851}" type="slidenum">
              <a:rPr lang="en-US"/>
              <a:pPr/>
              <a:t>103</a:t>
            </a:fld>
            <a:endParaRPr lang="en-US"/>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6315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C390BCE-5261-4C53-AD39-5FB454DD152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0452BDE-B1E1-4EB1-9CBA-687081963179}" type="slidenum">
              <a:rPr lang="en-US"/>
              <a:pPr/>
              <a:t>104</a:t>
            </a:fld>
            <a:endParaRPr lang="en-US"/>
          </a:p>
        </p:txBody>
      </p:sp>
      <p:sp>
        <p:nvSpPr>
          <p:cNvPr id="1135618" name="Rectangle 2"/>
          <p:cNvSpPr>
            <a:spLocks noGrp="1" noRot="1" noChangeAspect="1" noChangeArrowheads="1" noTextEdit="1"/>
          </p:cNvSpPr>
          <p:nvPr>
            <p:ph type="sldImg"/>
          </p:nvPr>
        </p:nvSpPr>
        <p:spPr>
          <a:ln/>
        </p:spPr>
      </p:sp>
      <p:sp>
        <p:nvSpPr>
          <p:cNvPr id="1135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74440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34531E5-13DB-465E-B6EF-B9D5A4FDDD61}"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CFED194-C7D2-4676-8CC2-5BA6602B9D74}" type="slidenum">
              <a:rPr lang="en-US"/>
              <a:pPr/>
              <a:t>105</a:t>
            </a:fld>
            <a:endParaRPr lang="en-US"/>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2532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5C7B241-0E91-4C4A-BC37-7B3B2A93DD84}"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17E9BF0-85A5-45E6-BBAF-DF55607052D7}" type="slidenum">
              <a:rPr lang="en-US"/>
              <a:pPr/>
              <a:t>26</a:t>
            </a:fld>
            <a:endParaRPr lang="en-US"/>
          </a:p>
        </p:txBody>
      </p:sp>
      <p:sp>
        <p:nvSpPr>
          <p:cNvPr id="1179650" name="Rectangle 2"/>
          <p:cNvSpPr>
            <a:spLocks noGrp="1" noRot="1" noChangeAspect="1" noChangeArrowheads="1" noTextEdit="1"/>
          </p:cNvSpPr>
          <p:nvPr>
            <p:ph type="sldImg"/>
          </p:nvPr>
        </p:nvSpPr>
        <p:spPr>
          <a:ln/>
        </p:spPr>
      </p:sp>
      <p:sp>
        <p:nvSpPr>
          <p:cNvPr id="11796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0358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D2C5D2B-1F4C-4D0F-8DB5-8826A982F863}"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80C93A0-FED9-4A0B-979F-EE7FC719ED0F}" type="slidenum">
              <a:rPr lang="en-US"/>
              <a:pPr/>
              <a:t>106</a:t>
            </a:fld>
            <a:endParaRPr lang="en-US"/>
          </a:p>
        </p:txBody>
      </p:sp>
      <p:sp>
        <p:nvSpPr>
          <p:cNvPr id="1137666" name="Rectangle 2"/>
          <p:cNvSpPr>
            <a:spLocks noGrp="1" noRot="1" noChangeAspect="1" noChangeArrowheads="1" noTextEdit="1"/>
          </p:cNvSpPr>
          <p:nvPr>
            <p:ph type="sldImg"/>
          </p:nvPr>
        </p:nvSpPr>
        <p:spPr>
          <a:ln/>
        </p:spPr>
      </p:sp>
      <p:sp>
        <p:nvSpPr>
          <p:cNvPr id="1137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6060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66E3FDC-3ADB-4BAC-A390-E172721C5043}"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20B1C062-6F33-4AB2-B279-EAF61EE191C7}" type="slidenum">
              <a:rPr lang="en-US"/>
              <a:pPr/>
              <a:t>107</a:t>
            </a:fld>
            <a:endParaRPr lang="en-US"/>
          </a:p>
        </p:txBody>
      </p:sp>
      <p:sp>
        <p:nvSpPr>
          <p:cNvPr id="1138690" name="Rectangle 2"/>
          <p:cNvSpPr>
            <a:spLocks noGrp="1" noRot="1" noChangeAspect="1" noChangeArrowheads="1" noTextEdit="1"/>
          </p:cNvSpPr>
          <p:nvPr>
            <p:ph type="sldImg"/>
          </p:nvPr>
        </p:nvSpPr>
        <p:spPr>
          <a:ln/>
        </p:spPr>
      </p:sp>
      <p:sp>
        <p:nvSpPr>
          <p:cNvPr id="1138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9811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7EB6DC1-3672-4EAF-89A7-6A1C62A53F60}"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27CF2BD-29F3-475E-B348-97ADBD3E6CE8}" type="slidenum">
              <a:rPr lang="en-US"/>
              <a:pPr/>
              <a:t>108</a:t>
            </a:fld>
            <a:endParaRPr lang="en-US"/>
          </a:p>
        </p:txBody>
      </p:sp>
      <p:sp>
        <p:nvSpPr>
          <p:cNvPr id="1139714" name="Rectangle 2"/>
          <p:cNvSpPr>
            <a:spLocks noGrp="1" noRot="1" noChangeAspect="1" noChangeArrowheads="1" noTextEdit="1"/>
          </p:cNvSpPr>
          <p:nvPr>
            <p:ph type="sldImg"/>
          </p:nvPr>
        </p:nvSpPr>
        <p:spPr>
          <a:ln/>
        </p:spPr>
      </p:sp>
      <p:sp>
        <p:nvSpPr>
          <p:cNvPr id="1139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0696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FF56BDB-126C-41DE-A54F-14087C066BDB}"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900CAAF-6180-457A-BB56-0000ACC28951}" type="slidenum">
              <a:rPr lang="en-US"/>
              <a:pPr/>
              <a:t>109</a:t>
            </a:fld>
            <a:endParaRPr lang="en-US"/>
          </a:p>
        </p:txBody>
      </p:sp>
      <p:sp>
        <p:nvSpPr>
          <p:cNvPr id="1140738" name="Rectangle 2"/>
          <p:cNvSpPr>
            <a:spLocks noGrp="1" noRot="1" noChangeAspect="1" noChangeArrowheads="1" noTextEdit="1"/>
          </p:cNvSpPr>
          <p:nvPr>
            <p:ph type="sldImg"/>
          </p:nvPr>
        </p:nvSpPr>
        <p:spPr>
          <a:ln/>
        </p:spPr>
      </p:sp>
      <p:sp>
        <p:nvSpPr>
          <p:cNvPr id="1140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5659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5FA96ED-0CB4-4940-9BAA-0292524765F4}"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C50DAE3-D36F-474C-9B01-87AFBC625166}" type="slidenum">
              <a:rPr lang="en-US"/>
              <a:pPr/>
              <a:t>110</a:t>
            </a:fld>
            <a:endParaRPr lang="en-US"/>
          </a:p>
        </p:txBody>
      </p:sp>
      <p:sp>
        <p:nvSpPr>
          <p:cNvPr id="1141762" name="Rectangle 2"/>
          <p:cNvSpPr>
            <a:spLocks noGrp="1" noRot="1" noChangeAspect="1" noChangeArrowheads="1" noTextEdit="1"/>
          </p:cNvSpPr>
          <p:nvPr>
            <p:ph type="sldImg"/>
          </p:nvPr>
        </p:nvSpPr>
        <p:spPr>
          <a:ln/>
        </p:spPr>
      </p:sp>
      <p:sp>
        <p:nvSpPr>
          <p:cNvPr id="1141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36668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9147989-F2CE-4415-99C7-04B1972855DA}"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3FBF6BA-B9F3-4A05-96E0-70E93000A472}" type="slidenum">
              <a:rPr lang="en-US"/>
              <a:pPr/>
              <a:t>111</a:t>
            </a:fld>
            <a:endParaRPr lang="en-US"/>
          </a:p>
        </p:txBody>
      </p:sp>
      <p:sp>
        <p:nvSpPr>
          <p:cNvPr id="1142786" name="Rectangle 2"/>
          <p:cNvSpPr>
            <a:spLocks noGrp="1" noRot="1" noChangeAspect="1" noChangeArrowheads="1" noTextEdit="1"/>
          </p:cNvSpPr>
          <p:nvPr>
            <p:ph type="sldImg"/>
          </p:nvPr>
        </p:nvSpPr>
        <p:spPr>
          <a:ln/>
        </p:spPr>
      </p:sp>
      <p:sp>
        <p:nvSpPr>
          <p:cNvPr id="1142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0913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E62BD3C-717D-49C7-AB5B-3C292B111CEC}"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AF048B8-3CA9-47B5-ADD6-36420CFDDB0E}" type="slidenum">
              <a:rPr lang="en-US"/>
              <a:pPr/>
              <a:t>113</a:t>
            </a:fld>
            <a:endParaRPr lang="en-US"/>
          </a:p>
        </p:txBody>
      </p:sp>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9695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4CBD14C-FBE9-488C-B0FE-F300A0A7026F}"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BA94CD4-37C4-4554-AB3B-324733887405}" type="slidenum">
              <a:rPr lang="en-US"/>
              <a:pPr/>
              <a:t>114</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0637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F2E68480-B213-4FF0-B742-6A6AC74E63E0}"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234257D-8390-46A4-9D64-CEA03E3E58C6}" type="slidenum">
              <a:rPr lang="en-US"/>
              <a:pPr/>
              <a:t>115</a:t>
            </a:fld>
            <a:endParaRPr lang="en-US"/>
          </a:p>
        </p:txBody>
      </p:sp>
      <p:sp>
        <p:nvSpPr>
          <p:cNvPr id="1145858" name="Rectangle 2"/>
          <p:cNvSpPr>
            <a:spLocks noGrp="1" noRot="1" noChangeAspect="1" noChangeArrowheads="1" noTextEdit="1"/>
          </p:cNvSpPr>
          <p:nvPr>
            <p:ph type="sldImg"/>
          </p:nvPr>
        </p:nvSpPr>
        <p:spPr>
          <a:ln/>
        </p:spPr>
      </p:sp>
      <p:sp>
        <p:nvSpPr>
          <p:cNvPr id="1145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11639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2040094-E474-4023-84A1-C1311042B0E4}"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B215CCF-E3C3-4036-92A2-0BE571F30DA3}" type="slidenum">
              <a:rPr lang="en-US"/>
              <a:pPr/>
              <a:t>116</a:t>
            </a:fld>
            <a:endParaRPr lang="en-US"/>
          </a:p>
        </p:txBody>
      </p:sp>
      <p:sp>
        <p:nvSpPr>
          <p:cNvPr id="1146882" name="Rectangle 2"/>
          <p:cNvSpPr>
            <a:spLocks noGrp="1" noRot="1" noChangeAspect="1" noChangeArrowheads="1" noTextEdit="1"/>
          </p:cNvSpPr>
          <p:nvPr>
            <p:ph type="sldImg"/>
          </p:nvPr>
        </p:nvSpPr>
        <p:spPr>
          <a:ln/>
        </p:spPr>
      </p:sp>
      <p:sp>
        <p:nvSpPr>
          <p:cNvPr id="1146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4736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76E10BA-DD7E-4458-8732-1432EDB6C7A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1774E74-8C55-47B3-B89C-B34BFC996711}" type="slidenum">
              <a:rPr lang="en-US"/>
              <a:pPr/>
              <a:t>28</a:t>
            </a:fld>
            <a:endParaRPr lang="en-US"/>
          </a:p>
        </p:txBody>
      </p:sp>
      <p:sp>
        <p:nvSpPr>
          <p:cNvPr id="1185794" name="Rectangle 2"/>
          <p:cNvSpPr>
            <a:spLocks noGrp="1" noRot="1" noChangeAspect="1" noChangeArrowheads="1" noTextEdit="1"/>
          </p:cNvSpPr>
          <p:nvPr>
            <p:ph type="sldImg"/>
          </p:nvPr>
        </p:nvSpPr>
        <p:spPr>
          <a:ln/>
        </p:spPr>
      </p:sp>
      <p:sp>
        <p:nvSpPr>
          <p:cNvPr id="1185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10732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D9F6C15-F2B5-4011-8F12-76412B291D4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55C8FA6-93AC-4F3B-9508-0C414BE82358}" type="slidenum">
              <a:rPr lang="en-US"/>
              <a:pPr/>
              <a:t>117</a:t>
            </a:fld>
            <a:endParaRPr lang="en-US"/>
          </a:p>
        </p:txBody>
      </p:sp>
      <p:sp>
        <p:nvSpPr>
          <p:cNvPr id="1147906" name="Rectangle 2"/>
          <p:cNvSpPr>
            <a:spLocks noGrp="1" noRot="1" noChangeAspect="1" noChangeArrowheads="1" noTextEdit="1"/>
          </p:cNvSpPr>
          <p:nvPr>
            <p:ph type="sldImg"/>
          </p:nvPr>
        </p:nvSpPr>
        <p:spPr>
          <a:ln/>
        </p:spPr>
      </p:sp>
      <p:sp>
        <p:nvSpPr>
          <p:cNvPr id="1147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79289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B4CAC824-C90F-4267-9FA0-C482C1E906A6}"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DABA698-7050-4237-B7EB-DD429254D3B5}" type="slidenum">
              <a:rPr lang="en-US"/>
              <a:pPr/>
              <a:t>118</a:t>
            </a:fld>
            <a:endParaRPr lang="en-US"/>
          </a:p>
        </p:txBody>
      </p:sp>
      <p:sp>
        <p:nvSpPr>
          <p:cNvPr id="1148930" name="Rectangle 2"/>
          <p:cNvSpPr>
            <a:spLocks noGrp="1" noRot="1" noChangeAspect="1" noChangeArrowheads="1" noTextEdit="1"/>
          </p:cNvSpPr>
          <p:nvPr>
            <p:ph type="sldImg"/>
          </p:nvPr>
        </p:nvSpPr>
        <p:spPr>
          <a:ln/>
        </p:spPr>
      </p:sp>
      <p:sp>
        <p:nvSpPr>
          <p:cNvPr id="1148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1249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02BC30E-B225-4FD6-96B2-D4FB990E9147}"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9EFD58C-FB4B-4BFD-8B73-6CBF27C17793}" type="slidenum">
              <a:rPr lang="en-US"/>
              <a:pPr/>
              <a:t>119</a:t>
            </a:fld>
            <a:endParaRPr lang="en-US"/>
          </a:p>
        </p:txBody>
      </p:sp>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6450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E18A766-32D2-441B-BA31-7190272A920D}"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B1601BF-87C7-483F-9B6E-948D9CCAA7D4}" type="slidenum">
              <a:rPr lang="en-US"/>
              <a:pPr/>
              <a:t>120</a:t>
            </a:fld>
            <a:endParaRPr lang="en-US"/>
          </a:p>
        </p:txBody>
      </p:sp>
      <p:sp>
        <p:nvSpPr>
          <p:cNvPr id="1150978" name="Rectangle 2"/>
          <p:cNvSpPr>
            <a:spLocks noGrp="1" noRot="1" noChangeAspect="1" noChangeArrowheads="1" noTextEdit="1"/>
          </p:cNvSpPr>
          <p:nvPr>
            <p:ph type="sldImg"/>
          </p:nvPr>
        </p:nvSpPr>
        <p:spPr>
          <a:ln/>
        </p:spPr>
      </p:sp>
      <p:sp>
        <p:nvSpPr>
          <p:cNvPr id="1150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872938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A28A12E-2F44-423C-ABBE-03977D09C05F}"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D43B519-5C3B-427B-9DB7-4C6512D38CD6}" type="slidenum">
              <a:rPr lang="en-US"/>
              <a:pPr/>
              <a:t>121</a:t>
            </a:fld>
            <a:endParaRPr lang="en-US"/>
          </a:p>
        </p:txBody>
      </p:sp>
      <p:sp>
        <p:nvSpPr>
          <p:cNvPr id="1152002" name="Rectangle 2"/>
          <p:cNvSpPr>
            <a:spLocks noGrp="1" noRot="1" noChangeAspect="1" noChangeArrowheads="1" noTextEdit="1"/>
          </p:cNvSpPr>
          <p:nvPr>
            <p:ph type="sldImg"/>
          </p:nvPr>
        </p:nvSpPr>
        <p:spPr>
          <a:ln/>
        </p:spPr>
      </p:sp>
      <p:sp>
        <p:nvSpPr>
          <p:cNvPr id="1152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8187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9536B8A-E616-415E-9AAB-2282AAF5653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BCCCD1A-BCEF-473B-BBC8-ABCD50F3F223}" type="slidenum">
              <a:rPr lang="en-US"/>
              <a:pPr/>
              <a:t>122</a:t>
            </a:fld>
            <a:endParaRPr lang="en-US"/>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46001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672D2C2-D8CB-40A8-875B-A5A8E82EC503}"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C531306-9E83-40B7-8469-1EA328C0C4CC}" type="slidenum">
              <a:rPr lang="en-US"/>
              <a:pPr/>
              <a:t>124</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875791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E6EEB46-76E5-445A-AAA4-E2BDEC6C45A0}"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1819C7D-5919-426C-8B10-816C656D969D}" type="slidenum">
              <a:rPr lang="en-US"/>
              <a:pPr/>
              <a:t>125</a:t>
            </a:fld>
            <a:endParaRPr lang="en-US"/>
          </a:p>
        </p:txBody>
      </p:sp>
      <p:sp>
        <p:nvSpPr>
          <p:cNvPr id="1155074" name="Rectangle 2"/>
          <p:cNvSpPr>
            <a:spLocks noGrp="1" noRot="1" noChangeAspect="1" noChangeArrowheads="1" noTextEdit="1"/>
          </p:cNvSpPr>
          <p:nvPr>
            <p:ph type="sldImg"/>
          </p:nvPr>
        </p:nvSpPr>
        <p:spPr>
          <a:ln/>
        </p:spPr>
      </p:sp>
      <p:sp>
        <p:nvSpPr>
          <p:cNvPr id="115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40524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AA02E99-D354-421C-821C-D47A3B009F3A}"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301BA2F-C335-4379-967B-23AB6900DC18}" type="slidenum">
              <a:rPr lang="en-US"/>
              <a:pPr/>
              <a:t>126</a:t>
            </a:fld>
            <a:endParaRPr lang="en-US"/>
          </a:p>
        </p:txBody>
      </p:sp>
      <p:sp>
        <p:nvSpPr>
          <p:cNvPr id="1156098" name="Rectangle 2"/>
          <p:cNvSpPr>
            <a:spLocks noGrp="1" noRot="1" noChangeAspect="1" noChangeArrowheads="1" noTextEdit="1"/>
          </p:cNvSpPr>
          <p:nvPr>
            <p:ph type="sldImg"/>
          </p:nvPr>
        </p:nvSpPr>
        <p:spPr>
          <a:ln/>
        </p:spPr>
      </p:sp>
      <p:sp>
        <p:nvSpPr>
          <p:cNvPr id="1156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94564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6E6FC41-7EFD-46B6-8968-27EB11A2FCFC}"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44F9A8D8-1FFD-47CF-B4D9-557284AE2BD1}" type="slidenum">
              <a:rPr lang="en-US"/>
              <a:pPr/>
              <a:t>127</a:t>
            </a:fld>
            <a:endParaRPr lang="en-US"/>
          </a:p>
        </p:txBody>
      </p:sp>
      <p:sp>
        <p:nvSpPr>
          <p:cNvPr id="1157122" name="Rectangle 2"/>
          <p:cNvSpPr>
            <a:spLocks noGrp="1" noRot="1" noChangeAspect="1" noChangeArrowheads="1" noTextEdit="1"/>
          </p:cNvSpPr>
          <p:nvPr>
            <p:ph type="sldImg"/>
          </p:nvPr>
        </p:nvSpPr>
        <p:spPr>
          <a:ln/>
        </p:spPr>
      </p:sp>
      <p:sp>
        <p:nvSpPr>
          <p:cNvPr id="1157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7420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8EDC5F0-CA2F-4747-8507-3D9A96BEF02A}"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CCC731C-B53F-4EC5-BB61-0E64C6558FE7}" type="slidenum">
              <a:rPr lang="en-US"/>
              <a:pPr/>
              <a:t>36</a:t>
            </a:fld>
            <a:endParaRPr lang="en-US"/>
          </a:p>
        </p:txBody>
      </p:sp>
      <p:sp>
        <p:nvSpPr>
          <p:cNvPr id="1200130" name="Rectangle 2"/>
          <p:cNvSpPr>
            <a:spLocks noGrp="1" noRot="1" noChangeAspect="1" noChangeArrowheads="1" noTextEdit="1"/>
          </p:cNvSpPr>
          <p:nvPr>
            <p:ph type="sldImg"/>
          </p:nvPr>
        </p:nvSpPr>
        <p:spPr>
          <a:ln/>
        </p:spPr>
      </p:sp>
      <p:sp>
        <p:nvSpPr>
          <p:cNvPr id="1200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59906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93312E8-3327-4BC9-852B-1F2D4A20FBB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1E555E8-C457-477F-9A5D-4ECF9A1F6AD3}" type="slidenum">
              <a:rPr lang="en-US"/>
              <a:pPr/>
              <a:t>128</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5356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AE6292D-7837-4F68-BDF9-CA429E6C167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D3817F0-7E51-4861-96B0-36E186C55065}" type="slidenum">
              <a:rPr lang="en-US"/>
              <a:pPr/>
              <a:t>129</a:t>
            </a:fld>
            <a:endParaRPr lang="en-US"/>
          </a:p>
        </p:txBody>
      </p:sp>
      <p:sp>
        <p:nvSpPr>
          <p:cNvPr id="1159170" name="Rectangle 2"/>
          <p:cNvSpPr>
            <a:spLocks noGrp="1" noRot="1" noChangeAspect="1" noChangeArrowheads="1" noTextEdit="1"/>
          </p:cNvSpPr>
          <p:nvPr>
            <p:ph type="sldImg"/>
          </p:nvPr>
        </p:nvSpPr>
        <p:spPr>
          <a:ln/>
        </p:spPr>
      </p:sp>
      <p:sp>
        <p:nvSpPr>
          <p:cNvPr id="11591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851305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04E1738D-934D-4D2E-A534-8BBF48AF0C7C}"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76DE473-FD2B-4B93-8D71-42811DE04199}" type="slidenum">
              <a:rPr lang="en-US"/>
              <a:pPr/>
              <a:t>130</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21852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AD2358C-3611-4A6F-9059-2C7877563C9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B97288C-608A-4CDB-B4F2-B17FA8DBD0D3}" type="slidenum">
              <a:rPr lang="en-US"/>
              <a:pPr/>
              <a:t>131</a:t>
            </a:fld>
            <a:endParaRPr lang="en-US"/>
          </a:p>
        </p:txBody>
      </p:sp>
      <p:sp>
        <p:nvSpPr>
          <p:cNvPr id="1161218" name="Rectangle 2"/>
          <p:cNvSpPr>
            <a:spLocks noGrp="1" noRot="1" noChangeAspect="1" noChangeArrowheads="1" noTextEdit="1"/>
          </p:cNvSpPr>
          <p:nvPr>
            <p:ph type="sldImg"/>
          </p:nvPr>
        </p:nvSpPr>
        <p:spPr>
          <a:ln/>
        </p:spPr>
      </p:sp>
      <p:sp>
        <p:nvSpPr>
          <p:cNvPr id="116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42210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156A614-C886-4C5C-A881-642A07384C8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272EC29-D4C7-45AE-8E16-67E43F3847B4}" type="slidenum">
              <a:rPr lang="en-US"/>
              <a:pPr/>
              <a:t>133</a:t>
            </a:fld>
            <a:endParaRPr lang="en-US"/>
          </a:p>
        </p:txBody>
      </p:sp>
      <p:sp>
        <p:nvSpPr>
          <p:cNvPr id="1162242" name="Rectangle 2"/>
          <p:cNvSpPr>
            <a:spLocks noGrp="1" noRot="1" noChangeAspect="1" noChangeArrowheads="1" noTextEdit="1"/>
          </p:cNvSpPr>
          <p:nvPr>
            <p:ph type="sldImg"/>
          </p:nvPr>
        </p:nvSpPr>
        <p:spPr>
          <a:ln/>
        </p:spPr>
      </p:sp>
      <p:sp>
        <p:nvSpPr>
          <p:cNvPr id="1162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70000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F5AFA8A-6322-46C4-A6D5-7D139CC491D7}"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5F22100-81A3-47BC-907F-7C6CF39B9388}" type="slidenum">
              <a:rPr lang="en-US"/>
              <a:pPr/>
              <a:t>134</a:t>
            </a:fld>
            <a:endParaRPr lang="en-US"/>
          </a:p>
        </p:txBody>
      </p:sp>
      <p:sp>
        <p:nvSpPr>
          <p:cNvPr id="1163266" name="Rectangle 2"/>
          <p:cNvSpPr>
            <a:spLocks noGrp="1" noRot="1" noChangeAspect="1" noChangeArrowheads="1" noTextEdit="1"/>
          </p:cNvSpPr>
          <p:nvPr>
            <p:ph type="sldImg"/>
          </p:nvPr>
        </p:nvSpPr>
        <p:spPr>
          <a:ln/>
        </p:spPr>
      </p:sp>
      <p:sp>
        <p:nvSpPr>
          <p:cNvPr id="1163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04503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F5AD329F-2701-4A24-B9DF-507F9F956CF5}"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1206135-7AAA-48CB-9957-4B8DFA6BA559}" type="slidenum">
              <a:rPr lang="en-US"/>
              <a:pPr/>
              <a:t>135</a:t>
            </a:fld>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62230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F1094D9-4178-43BE-84D0-A230957A3C09}"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3F229D3-376B-46D4-AB92-4E20636CA347}" type="slidenum">
              <a:rPr lang="en-US"/>
              <a:pPr/>
              <a:t>136</a:t>
            </a:fld>
            <a:endParaRPr lang="en-US"/>
          </a:p>
        </p:txBody>
      </p:sp>
      <p:sp>
        <p:nvSpPr>
          <p:cNvPr id="1165314" name="Rectangle 2"/>
          <p:cNvSpPr>
            <a:spLocks noGrp="1" noRot="1" noChangeAspect="1" noChangeArrowheads="1" noTextEdit="1"/>
          </p:cNvSpPr>
          <p:nvPr>
            <p:ph type="sldImg"/>
          </p:nvPr>
        </p:nvSpPr>
        <p:spPr>
          <a:ln/>
        </p:spPr>
      </p:sp>
      <p:sp>
        <p:nvSpPr>
          <p:cNvPr id="1165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093279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EDDF9DFA-A8E6-4833-A26A-3F2B2E7623A5}"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DAAA55B-6B6C-4857-85A5-4C02B1F20F7D}" type="slidenum">
              <a:rPr lang="en-US"/>
              <a:pPr/>
              <a:t>137</a:t>
            </a:fld>
            <a:endParaRPr lang="en-US"/>
          </a:p>
        </p:txBody>
      </p:sp>
      <p:sp>
        <p:nvSpPr>
          <p:cNvPr id="1166338" name="Rectangle 2"/>
          <p:cNvSpPr>
            <a:spLocks noGrp="1" noRot="1" noChangeAspect="1" noChangeArrowheads="1" noTextEdit="1"/>
          </p:cNvSpPr>
          <p:nvPr>
            <p:ph type="sldImg"/>
          </p:nvPr>
        </p:nvSpPr>
        <p:spPr>
          <a:ln/>
        </p:spPr>
      </p:sp>
      <p:sp>
        <p:nvSpPr>
          <p:cNvPr id="1166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78485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E5409DA1-A304-4390-B3F1-F407BC3A8A2E}"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3F772AC-15E9-4E6F-9B28-CD1B06EFD19C}" type="slidenum">
              <a:rPr lang="en-US"/>
              <a:pPr/>
              <a:t>138</a:t>
            </a:fld>
            <a:endParaRPr lang="en-US"/>
          </a:p>
        </p:txBody>
      </p:sp>
      <p:sp>
        <p:nvSpPr>
          <p:cNvPr id="1167362" name="Rectangle 2"/>
          <p:cNvSpPr>
            <a:spLocks noGrp="1" noRot="1" noChangeAspect="1" noChangeArrowheads="1" noTextEdit="1"/>
          </p:cNvSpPr>
          <p:nvPr>
            <p:ph type="sldImg"/>
          </p:nvPr>
        </p:nvSpPr>
        <p:spPr>
          <a:ln/>
        </p:spPr>
      </p:sp>
      <p:sp>
        <p:nvSpPr>
          <p:cNvPr id="1167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08572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D8107E7-03DA-401C-B149-0BF165F0513E}"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2EFA87DE-8B7E-434B-86C7-98B1656AA265}" type="slidenum">
              <a:rPr lang="en-US"/>
              <a:pPr/>
              <a:t>73</a:t>
            </a:fld>
            <a:endParaRPr lang="en-US"/>
          </a:p>
        </p:txBody>
      </p:sp>
      <p:sp>
        <p:nvSpPr>
          <p:cNvPr id="1103874" name="Rectangle 2"/>
          <p:cNvSpPr>
            <a:spLocks noGrp="1" noRot="1" noChangeAspect="1" noChangeArrowheads="1" noTextEdit="1"/>
          </p:cNvSpPr>
          <p:nvPr>
            <p:ph type="sldImg"/>
          </p:nvPr>
        </p:nvSpPr>
        <p:spPr>
          <a:ln/>
        </p:spPr>
      </p:sp>
      <p:sp>
        <p:nvSpPr>
          <p:cNvPr id="1103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33042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736BB37-3541-42E6-B7F4-9FEBC2EC5C25}"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34D4556-046A-4B2A-A612-E176A0C32A94}" type="slidenum">
              <a:rPr lang="en-US"/>
              <a:pPr/>
              <a:t>140</a:t>
            </a:fld>
            <a:endParaRPr lang="en-US"/>
          </a:p>
        </p:txBody>
      </p:sp>
      <p:sp>
        <p:nvSpPr>
          <p:cNvPr id="1168386" name="Rectangle 2"/>
          <p:cNvSpPr>
            <a:spLocks noGrp="1" noRot="1" noChangeAspect="1" noChangeArrowheads="1" noTextEdit="1"/>
          </p:cNvSpPr>
          <p:nvPr>
            <p:ph type="sldImg"/>
          </p:nvPr>
        </p:nvSpPr>
        <p:spPr>
          <a:ln/>
        </p:spPr>
      </p:sp>
      <p:sp>
        <p:nvSpPr>
          <p:cNvPr id="1168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46542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23A1F3E-865E-41CD-8D90-8D5767F6C1E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9E8E21F-9CD7-4D6B-A101-29FFD40B28E0}" type="slidenum">
              <a:rPr lang="en-US"/>
              <a:pPr/>
              <a:t>141</a:t>
            </a:fld>
            <a:endParaRPr lang="en-US"/>
          </a:p>
        </p:txBody>
      </p:sp>
      <p:sp>
        <p:nvSpPr>
          <p:cNvPr id="1169410" name="Rectangle 2"/>
          <p:cNvSpPr>
            <a:spLocks noGrp="1" noRot="1" noChangeAspect="1" noChangeArrowheads="1" noTextEdit="1"/>
          </p:cNvSpPr>
          <p:nvPr>
            <p:ph type="sldImg"/>
          </p:nvPr>
        </p:nvSpPr>
        <p:spPr>
          <a:ln/>
        </p:spPr>
      </p:sp>
      <p:sp>
        <p:nvSpPr>
          <p:cNvPr id="1169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299945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0DD7536-FE4C-49AD-8027-CC51362EA06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A92F91B-0924-47DC-BF38-AB2ACEB4B2AD}" type="slidenum">
              <a:rPr lang="en-US"/>
              <a:pPr/>
              <a:t>142</a:t>
            </a:fld>
            <a:endParaRPr lang="en-US"/>
          </a:p>
        </p:txBody>
      </p:sp>
      <p:sp>
        <p:nvSpPr>
          <p:cNvPr id="1170434" name="Rectangle 2"/>
          <p:cNvSpPr>
            <a:spLocks noGrp="1" noRot="1" noChangeAspect="1" noChangeArrowheads="1" noTextEdit="1"/>
          </p:cNvSpPr>
          <p:nvPr>
            <p:ph type="sldImg"/>
          </p:nvPr>
        </p:nvSpPr>
        <p:spPr>
          <a:ln/>
        </p:spPr>
      </p:sp>
      <p:sp>
        <p:nvSpPr>
          <p:cNvPr id="1170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033351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18F1A90-0808-4AB3-AAB8-6251FE7A820D}"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536B775-7CB7-4CC9-848A-0834E910E16B}" type="slidenum">
              <a:rPr lang="en-US"/>
              <a:pPr/>
              <a:t>143</a:t>
            </a:fld>
            <a:endParaRPr lang="en-US"/>
          </a:p>
        </p:txBody>
      </p:sp>
      <p:sp>
        <p:nvSpPr>
          <p:cNvPr id="1171458" name="Rectangle 2"/>
          <p:cNvSpPr>
            <a:spLocks noGrp="1" noRot="1" noChangeAspect="1" noChangeArrowheads="1" noTextEdit="1"/>
          </p:cNvSpPr>
          <p:nvPr>
            <p:ph type="sldImg"/>
          </p:nvPr>
        </p:nvSpPr>
        <p:spPr>
          <a:ln/>
        </p:spPr>
      </p:sp>
      <p:sp>
        <p:nvSpPr>
          <p:cNvPr id="1171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0552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092F7F06-C42B-4CF3-AFD9-18E291AD3ACD}"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D9EACC4-1060-4E19-8C16-7E6C9FBC5306}" type="slidenum">
              <a:rPr lang="en-US"/>
              <a:pPr/>
              <a:t>151</a:t>
            </a:fld>
            <a:endParaRPr lang="en-US"/>
          </a:p>
        </p:txBody>
      </p:sp>
      <p:sp>
        <p:nvSpPr>
          <p:cNvPr id="1282050" name="Rectangle 2"/>
          <p:cNvSpPr>
            <a:spLocks noGrp="1" noRot="1" noChangeAspect="1" noChangeArrowheads="1" noTextEdit="1"/>
          </p:cNvSpPr>
          <p:nvPr>
            <p:ph type="sldImg"/>
          </p:nvPr>
        </p:nvSpPr>
        <p:spPr>
          <a:ln/>
        </p:spPr>
      </p:sp>
      <p:sp>
        <p:nvSpPr>
          <p:cNvPr id="1282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71280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FEEF006-72C6-459A-A803-586D56460F65}"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05FD8A1-814D-41CF-835F-A761E80F4ADB}" type="slidenum">
              <a:rPr lang="en-US"/>
              <a:pPr/>
              <a:t>152</a:t>
            </a:fld>
            <a:endParaRPr lang="en-US"/>
          </a:p>
        </p:txBody>
      </p:sp>
      <p:sp>
        <p:nvSpPr>
          <p:cNvPr id="1284098" name="Rectangle 2"/>
          <p:cNvSpPr>
            <a:spLocks noGrp="1" noRot="1" noChangeAspect="1" noChangeArrowheads="1" noTextEdit="1"/>
          </p:cNvSpPr>
          <p:nvPr>
            <p:ph type="sldImg"/>
          </p:nvPr>
        </p:nvSpPr>
        <p:spPr>
          <a:ln/>
        </p:spPr>
      </p:sp>
      <p:sp>
        <p:nvSpPr>
          <p:cNvPr id="128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539148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ED2C789-344F-4990-A963-2792E5BD40C4}"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9A26DA6-B8C9-4A3F-A57C-24BCAB51DC91}" type="slidenum">
              <a:rPr lang="en-US"/>
              <a:pPr/>
              <a:t>153</a:t>
            </a:fld>
            <a:endParaRPr lang="en-US"/>
          </a:p>
        </p:txBody>
      </p:sp>
      <p:sp>
        <p:nvSpPr>
          <p:cNvPr id="1286146" name="Rectangle 2"/>
          <p:cNvSpPr>
            <a:spLocks noGrp="1" noRot="1" noChangeAspect="1" noChangeArrowheads="1" noTextEdit="1"/>
          </p:cNvSpPr>
          <p:nvPr>
            <p:ph type="sldImg"/>
          </p:nvPr>
        </p:nvSpPr>
        <p:spPr>
          <a:ln/>
        </p:spPr>
      </p:sp>
      <p:sp>
        <p:nvSpPr>
          <p:cNvPr id="1286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75334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2813450-0CD2-44EC-B2EF-761A1420165D}"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C26270C-E592-4FE6-922D-08727DA00C6E}" type="slidenum">
              <a:rPr lang="en-US"/>
              <a:pPr/>
              <a:t>154</a:t>
            </a:fld>
            <a:endParaRPr lang="en-US"/>
          </a:p>
        </p:txBody>
      </p:sp>
      <p:sp>
        <p:nvSpPr>
          <p:cNvPr id="1288194" name="Rectangle 2"/>
          <p:cNvSpPr>
            <a:spLocks noGrp="1" noRot="1" noChangeAspect="1" noChangeArrowheads="1" noTextEdit="1"/>
          </p:cNvSpPr>
          <p:nvPr>
            <p:ph type="sldImg"/>
          </p:nvPr>
        </p:nvSpPr>
        <p:spPr>
          <a:ln/>
        </p:spPr>
      </p:sp>
      <p:sp>
        <p:nvSpPr>
          <p:cNvPr id="1288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961600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8881A72-C3F8-4360-8975-616B29ACDECE}"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A8CA919-113F-4A2D-B8B8-EE943C9E1090}" type="slidenum">
              <a:rPr lang="en-US"/>
              <a:pPr/>
              <a:t>155</a:t>
            </a:fld>
            <a:endParaRPr lang="en-US"/>
          </a:p>
        </p:txBody>
      </p:sp>
      <p:sp>
        <p:nvSpPr>
          <p:cNvPr id="1290242" name="Rectangle 2"/>
          <p:cNvSpPr>
            <a:spLocks noGrp="1" noRot="1" noChangeAspect="1" noChangeArrowheads="1" noTextEdit="1"/>
          </p:cNvSpPr>
          <p:nvPr>
            <p:ph type="sldImg"/>
          </p:nvPr>
        </p:nvSpPr>
        <p:spPr>
          <a:ln/>
        </p:spPr>
      </p:sp>
      <p:sp>
        <p:nvSpPr>
          <p:cNvPr id="129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57688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44E373F-7F43-458B-A8B6-B189958C665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423EC1F-9F73-4DB2-B2C9-A30AB0ECB865}" type="slidenum">
              <a:rPr lang="en-US"/>
              <a:pPr/>
              <a:t>156</a:t>
            </a:fld>
            <a:endParaRPr lang="en-US"/>
          </a:p>
        </p:txBody>
      </p:sp>
      <p:sp>
        <p:nvSpPr>
          <p:cNvPr id="1292290" name="Rectangle 2"/>
          <p:cNvSpPr>
            <a:spLocks noGrp="1" noRot="1" noChangeAspect="1" noChangeArrowheads="1" noTextEdit="1"/>
          </p:cNvSpPr>
          <p:nvPr>
            <p:ph type="sldImg"/>
          </p:nvPr>
        </p:nvSpPr>
        <p:spPr>
          <a:ln/>
        </p:spPr>
      </p:sp>
      <p:sp>
        <p:nvSpPr>
          <p:cNvPr id="1292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20718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94F9D58-D60E-4C5B-A311-97E08DEF604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CF8D7B3-A3EF-49E0-AC10-AC9AB73566E4}" type="slidenum">
              <a:rPr lang="en-US"/>
              <a:pPr/>
              <a:t>74</a:t>
            </a:fld>
            <a:endParaRPr lang="en-US"/>
          </a:p>
        </p:txBody>
      </p:sp>
      <p:sp>
        <p:nvSpPr>
          <p:cNvPr id="1104898" name="Rectangle 2"/>
          <p:cNvSpPr>
            <a:spLocks noGrp="1" noRot="1" noChangeAspect="1" noChangeArrowheads="1" noTextEdit="1"/>
          </p:cNvSpPr>
          <p:nvPr>
            <p:ph type="sldImg"/>
          </p:nvPr>
        </p:nvSpPr>
        <p:spPr>
          <a:ln/>
        </p:spPr>
      </p:sp>
      <p:sp>
        <p:nvSpPr>
          <p:cNvPr id="1104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946013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B0A03F1-011B-41DE-BC3B-927B7A282DE5}"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53A5F57-ABD3-42A0-BE7E-42F6EEF25380}" type="slidenum">
              <a:rPr lang="en-US"/>
              <a:pPr/>
              <a:t>157</a:t>
            </a:fld>
            <a:endParaRPr lang="en-US"/>
          </a:p>
        </p:txBody>
      </p:sp>
      <p:sp>
        <p:nvSpPr>
          <p:cNvPr id="1294338" name="Rectangle 2"/>
          <p:cNvSpPr>
            <a:spLocks noGrp="1" noRot="1" noChangeAspect="1" noChangeArrowheads="1" noTextEdit="1"/>
          </p:cNvSpPr>
          <p:nvPr>
            <p:ph type="sldImg"/>
          </p:nvPr>
        </p:nvSpPr>
        <p:spPr>
          <a:ln/>
        </p:spPr>
      </p:sp>
      <p:sp>
        <p:nvSpPr>
          <p:cNvPr id="1294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429423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DAB3FEF-C2C6-4BED-ACDC-53E0614E7F7D}"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FD5CD273-4E16-4C2C-8FA7-44D38A115B97}" type="slidenum">
              <a:rPr lang="en-US"/>
              <a:pPr/>
              <a:t>158</a:t>
            </a:fld>
            <a:endParaRPr lang="en-US"/>
          </a:p>
        </p:txBody>
      </p:sp>
      <p:sp>
        <p:nvSpPr>
          <p:cNvPr id="1296386" name="Rectangle 2"/>
          <p:cNvSpPr>
            <a:spLocks noGrp="1" noRot="1" noChangeAspect="1" noChangeArrowheads="1" noTextEdit="1"/>
          </p:cNvSpPr>
          <p:nvPr>
            <p:ph type="sldImg"/>
          </p:nvPr>
        </p:nvSpPr>
        <p:spPr>
          <a:ln/>
        </p:spPr>
      </p:sp>
      <p:sp>
        <p:nvSpPr>
          <p:cNvPr id="1296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926901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28FF849-C83E-49CA-8C74-EEE423B7F89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59B3DF3-5AA6-4F9C-89AC-E1A9D9F8496B}" type="slidenum">
              <a:rPr lang="en-US"/>
              <a:pPr/>
              <a:t>159</a:t>
            </a:fld>
            <a:endParaRPr lang="en-US"/>
          </a:p>
        </p:txBody>
      </p:sp>
      <p:sp>
        <p:nvSpPr>
          <p:cNvPr id="1298434" name="Rectangle 2"/>
          <p:cNvSpPr>
            <a:spLocks noGrp="1" noRot="1" noChangeAspect="1" noChangeArrowheads="1" noTextEdit="1"/>
          </p:cNvSpPr>
          <p:nvPr>
            <p:ph type="sldImg"/>
          </p:nvPr>
        </p:nvSpPr>
        <p:spPr>
          <a:ln/>
        </p:spPr>
      </p:sp>
      <p:sp>
        <p:nvSpPr>
          <p:cNvPr id="1298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9600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C54C28A-F737-4A16-89B3-6806FC358C26}"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A16B2B4-47C1-491B-9563-65C794F304AF}" type="slidenum">
              <a:rPr lang="en-US"/>
              <a:pPr/>
              <a:t>160</a:t>
            </a:fld>
            <a:endParaRPr lang="en-US"/>
          </a:p>
        </p:txBody>
      </p:sp>
      <p:sp>
        <p:nvSpPr>
          <p:cNvPr id="1300482" name="Rectangle 2"/>
          <p:cNvSpPr>
            <a:spLocks noGrp="1" noRot="1" noChangeAspect="1" noChangeArrowheads="1" noTextEdit="1"/>
          </p:cNvSpPr>
          <p:nvPr>
            <p:ph type="sldImg"/>
          </p:nvPr>
        </p:nvSpPr>
        <p:spPr>
          <a:ln/>
        </p:spPr>
      </p:sp>
      <p:sp>
        <p:nvSpPr>
          <p:cNvPr id="1300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7396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7AB52F4-822F-41AE-9C41-BB616D64B17B}"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925CD79-6661-48FD-879D-E32B2EE43353}" type="slidenum">
              <a:rPr lang="en-US"/>
              <a:pPr/>
              <a:t>161</a:t>
            </a:fld>
            <a:endParaRPr lang="en-US"/>
          </a:p>
        </p:txBody>
      </p:sp>
      <p:sp>
        <p:nvSpPr>
          <p:cNvPr id="1302530" name="Rectangle 2"/>
          <p:cNvSpPr>
            <a:spLocks noGrp="1" noRot="1" noChangeAspect="1" noChangeArrowheads="1" noTextEdit="1"/>
          </p:cNvSpPr>
          <p:nvPr>
            <p:ph type="sldImg"/>
          </p:nvPr>
        </p:nvSpPr>
        <p:spPr>
          <a:ln/>
        </p:spPr>
      </p:sp>
      <p:sp>
        <p:nvSpPr>
          <p:cNvPr id="130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216037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005ED54F-321E-44EB-9D4B-415704B229B2}"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1C9718C7-8EC5-4913-86E1-2371BEFB6D2D}" type="slidenum">
              <a:rPr lang="en-US"/>
              <a:pPr/>
              <a:t>162</a:t>
            </a:fld>
            <a:endParaRPr lang="en-US"/>
          </a:p>
        </p:txBody>
      </p:sp>
      <p:sp>
        <p:nvSpPr>
          <p:cNvPr id="1304578" name="Rectangle 2"/>
          <p:cNvSpPr>
            <a:spLocks noGrp="1" noRot="1" noChangeAspect="1" noChangeArrowheads="1" noTextEdit="1"/>
          </p:cNvSpPr>
          <p:nvPr>
            <p:ph type="sldImg"/>
          </p:nvPr>
        </p:nvSpPr>
        <p:spPr>
          <a:ln/>
        </p:spPr>
      </p:sp>
      <p:sp>
        <p:nvSpPr>
          <p:cNvPr id="1304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01909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CA3DE87-F9E8-45FB-81AF-19659760488C}"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7F7053C-ACDF-425A-9623-1DBA48E9A97C}" type="slidenum">
              <a:rPr lang="en-US"/>
              <a:pPr/>
              <a:t>163</a:t>
            </a:fld>
            <a:endParaRPr lang="en-US"/>
          </a:p>
        </p:txBody>
      </p:sp>
      <p:sp>
        <p:nvSpPr>
          <p:cNvPr id="1306626" name="Rectangle 2"/>
          <p:cNvSpPr>
            <a:spLocks noGrp="1" noRot="1" noChangeAspect="1" noChangeArrowheads="1" noTextEdit="1"/>
          </p:cNvSpPr>
          <p:nvPr>
            <p:ph type="sldImg"/>
          </p:nvPr>
        </p:nvSpPr>
        <p:spPr>
          <a:ln/>
        </p:spPr>
      </p:sp>
      <p:sp>
        <p:nvSpPr>
          <p:cNvPr id="1306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001106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6C0EB2D-8DD0-4228-9FAF-71F434FCC66F}"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298135B-185D-42D7-BF7A-3704C3229697}" type="slidenum">
              <a:rPr lang="en-US"/>
              <a:pPr/>
              <a:t>164</a:t>
            </a:fld>
            <a:endParaRPr lang="en-US"/>
          </a:p>
        </p:txBody>
      </p:sp>
      <p:sp>
        <p:nvSpPr>
          <p:cNvPr id="1308674" name="Rectangle 2"/>
          <p:cNvSpPr>
            <a:spLocks noGrp="1" noRot="1" noChangeAspect="1" noChangeArrowheads="1" noTextEdit="1"/>
          </p:cNvSpPr>
          <p:nvPr>
            <p:ph type="sldImg"/>
          </p:nvPr>
        </p:nvSpPr>
        <p:spPr>
          <a:ln/>
        </p:spPr>
      </p:sp>
      <p:sp>
        <p:nvSpPr>
          <p:cNvPr id="1308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39150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2F63C01-98EF-485A-ACEB-82D085B147DD}"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A08A4A5-DD27-4CFB-9F9B-31C0FB07B73E}" type="slidenum">
              <a:rPr lang="en-US"/>
              <a:pPr/>
              <a:t>165</a:t>
            </a:fld>
            <a:endParaRPr lang="en-US"/>
          </a:p>
        </p:txBody>
      </p:sp>
      <p:sp>
        <p:nvSpPr>
          <p:cNvPr id="1310722" name="Rectangle 2"/>
          <p:cNvSpPr>
            <a:spLocks noGrp="1" noRot="1" noChangeAspect="1" noChangeArrowheads="1" noTextEdit="1"/>
          </p:cNvSpPr>
          <p:nvPr>
            <p:ph type="sldImg"/>
          </p:nvPr>
        </p:nvSpPr>
        <p:spPr>
          <a:ln/>
        </p:spPr>
      </p:sp>
      <p:sp>
        <p:nvSpPr>
          <p:cNvPr id="13107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576187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B1B863BB-8D19-4A72-B5C5-E512BACB4BF7}"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C21BE41-881E-460E-8C63-8C6B20294919}" type="slidenum">
              <a:rPr lang="en-US"/>
              <a:pPr/>
              <a:t>166</a:t>
            </a:fld>
            <a:endParaRPr lang="en-US"/>
          </a:p>
        </p:txBody>
      </p:sp>
      <p:sp>
        <p:nvSpPr>
          <p:cNvPr id="1312770" name="Rectangle 2"/>
          <p:cNvSpPr>
            <a:spLocks noGrp="1" noRot="1" noChangeAspect="1" noChangeArrowheads="1" noTextEdit="1"/>
          </p:cNvSpPr>
          <p:nvPr>
            <p:ph type="sldImg"/>
          </p:nvPr>
        </p:nvSpPr>
        <p:spPr>
          <a:ln/>
        </p:spPr>
      </p:sp>
      <p:sp>
        <p:nvSpPr>
          <p:cNvPr id="1312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227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02DBDF2-286E-4E12-83A9-1E612E2C5740}"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138A9D7-C0CA-441C-90A0-0AAE39B5C2B4}" type="slidenum">
              <a:rPr lang="en-US"/>
              <a:pPr/>
              <a:t>75</a:t>
            </a:fld>
            <a:endParaRPr lang="en-US"/>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1980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88E94C4-9724-4550-A01A-3258430C5537}"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26D50EF-11F8-49A5-839A-2CB1BA7AD3EE}" type="slidenum">
              <a:rPr lang="en-US"/>
              <a:pPr/>
              <a:t>167</a:t>
            </a:fld>
            <a:endParaRPr lang="en-US"/>
          </a:p>
        </p:txBody>
      </p:sp>
      <p:sp>
        <p:nvSpPr>
          <p:cNvPr id="1441794" name="Rectangle 2"/>
          <p:cNvSpPr>
            <a:spLocks noGrp="1" noRot="1" noChangeAspect="1" noChangeArrowheads="1" noTextEdit="1"/>
          </p:cNvSpPr>
          <p:nvPr>
            <p:ph type="sldImg"/>
          </p:nvPr>
        </p:nvSpPr>
        <p:spPr>
          <a:ln/>
        </p:spPr>
      </p:sp>
      <p:sp>
        <p:nvSpPr>
          <p:cNvPr id="1441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937169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C556411-4B8E-4920-9A95-4EED7D8E5D25}"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CDE6650-233C-4A99-B929-21F91F43C7A7}" type="slidenum">
              <a:rPr lang="en-US"/>
              <a:pPr/>
              <a:t>168</a:t>
            </a:fld>
            <a:endParaRPr lang="en-US"/>
          </a:p>
        </p:txBody>
      </p:sp>
      <p:sp>
        <p:nvSpPr>
          <p:cNvPr id="1443842" name="Rectangle 2"/>
          <p:cNvSpPr>
            <a:spLocks noGrp="1" noRot="1" noChangeAspect="1" noChangeArrowheads="1" noTextEdit="1"/>
          </p:cNvSpPr>
          <p:nvPr>
            <p:ph type="sldImg"/>
          </p:nvPr>
        </p:nvSpPr>
        <p:spPr>
          <a:ln/>
        </p:spPr>
      </p:sp>
      <p:sp>
        <p:nvSpPr>
          <p:cNvPr id="1443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162217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607C319-F3F2-400D-8DF0-9E104C542389}"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99E997A-F664-427A-BA5C-51F217D96387}" type="slidenum">
              <a:rPr lang="en-US"/>
              <a:pPr/>
              <a:t>197</a:t>
            </a:fld>
            <a:endParaRPr lang="en-US"/>
          </a:p>
        </p:txBody>
      </p:sp>
      <p:sp>
        <p:nvSpPr>
          <p:cNvPr id="1452034" name="Rectangle 2"/>
          <p:cNvSpPr>
            <a:spLocks noGrp="1" noRot="1" noChangeAspect="1" noChangeArrowheads="1" noTextEdit="1"/>
          </p:cNvSpPr>
          <p:nvPr>
            <p:ph type="sldImg"/>
          </p:nvPr>
        </p:nvSpPr>
        <p:spPr>
          <a:ln/>
        </p:spPr>
      </p:sp>
      <p:sp>
        <p:nvSpPr>
          <p:cNvPr id="1452035" name="Rectangle 3"/>
          <p:cNvSpPr>
            <a:spLocks noGrp="1" noChangeArrowheads="1"/>
          </p:cNvSpPr>
          <p:nvPr>
            <p:ph type="body" idx="1"/>
          </p:nvPr>
        </p:nvSpPr>
        <p:spPr/>
        <p:txBody>
          <a:bodyPr/>
          <a:lstStyle/>
          <a:p>
            <a:r>
              <a:rPr lang="en-US"/>
              <a:t>I just heard something about moving recently</a:t>
            </a:r>
          </a:p>
        </p:txBody>
      </p:sp>
    </p:spTree>
    <p:extLst>
      <p:ext uri="{BB962C8B-B14F-4D97-AF65-F5344CB8AC3E}">
        <p14:creationId xmlns:p14="http://schemas.microsoft.com/office/powerpoint/2010/main" val="2218475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F075C794-8B70-42D1-B078-4076FA268BC8}"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FAE89FE-59BF-4F25-81A6-E65E22C841A5}" type="slidenum">
              <a:rPr lang="en-US"/>
              <a:pPr/>
              <a:t>200</a:t>
            </a:fld>
            <a:endParaRPr lang="en-US"/>
          </a:p>
        </p:txBody>
      </p:sp>
      <p:sp>
        <p:nvSpPr>
          <p:cNvPr id="1385474" name="Rectangle 2"/>
          <p:cNvSpPr>
            <a:spLocks noGrp="1" noRot="1" noChangeAspect="1" noChangeArrowheads="1" noTextEdit="1"/>
          </p:cNvSpPr>
          <p:nvPr>
            <p:ph type="sldImg"/>
          </p:nvPr>
        </p:nvSpPr>
        <p:spPr>
          <a:ln/>
        </p:spPr>
      </p:sp>
      <p:sp>
        <p:nvSpPr>
          <p:cNvPr id="138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918305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A02A04A-9A3C-46A3-9A06-906FEB111A8B}" type="datetime1">
              <a:rPr lang="en-US"/>
              <a:pPr/>
              <a:t>3/22/2017</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4FE3289-54EE-48AC-BC99-7968D8A46AED}" type="slidenum">
              <a:rPr lang="en-US"/>
              <a:pPr/>
              <a:t>209</a:t>
            </a:fld>
            <a:endParaRPr lang="en-US"/>
          </a:p>
        </p:txBody>
      </p:sp>
      <p:sp>
        <p:nvSpPr>
          <p:cNvPr id="1396738" name="Rectangle 2"/>
          <p:cNvSpPr>
            <a:spLocks noGrp="1" noRot="1" noChangeAspect="1" noChangeArrowheads="1" noTextEdit="1"/>
          </p:cNvSpPr>
          <p:nvPr>
            <p:ph type="sldImg"/>
          </p:nvPr>
        </p:nvSpPr>
        <p:spPr>
          <a:ln/>
        </p:spPr>
      </p:sp>
      <p:sp>
        <p:nvSpPr>
          <p:cNvPr id="1396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28897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685800" y="990600"/>
            <a:ext cx="7772400" cy="1371600"/>
          </a:xfrm>
        </p:spPr>
        <p:txBody>
          <a:bodyPr/>
          <a:lstStyle>
            <a:lvl1pPr>
              <a:defRPr sz="4000"/>
            </a:lvl1pPr>
          </a:lstStyle>
          <a:p>
            <a:r>
              <a:rPr lang="en-US"/>
              <a:t>Click to edit Master title style</a:t>
            </a:r>
          </a:p>
        </p:txBody>
      </p:sp>
      <p:sp>
        <p:nvSpPr>
          <p:cNvPr id="47107"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4400" b="1">
                <a:solidFill>
                  <a:srgbClr val="FF0000"/>
                </a:solidFill>
                <a:latin typeface="Stencil" pitchFamily="82" charset="0"/>
              </a:defRPr>
            </a:lvl1pPr>
          </a:lstStyle>
          <a:p>
            <a:r>
              <a:rPr lang="en-US" dirty="0"/>
              <a:t>Click to edit Master subtitle style</a:t>
            </a:r>
          </a:p>
        </p:txBody>
      </p:sp>
      <p:sp>
        <p:nvSpPr>
          <p:cNvPr id="47108" name="Rectangle 4"/>
          <p:cNvSpPr>
            <a:spLocks noGrp="1" noChangeArrowheads="1"/>
          </p:cNvSpPr>
          <p:nvPr>
            <p:ph type="dt" sz="half" idx="2"/>
          </p:nvPr>
        </p:nvSpPr>
        <p:spPr>
          <a:xfrm>
            <a:off x="685800" y="6248400"/>
            <a:ext cx="1905000" cy="457200"/>
          </a:xfrm>
        </p:spPr>
        <p:txBody>
          <a:bodyPr/>
          <a:lstStyle>
            <a:lvl1pPr>
              <a:defRPr/>
            </a:lvl1pPr>
          </a:lstStyle>
          <a:p>
            <a:fld id="{3DFDB6D7-5FFB-4ED6-9DA1-B7409D61E7B7}" type="datetime3">
              <a:rPr lang="en-US"/>
              <a:pPr/>
              <a:t>22 March 2017</a:t>
            </a:fld>
            <a:endParaRPr lang="en-US"/>
          </a:p>
        </p:txBody>
      </p:sp>
      <p:sp>
        <p:nvSpPr>
          <p:cNvPr id="47109" name="Rectangle 5"/>
          <p:cNvSpPr>
            <a:spLocks noGrp="1" noChangeArrowheads="1"/>
          </p:cNvSpPr>
          <p:nvPr>
            <p:ph type="ftr" sz="quarter" idx="3"/>
          </p:nvPr>
        </p:nvSpPr>
        <p:spPr>
          <a:xfrm>
            <a:off x="3124200" y="6248400"/>
            <a:ext cx="2895600" cy="457200"/>
          </a:xfrm>
        </p:spPr>
        <p:txBody>
          <a:bodyPr/>
          <a:lstStyle>
            <a:lvl1pPr>
              <a:defRPr/>
            </a:lvl1pPr>
          </a:lstStyle>
          <a:p>
            <a:r>
              <a:rPr lang="en-US"/>
              <a:t>Veton Këpuska</a:t>
            </a:r>
          </a:p>
        </p:txBody>
      </p:sp>
      <p:sp>
        <p:nvSpPr>
          <p:cNvPr id="47110" name="Rectangle 6"/>
          <p:cNvSpPr>
            <a:spLocks noGrp="1" noChangeArrowheads="1"/>
          </p:cNvSpPr>
          <p:nvPr>
            <p:ph type="sldNum" sz="quarter" idx="4"/>
          </p:nvPr>
        </p:nvSpPr>
        <p:spPr>
          <a:xfrm>
            <a:off x="6553200" y="6248400"/>
            <a:ext cx="1905000" cy="457200"/>
          </a:xfrm>
        </p:spPr>
        <p:txBody>
          <a:bodyPr/>
          <a:lstStyle>
            <a:lvl1pPr>
              <a:defRPr/>
            </a:lvl1pPr>
          </a:lstStyle>
          <a:p>
            <a:fld id="{8651AEE9-3AC2-4A06-B5E9-E2C2650FB392}" type="slidenum">
              <a:rPr lang="en-US"/>
              <a:pPr/>
              <a:t>‹#›</a:t>
            </a:fld>
            <a:endParaRPr lang="en-US"/>
          </a:p>
        </p:txBody>
      </p:sp>
      <p:sp>
        <p:nvSpPr>
          <p:cNvPr id="47111"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eaLnBrk="1" hangingPunct="1">
              <a:spcBef>
                <a:spcPct val="0"/>
              </a:spcBef>
            </a:pPr>
            <a:endParaRPr lang="en-US" sz="2400">
              <a:latin typeface="Times New Roman"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5C42B2DE-A925-4E38-B216-E365DDF8A116}" type="datetime3">
              <a:rPr lang="en-US"/>
              <a:pPr/>
              <a:t>22 March 2017</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79F11F17-277B-4A39-9D51-E25DDBA68B7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304800"/>
            <a:ext cx="2001837"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304800"/>
            <a:ext cx="58547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2DE24BA-71B9-4ED4-9026-B470623B3556}" type="datetime3">
              <a:rPr lang="en-US"/>
              <a:pPr/>
              <a:t>22 March 2017</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03AE642B-F425-4C9E-9396-BECCEE4DAF83}"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4478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6738" y="38100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5225"/>
            <a:ext cx="1981200" cy="476250"/>
          </a:xfrm>
        </p:spPr>
        <p:txBody>
          <a:bodyPr/>
          <a:lstStyle>
            <a:lvl1pPr>
              <a:defRPr/>
            </a:lvl1pPr>
          </a:lstStyle>
          <a:p>
            <a:fld id="{FB155B09-6E41-45A1-974D-BED283912E41}" type="datetime3">
              <a:rPr lang="en-US"/>
              <a:pPr/>
              <a:t>22 March 2017</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Veton Këpuska</a:t>
            </a:r>
          </a:p>
        </p:txBody>
      </p:sp>
      <p:sp>
        <p:nvSpPr>
          <p:cNvPr id="7" name="Slide Number Placeholder 6"/>
          <p:cNvSpPr>
            <a:spLocks noGrp="1"/>
          </p:cNvSpPr>
          <p:nvPr>
            <p:ph type="sldNum" sz="quarter" idx="12"/>
          </p:nvPr>
        </p:nvSpPr>
        <p:spPr>
          <a:xfrm>
            <a:off x="6553200" y="6245225"/>
            <a:ext cx="1981200" cy="476250"/>
          </a:xfrm>
        </p:spPr>
        <p:txBody>
          <a:bodyPr/>
          <a:lstStyle>
            <a:lvl1pPr>
              <a:defRPr/>
            </a:lvl1pPr>
          </a:lstStyle>
          <a:p>
            <a:fld id="{616FB49C-F73D-4A5A-AA97-89FB4D741058}"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4478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6738" y="38100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5225"/>
            <a:ext cx="1981200" cy="476250"/>
          </a:xfrm>
        </p:spPr>
        <p:txBody>
          <a:bodyPr/>
          <a:lstStyle>
            <a:lvl1pPr>
              <a:defRPr/>
            </a:lvl1pPr>
          </a:lstStyle>
          <a:p>
            <a:fld id="{09C0CDCB-730A-4399-B707-BB177ED20D4C}" type="datetime3">
              <a:rPr lang="en-US"/>
              <a:pPr/>
              <a:t>22 March 2017</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Veton Këpuska</a:t>
            </a:r>
          </a:p>
        </p:txBody>
      </p:sp>
      <p:sp>
        <p:nvSpPr>
          <p:cNvPr id="7" name="Slide Number Placeholder 6"/>
          <p:cNvSpPr>
            <a:spLocks noGrp="1"/>
          </p:cNvSpPr>
          <p:nvPr>
            <p:ph type="sldNum" sz="quarter" idx="12"/>
          </p:nvPr>
        </p:nvSpPr>
        <p:spPr>
          <a:xfrm>
            <a:off x="6553200" y="6245225"/>
            <a:ext cx="1981200" cy="476250"/>
          </a:xfrm>
        </p:spPr>
        <p:txBody>
          <a:bodyPr/>
          <a:lstStyle>
            <a:lvl1pPr>
              <a:defRPr/>
            </a:lvl1pPr>
          </a:lstStyle>
          <a:p>
            <a:fld id="{63FCBD78-EF44-400F-98D3-11DB10438C1B}"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447800"/>
            <a:ext cx="39243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4478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3438" y="38100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5225"/>
            <a:ext cx="1981200" cy="476250"/>
          </a:xfrm>
        </p:spPr>
        <p:txBody>
          <a:bodyPr/>
          <a:lstStyle>
            <a:lvl1pPr>
              <a:defRPr/>
            </a:lvl1pPr>
          </a:lstStyle>
          <a:p>
            <a:fld id="{9F3B1DD7-BD49-4D6F-B70B-923258CECAD1}" type="datetime3">
              <a:rPr lang="en-US"/>
              <a:pPr/>
              <a:t>22 March 2017</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a:t>Veton Këpuska</a:t>
            </a:r>
          </a:p>
        </p:txBody>
      </p:sp>
      <p:sp>
        <p:nvSpPr>
          <p:cNvPr id="8" name="Slide Number Placeholder 7"/>
          <p:cNvSpPr>
            <a:spLocks noGrp="1"/>
          </p:cNvSpPr>
          <p:nvPr>
            <p:ph type="sldNum" sz="quarter" idx="12"/>
          </p:nvPr>
        </p:nvSpPr>
        <p:spPr>
          <a:xfrm>
            <a:off x="6553200" y="6245225"/>
            <a:ext cx="1981200" cy="476250"/>
          </a:xfrm>
        </p:spPr>
        <p:txBody>
          <a:bodyPr/>
          <a:lstStyle>
            <a:lvl1pPr>
              <a:defRPr/>
            </a:lvl1pPr>
          </a:lstStyle>
          <a:p>
            <a:fld id="{6D3E15BB-447C-4928-8255-ED58BB39A239}"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74675" y="304800"/>
            <a:ext cx="8001000"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66738" y="14478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4478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66738" y="38100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3438" y="38100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245225"/>
            <a:ext cx="1981200" cy="476250"/>
          </a:xfrm>
        </p:spPr>
        <p:txBody>
          <a:bodyPr/>
          <a:lstStyle>
            <a:lvl1pPr>
              <a:defRPr/>
            </a:lvl1pPr>
          </a:lstStyle>
          <a:p>
            <a:fld id="{1F860EF2-0D3D-49DC-8DFC-D1AF5DB9B6D9}" type="datetime3">
              <a:rPr lang="en-US"/>
              <a:pPr/>
              <a:t>22 March 2017</a:t>
            </a:fld>
            <a:endParaRPr 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r>
              <a:rPr lang="en-US"/>
              <a:t>Veton Këpuska</a:t>
            </a:r>
          </a:p>
        </p:txBody>
      </p:sp>
      <p:sp>
        <p:nvSpPr>
          <p:cNvPr id="9" name="Slide Number Placeholder 8"/>
          <p:cNvSpPr>
            <a:spLocks noGrp="1"/>
          </p:cNvSpPr>
          <p:nvPr>
            <p:ph type="sldNum" sz="quarter" idx="12"/>
          </p:nvPr>
        </p:nvSpPr>
        <p:spPr>
          <a:xfrm>
            <a:off x="6553200" y="6245225"/>
            <a:ext cx="1981200" cy="476250"/>
          </a:xfrm>
        </p:spPr>
        <p:txBody>
          <a:bodyPr/>
          <a:lstStyle>
            <a:lvl1pPr>
              <a:defRPr/>
            </a:lvl1pPr>
          </a:lstStyle>
          <a:p>
            <a:fld id="{39A197E2-DEEC-4328-BD19-3DA33BF8648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A0F0FCC-784E-4283-8A21-1C39C51548FA}" type="datetime3">
              <a:rPr lang="en-US"/>
              <a:pPr/>
              <a:t>22 March 2017</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2189C0E1-E10F-4BBE-99B0-6349815E21F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5019911-5031-4115-BEBC-3E9E49D21EF6}" type="datetime3">
              <a:rPr lang="en-US"/>
              <a:pPr/>
              <a:t>22 March 2017</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0CF8E69A-6446-4CD3-AA37-95E5C63D4F86}"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447800"/>
            <a:ext cx="39243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447800"/>
            <a:ext cx="39243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43D64AA2-380F-4228-B0F6-E92415690CCD}" type="datetime3">
              <a:rPr lang="en-US"/>
              <a:pPr/>
              <a:t>22 March 2017</a:t>
            </a:fld>
            <a:endParaRPr lang="en-US"/>
          </a:p>
        </p:txBody>
      </p:sp>
      <p:sp>
        <p:nvSpPr>
          <p:cNvPr id="6" name="Footer Placeholder 5"/>
          <p:cNvSpPr>
            <a:spLocks noGrp="1"/>
          </p:cNvSpPr>
          <p:nvPr>
            <p:ph type="ftr" sz="quarter" idx="11"/>
          </p:nvPr>
        </p:nvSpPr>
        <p:spPr/>
        <p:txBody>
          <a:bodyPr/>
          <a:lstStyle>
            <a:lvl1pPr>
              <a:defRPr/>
            </a:lvl1pPr>
          </a:lstStyle>
          <a:p>
            <a:r>
              <a:rPr lang="en-US"/>
              <a:t>Veton Këpuska</a:t>
            </a:r>
          </a:p>
        </p:txBody>
      </p:sp>
      <p:sp>
        <p:nvSpPr>
          <p:cNvPr id="7" name="Slide Number Placeholder 6"/>
          <p:cNvSpPr>
            <a:spLocks noGrp="1"/>
          </p:cNvSpPr>
          <p:nvPr>
            <p:ph type="sldNum" sz="quarter" idx="12"/>
          </p:nvPr>
        </p:nvSpPr>
        <p:spPr/>
        <p:txBody>
          <a:bodyPr/>
          <a:lstStyle>
            <a:lvl1pPr>
              <a:defRPr/>
            </a:lvl1pPr>
          </a:lstStyle>
          <a:p>
            <a:fld id="{ABB018E0-3DBB-4D2B-AB37-FF2959555EC0}"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DD19E936-03C7-483D-B5C8-B50F6CBA91C7}" type="datetime3">
              <a:rPr lang="en-US"/>
              <a:pPr/>
              <a:t>22 March 2017</a:t>
            </a:fld>
            <a:endParaRPr lang="en-US"/>
          </a:p>
        </p:txBody>
      </p:sp>
      <p:sp>
        <p:nvSpPr>
          <p:cNvPr id="8" name="Footer Placeholder 7"/>
          <p:cNvSpPr>
            <a:spLocks noGrp="1"/>
          </p:cNvSpPr>
          <p:nvPr>
            <p:ph type="ftr" sz="quarter" idx="11"/>
          </p:nvPr>
        </p:nvSpPr>
        <p:spPr/>
        <p:txBody>
          <a:bodyPr/>
          <a:lstStyle>
            <a:lvl1pPr>
              <a:defRPr/>
            </a:lvl1pPr>
          </a:lstStyle>
          <a:p>
            <a:r>
              <a:rPr lang="en-US"/>
              <a:t>Veton Këpuska</a:t>
            </a:r>
          </a:p>
        </p:txBody>
      </p:sp>
      <p:sp>
        <p:nvSpPr>
          <p:cNvPr id="9" name="Slide Number Placeholder 8"/>
          <p:cNvSpPr>
            <a:spLocks noGrp="1"/>
          </p:cNvSpPr>
          <p:nvPr>
            <p:ph type="sldNum" sz="quarter" idx="12"/>
          </p:nvPr>
        </p:nvSpPr>
        <p:spPr/>
        <p:txBody>
          <a:bodyPr/>
          <a:lstStyle>
            <a:lvl1pPr>
              <a:defRPr/>
            </a:lvl1pPr>
          </a:lstStyle>
          <a:p>
            <a:fld id="{CB9F985B-D74A-4BC7-A063-AE7E28A7C0B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EBFD51BF-BCFB-42CB-9F16-D942F666C236}" type="datetime3">
              <a:rPr lang="en-US"/>
              <a:pPr/>
              <a:t>22 March 2017</a:t>
            </a:fld>
            <a:endParaRPr lang="en-US"/>
          </a:p>
        </p:txBody>
      </p:sp>
      <p:sp>
        <p:nvSpPr>
          <p:cNvPr id="4" name="Footer Placeholder 3"/>
          <p:cNvSpPr>
            <a:spLocks noGrp="1"/>
          </p:cNvSpPr>
          <p:nvPr>
            <p:ph type="ftr" sz="quarter" idx="11"/>
          </p:nvPr>
        </p:nvSpPr>
        <p:spPr/>
        <p:txBody>
          <a:bodyPr/>
          <a:lstStyle>
            <a:lvl1pPr>
              <a:defRPr/>
            </a:lvl1pPr>
          </a:lstStyle>
          <a:p>
            <a:r>
              <a:rPr lang="en-US"/>
              <a:t>Veton Këpuska</a:t>
            </a:r>
          </a:p>
        </p:txBody>
      </p:sp>
      <p:sp>
        <p:nvSpPr>
          <p:cNvPr id="5" name="Slide Number Placeholder 4"/>
          <p:cNvSpPr>
            <a:spLocks noGrp="1"/>
          </p:cNvSpPr>
          <p:nvPr>
            <p:ph type="sldNum" sz="quarter" idx="12"/>
          </p:nvPr>
        </p:nvSpPr>
        <p:spPr/>
        <p:txBody>
          <a:bodyPr/>
          <a:lstStyle>
            <a:lvl1pPr>
              <a:defRPr/>
            </a:lvl1pPr>
          </a:lstStyle>
          <a:p>
            <a:fld id="{424D8D6F-D0C5-4853-93C2-7ADB5B817EC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C65F600-933D-49F1-9BEF-C654682C2A27}" type="datetime3">
              <a:rPr lang="en-US"/>
              <a:pPr/>
              <a:t>22 March 2017</a:t>
            </a:fld>
            <a:endParaRPr lang="en-US"/>
          </a:p>
        </p:txBody>
      </p:sp>
      <p:sp>
        <p:nvSpPr>
          <p:cNvPr id="3" name="Footer Placeholder 2"/>
          <p:cNvSpPr>
            <a:spLocks noGrp="1"/>
          </p:cNvSpPr>
          <p:nvPr>
            <p:ph type="ftr" sz="quarter" idx="11"/>
          </p:nvPr>
        </p:nvSpPr>
        <p:spPr/>
        <p:txBody>
          <a:bodyPr/>
          <a:lstStyle>
            <a:lvl1pPr>
              <a:defRPr/>
            </a:lvl1pPr>
          </a:lstStyle>
          <a:p>
            <a:r>
              <a:rPr lang="en-US"/>
              <a:t>Veton Këpuska</a:t>
            </a:r>
          </a:p>
        </p:txBody>
      </p:sp>
      <p:sp>
        <p:nvSpPr>
          <p:cNvPr id="4" name="Slide Number Placeholder 3"/>
          <p:cNvSpPr>
            <a:spLocks noGrp="1"/>
          </p:cNvSpPr>
          <p:nvPr>
            <p:ph type="sldNum" sz="quarter" idx="12"/>
          </p:nvPr>
        </p:nvSpPr>
        <p:spPr/>
        <p:txBody>
          <a:bodyPr/>
          <a:lstStyle>
            <a:lvl1pPr>
              <a:defRPr/>
            </a:lvl1pPr>
          </a:lstStyle>
          <a:p>
            <a:fld id="{C2B33ED6-45C9-42D2-AF5D-2FE30F107B0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7DBA737A-9AEC-4B31-99CB-0E847714B1AA}" type="datetime3">
              <a:rPr lang="en-US"/>
              <a:pPr/>
              <a:t>22 March 2017</a:t>
            </a:fld>
            <a:endParaRPr lang="en-US"/>
          </a:p>
        </p:txBody>
      </p:sp>
      <p:sp>
        <p:nvSpPr>
          <p:cNvPr id="6" name="Footer Placeholder 5"/>
          <p:cNvSpPr>
            <a:spLocks noGrp="1"/>
          </p:cNvSpPr>
          <p:nvPr>
            <p:ph type="ftr" sz="quarter" idx="11"/>
          </p:nvPr>
        </p:nvSpPr>
        <p:spPr/>
        <p:txBody>
          <a:bodyPr/>
          <a:lstStyle>
            <a:lvl1pPr>
              <a:defRPr/>
            </a:lvl1pPr>
          </a:lstStyle>
          <a:p>
            <a:r>
              <a:rPr lang="en-US"/>
              <a:t>Veton Këpuska</a:t>
            </a:r>
          </a:p>
        </p:txBody>
      </p:sp>
      <p:sp>
        <p:nvSpPr>
          <p:cNvPr id="7" name="Slide Number Placeholder 6"/>
          <p:cNvSpPr>
            <a:spLocks noGrp="1"/>
          </p:cNvSpPr>
          <p:nvPr>
            <p:ph type="sldNum" sz="quarter" idx="12"/>
          </p:nvPr>
        </p:nvSpPr>
        <p:spPr/>
        <p:txBody>
          <a:bodyPr/>
          <a:lstStyle>
            <a:lvl1pPr>
              <a:defRPr/>
            </a:lvl1pPr>
          </a:lstStyle>
          <a:p>
            <a:fld id="{FA667C08-BCBA-477D-96AE-B71AEA02A4A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8CC831A6-BFB1-4D4A-AF83-341DA340758D}" type="datetime3">
              <a:rPr lang="en-US"/>
              <a:pPr/>
              <a:t>22 March 2017</a:t>
            </a:fld>
            <a:endParaRPr lang="en-US"/>
          </a:p>
        </p:txBody>
      </p:sp>
      <p:sp>
        <p:nvSpPr>
          <p:cNvPr id="6" name="Footer Placeholder 5"/>
          <p:cNvSpPr>
            <a:spLocks noGrp="1"/>
          </p:cNvSpPr>
          <p:nvPr>
            <p:ph type="ftr" sz="quarter" idx="11"/>
          </p:nvPr>
        </p:nvSpPr>
        <p:spPr/>
        <p:txBody>
          <a:bodyPr/>
          <a:lstStyle>
            <a:lvl1pPr>
              <a:defRPr/>
            </a:lvl1pPr>
          </a:lstStyle>
          <a:p>
            <a:r>
              <a:rPr lang="en-US"/>
              <a:t>Veton Këpuska</a:t>
            </a:r>
          </a:p>
        </p:txBody>
      </p:sp>
      <p:sp>
        <p:nvSpPr>
          <p:cNvPr id="7" name="Slide Number Placeholder 6"/>
          <p:cNvSpPr>
            <a:spLocks noGrp="1"/>
          </p:cNvSpPr>
          <p:nvPr>
            <p:ph type="sldNum" sz="quarter" idx="12"/>
          </p:nvPr>
        </p:nvSpPr>
        <p:spPr/>
        <p:txBody>
          <a:bodyPr/>
          <a:lstStyle>
            <a:lvl1pPr>
              <a:defRPr/>
            </a:lvl1pPr>
          </a:lstStyle>
          <a:p>
            <a:fld id="{A6499505-A156-4FDA-B101-88AC646F26B0}"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574675" y="304800"/>
            <a:ext cx="8001000" cy="838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46083" name="Rectangle 3"/>
          <p:cNvSpPr>
            <a:spLocks noGrp="1" noChangeArrowheads="1"/>
          </p:cNvSpPr>
          <p:nvPr>
            <p:ph type="body" idx="1"/>
          </p:nvPr>
        </p:nvSpPr>
        <p:spPr bwMode="auto">
          <a:xfrm>
            <a:off x="566738" y="1447800"/>
            <a:ext cx="8001000"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6084" name="AutoShape 4"/>
          <p:cNvSpPr>
            <a:spLocks noChangeArrowheads="1"/>
          </p:cNvSpPr>
          <p:nvPr/>
        </p:nvSpPr>
        <p:spPr bwMode="auto">
          <a:xfrm>
            <a:off x="609600" y="1219200"/>
            <a:ext cx="7958138" cy="109538"/>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eaLnBrk="1" hangingPunct="1">
              <a:spcBef>
                <a:spcPct val="0"/>
              </a:spcBef>
            </a:pPr>
            <a:endParaRPr lang="en-US" sz="2400">
              <a:latin typeface="Times New Roman" pitchFamily="18" charset="0"/>
            </a:endParaRPr>
          </a:p>
        </p:txBody>
      </p:sp>
      <p:sp>
        <p:nvSpPr>
          <p:cNvPr id="46085"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endParaRPr lang="en-US"/>
          </a:p>
        </p:txBody>
      </p:sp>
      <p:sp>
        <p:nvSpPr>
          <p:cNvPr id="46086"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vl1pPr>
          </a:lstStyle>
          <a:p>
            <a:fld id="{48D5A86C-A8E5-4C46-9A52-83DCF202A3F0}" type="datetime3">
              <a:rPr lang="en-US"/>
              <a:pPr/>
              <a:t>22 March 2017</a:t>
            </a:fld>
            <a:endParaRPr lang="en-US"/>
          </a:p>
        </p:txBody>
      </p:sp>
      <p:sp>
        <p:nvSpPr>
          <p:cNvPr id="46087"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200"/>
            </a:lvl1pPr>
          </a:lstStyle>
          <a:p>
            <a:r>
              <a:rPr lang="en-US"/>
              <a:t>Veton Këpuska</a:t>
            </a:r>
          </a:p>
        </p:txBody>
      </p:sp>
      <p:sp>
        <p:nvSpPr>
          <p:cNvPr id="46088"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vl1pPr>
          </a:lstStyle>
          <a:p>
            <a:fld id="{0BED7A67-D2A6-4A12-B490-FEC8393A705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Lst>
  <p:timing>
    <p:tnLst>
      <p:par>
        <p:cTn id="1" dur="indefinite" restart="never" nodeType="tmRoot"/>
      </p:par>
    </p:tnLst>
  </p:timing>
  <p:hf hdr="0"/>
  <p:txStyles>
    <p:titleStyle>
      <a:lvl1pPr algn="l" rtl="0" fontAlgn="base">
        <a:spcBef>
          <a:spcPct val="0"/>
        </a:spcBef>
        <a:spcAft>
          <a:spcPct val="0"/>
        </a:spcAft>
        <a:defRPr sz="3800" b="1">
          <a:solidFill>
            <a:srgbClr val="0000FF"/>
          </a:solidFill>
          <a:latin typeface="+mj-lt"/>
          <a:ea typeface="+mj-ea"/>
          <a:cs typeface="+mj-cs"/>
        </a:defRPr>
      </a:lvl1pPr>
      <a:lvl2pPr algn="l" rtl="0" fontAlgn="base">
        <a:spcBef>
          <a:spcPct val="0"/>
        </a:spcBef>
        <a:spcAft>
          <a:spcPct val="0"/>
        </a:spcAft>
        <a:defRPr sz="3800" b="1">
          <a:solidFill>
            <a:srgbClr val="0000FF"/>
          </a:solidFill>
          <a:latin typeface="Verdana" pitchFamily="34" charset="0"/>
        </a:defRPr>
      </a:lvl2pPr>
      <a:lvl3pPr algn="l" rtl="0" fontAlgn="base">
        <a:spcBef>
          <a:spcPct val="0"/>
        </a:spcBef>
        <a:spcAft>
          <a:spcPct val="0"/>
        </a:spcAft>
        <a:defRPr sz="3800" b="1">
          <a:solidFill>
            <a:srgbClr val="0000FF"/>
          </a:solidFill>
          <a:latin typeface="Verdana" pitchFamily="34" charset="0"/>
        </a:defRPr>
      </a:lvl3pPr>
      <a:lvl4pPr algn="l" rtl="0" fontAlgn="base">
        <a:spcBef>
          <a:spcPct val="0"/>
        </a:spcBef>
        <a:spcAft>
          <a:spcPct val="0"/>
        </a:spcAft>
        <a:defRPr sz="3800" b="1">
          <a:solidFill>
            <a:srgbClr val="0000FF"/>
          </a:solidFill>
          <a:latin typeface="Verdana" pitchFamily="34" charset="0"/>
        </a:defRPr>
      </a:lvl4pPr>
      <a:lvl5pPr algn="l" rtl="0" fontAlgn="base">
        <a:spcBef>
          <a:spcPct val="0"/>
        </a:spcBef>
        <a:spcAft>
          <a:spcPct val="0"/>
        </a:spcAft>
        <a:defRPr sz="3800" b="1">
          <a:solidFill>
            <a:srgbClr val="0000FF"/>
          </a:solidFill>
          <a:latin typeface="Verdana" pitchFamily="34" charset="0"/>
        </a:defRPr>
      </a:lvl5pPr>
      <a:lvl6pPr marL="457200" algn="l" rtl="0" fontAlgn="base">
        <a:spcBef>
          <a:spcPct val="0"/>
        </a:spcBef>
        <a:spcAft>
          <a:spcPct val="0"/>
        </a:spcAft>
        <a:defRPr sz="3800" b="1">
          <a:solidFill>
            <a:srgbClr val="0000FF"/>
          </a:solidFill>
          <a:latin typeface="Verdana" pitchFamily="34" charset="0"/>
        </a:defRPr>
      </a:lvl6pPr>
      <a:lvl7pPr marL="914400" algn="l" rtl="0" fontAlgn="base">
        <a:spcBef>
          <a:spcPct val="0"/>
        </a:spcBef>
        <a:spcAft>
          <a:spcPct val="0"/>
        </a:spcAft>
        <a:defRPr sz="3800" b="1">
          <a:solidFill>
            <a:srgbClr val="0000FF"/>
          </a:solidFill>
          <a:latin typeface="Verdana" pitchFamily="34" charset="0"/>
        </a:defRPr>
      </a:lvl7pPr>
      <a:lvl8pPr marL="1371600" algn="l" rtl="0" fontAlgn="base">
        <a:spcBef>
          <a:spcPct val="0"/>
        </a:spcBef>
        <a:spcAft>
          <a:spcPct val="0"/>
        </a:spcAft>
        <a:defRPr sz="3800" b="1">
          <a:solidFill>
            <a:srgbClr val="0000FF"/>
          </a:solidFill>
          <a:latin typeface="Verdana" pitchFamily="34" charset="0"/>
        </a:defRPr>
      </a:lvl8pPr>
      <a:lvl9pPr marL="1828800" algn="l" rtl="0" fontAlgn="base">
        <a:spcBef>
          <a:spcPct val="0"/>
        </a:spcBef>
        <a:spcAft>
          <a:spcPct val="0"/>
        </a:spcAft>
        <a:defRPr sz="3800" b="1">
          <a:solidFill>
            <a:srgbClr val="0000FF"/>
          </a:solidFill>
          <a:latin typeface="Verdana" pitchFamily="34" charset="0"/>
        </a:defRPr>
      </a:lvl9pPr>
    </p:titleStyle>
    <p:bodyStyle>
      <a:lvl1pPr marL="469900" indent="-469900" algn="l" rtl="0" fontAlgn="base">
        <a:spcBef>
          <a:spcPct val="20000"/>
        </a:spcBef>
        <a:spcAft>
          <a:spcPct val="0"/>
        </a:spcAft>
        <a:buClr>
          <a:schemeClr val="accent2"/>
        </a:buClr>
        <a:buFont typeface="Wingdings" pitchFamily="2" charset="2"/>
        <a:buChar char="u"/>
        <a:defRPr sz="3000">
          <a:solidFill>
            <a:schemeClr val="tx1"/>
          </a:solidFill>
          <a:latin typeface="+mn-lt"/>
          <a:ea typeface="+mn-ea"/>
          <a:cs typeface="+mn-cs"/>
        </a:defRPr>
      </a:lvl1pPr>
      <a:lvl2pPr marL="908050" indent="-436563" algn="l" rtl="0" fontAlgn="base">
        <a:spcBef>
          <a:spcPct val="20000"/>
        </a:spcBef>
        <a:spcAft>
          <a:spcPct val="0"/>
        </a:spcAft>
        <a:buClr>
          <a:srgbClr val="0000FF"/>
        </a:buClr>
        <a:buFont typeface="Wingdings" pitchFamily="2" charset="2"/>
        <a:buChar char="n"/>
        <a:defRPr sz="2600">
          <a:solidFill>
            <a:schemeClr val="tx1"/>
          </a:solidFill>
          <a:latin typeface="+mn-lt"/>
        </a:defRPr>
      </a:lvl2pPr>
      <a:lvl3pPr marL="1304925" indent="-395288" algn="l" rtl="0" fontAlgn="base">
        <a:spcBef>
          <a:spcPct val="20000"/>
        </a:spcBef>
        <a:spcAft>
          <a:spcPct val="0"/>
        </a:spcAft>
        <a:buClr>
          <a:schemeClr val="accent2"/>
        </a:buClr>
        <a:buFont typeface="Wingdings" pitchFamily="2" charset="2"/>
        <a:buChar char="u"/>
        <a:defRPr sz="2300">
          <a:solidFill>
            <a:schemeClr val="tx1"/>
          </a:solidFill>
          <a:latin typeface="+mn-lt"/>
        </a:defRPr>
      </a:lvl3pPr>
      <a:lvl4pPr marL="1693863" indent="-387350" algn="l" rtl="0" fontAlgn="base">
        <a:spcBef>
          <a:spcPct val="20000"/>
        </a:spcBef>
        <a:spcAft>
          <a:spcPct val="0"/>
        </a:spcAft>
        <a:buClr>
          <a:srgbClr val="0000FF"/>
        </a:buClr>
        <a:buFont typeface="Wingdings" pitchFamily="2" charset="2"/>
        <a:buChar char="n"/>
        <a:defRPr sz="2000">
          <a:solidFill>
            <a:schemeClr val="tx1"/>
          </a:solidFill>
          <a:latin typeface="+mn-lt"/>
        </a:defRPr>
      </a:lvl4pPr>
      <a:lvl5pPr marL="20939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w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60.wmf"/><Relationship Id="rId4" Type="http://schemas.openxmlformats.org/officeDocument/2006/relationships/oleObject" Target="../embeddings/oleObject48.bin"/></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50.bin"/><Relationship Id="rId5" Type="http://schemas.openxmlformats.org/officeDocument/2006/relationships/image" Target="../media/image62.wmf"/><Relationship Id="rId4" Type="http://schemas.openxmlformats.org/officeDocument/2006/relationships/oleObject" Target="../embeddings/oleObject49.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47.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52.bin"/><Relationship Id="rId5" Type="http://schemas.openxmlformats.org/officeDocument/2006/relationships/image" Target="../media/image64.wmf"/><Relationship Id="rId4" Type="http://schemas.openxmlformats.org/officeDocument/2006/relationships/oleObject" Target="../embeddings/oleObject51.bin"/><Relationship Id="rId9" Type="http://schemas.openxmlformats.org/officeDocument/2006/relationships/image" Target="../media/image66.w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55.bin"/><Relationship Id="rId5" Type="http://schemas.openxmlformats.org/officeDocument/2006/relationships/image" Target="../media/image67.wmf"/><Relationship Id="rId4" Type="http://schemas.openxmlformats.org/officeDocument/2006/relationships/oleObject" Target="../embeddings/oleObject54.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57.bin"/><Relationship Id="rId5" Type="http://schemas.openxmlformats.org/officeDocument/2006/relationships/image" Target="../media/image69.wmf"/><Relationship Id="rId4" Type="http://schemas.openxmlformats.org/officeDocument/2006/relationships/oleObject" Target="../embeddings/oleObject56.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51.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59.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73.wmf"/></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63.bin"/><Relationship Id="rId5" Type="http://schemas.openxmlformats.org/officeDocument/2006/relationships/image" Target="../media/image76.wmf"/><Relationship Id="rId4" Type="http://schemas.openxmlformats.org/officeDocument/2006/relationships/oleObject" Target="../embeddings/oleObject62.bin"/></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oleObject" Target="../embeddings/oleObject69.bin"/><Relationship Id="rId3" Type="http://schemas.openxmlformats.org/officeDocument/2006/relationships/notesSlide" Target="../notesSlides/notesSlide54.xml"/><Relationship Id="rId7" Type="http://schemas.openxmlformats.org/officeDocument/2006/relationships/image" Target="../media/image79.wmf"/><Relationship Id="rId12"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65.bin"/><Relationship Id="rId11" Type="http://schemas.openxmlformats.org/officeDocument/2006/relationships/image" Target="../media/image74.wmf"/><Relationship Id="rId5" Type="http://schemas.openxmlformats.org/officeDocument/2006/relationships/image" Target="../media/image78.w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80.wmf"/><Relationship Id="rId14" Type="http://schemas.openxmlformats.org/officeDocument/2006/relationships/oleObject" Target="../embeddings/oleObject70.bin"/></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72.bin"/><Relationship Id="rId5" Type="http://schemas.openxmlformats.org/officeDocument/2006/relationships/image" Target="../media/image82.wmf"/><Relationship Id="rId4" Type="http://schemas.openxmlformats.org/officeDocument/2006/relationships/oleObject" Target="../embeddings/oleObject71.bin"/></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84.wmf"/><Relationship Id="rId4" Type="http://schemas.openxmlformats.org/officeDocument/2006/relationships/oleObject" Target="../embeddings/oleObject73.bin"/></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75.bin"/><Relationship Id="rId5" Type="http://schemas.openxmlformats.org/officeDocument/2006/relationships/image" Target="../media/image85.wmf"/><Relationship Id="rId4" Type="http://schemas.openxmlformats.org/officeDocument/2006/relationships/oleObject" Target="../embeddings/oleObject74.bin"/></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78.bin"/><Relationship Id="rId3" Type="http://schemas.openxmlformats.org/officeDocument/2006/relationships/notesSlide" Target="../notesSlides/notesSlide59.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77.bin"/><Relationship Id="rId5" Type="http://schemas.openxmlformats.org/officeDocument/2006/relationships/image" Target="../media/image87.wmf"/><Relationship Id="rId4" Type="http://schemas.openxmlformats.org/officeDocument/2006/relationships/oleObject" Target="../embeddings/oleObject76.bin"/><Relationship Id="rId9" Type="http://schemas.openxmlformats.org/officeDocument/2006/relationships/image" Target="../media/image89.wm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90.wmf"/><Relationship Id="rId4" Type="http://schemas.openxmlformats.org/officeDocument/2006/relationships/oleObject" Target="../embeddings/oleObject79.bin"/></Relationships>
</file>

<file path=ppt/slides/_rels/slide1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97.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81.bin"/><Relationship Id="rId5" Type="http://schemas.openxmlformats.org/officeDocument/2006/relationships/image" Target="../media/image96.wmf"/><Relationship Id="rId4" Type="http://schemas.openxmlformats.org/officeDocument/2006/relationships/oleObject" Target="../embeddings/oleObject80.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83.bin"/><Relationship Id="rId5" Type="http://schemas.openxmlformats.org/officeDocument/2006/relationships/image" Target="../media/image98.wmf"/><Relationship Id="rId4" Type="http://schemas.openxmlformats.org/officeDocument/2006/relationships/oleObject" Target="../embeddings/oleObject82.bin"/></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100.wmf"/><Relationship Id="rId4" Type="http://schemas.openxmlformats.org/officeDocument/2006/relationships/oleObject" Target="../embeddings/oleObject84.bin"/></Relationships>
</file>

<file path=ppt/slides/_rels/slide1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102.wmf"/><Relationship Id="rId4" Type="http://schemas.openxmlformats.org/officeDocument/2006/relationships/oleObject" Target="../embeddings/oleObject85.bin"/></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103.wmf"/><Relationship Id="rId4" Type="http://schemas.openxmlformats.org/officeDocument/2006/relationships/oleObject" Target="../embeddings/oleObject86.bin"/></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104.wmf"/><Relationship Id="rId4" Type="http://schemas.openxmlformats.org/officeDocument/2006/relationships/oleObject" Target="../embeddings/oleObject87.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105.wmf"/><Relationship Id="rId4" Type="http://schemas.openxmlformats.org/officeDocument/2006/relationships/oleObject" Target="../embeddings/oleObject88.bin"/></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107.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08.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12.xml"/><Relationship Id="rId1" Type="http://schemas.openxmlformats.org/officeDocument/2006/relationships/vmlDrawing" Target="../drawings/vmlDrawing49.vml"/><Relationship Id="rId4" Type="http://schemas.openxmlformats.org/officeDocument/2006/relationships/image" Target="../media/image109.wmf"/></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111.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93.bin"/><Relationship Id="rId5" Type="http://schemas.openxmlformats.org/officeDocument/2006/relationships/image" Target="../media/image110.wmf"/><Relationship Id="rId4" Type="http://schemas.openxmlformats.org/officeDocument/2006/relationships/oleObject" Target="../embeddings/oleObject92.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95.bin"/><Relationship Id="rId5" Type="http://schemas.openxmlformats.org/officeDocument/2006/relationships/image" Target="../media/image112.wmf"/><Relationship Id="rId4" Type="http://schemas.openxmlformats.org/officeDocument/2006/relationships/oleObject" Target="../embeddings/oleObject94.bin"/></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notesSlide" Target="../notesSlides/notesSlide76.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97.bin"/><Relationship Id="rId5" Type="http://schemas.openxmlformats.org/officeDocument/2006/relationships/image" Target="../media/image64.wmf"/><Relationship Id="rId4" Type="http://schemas.openxmlformats.org/officeDocument/2006/relationships/oleObject" Target="../embeddings/oleObject96.bin"/><Relationship Id="rId9" Type="http://schemas.openxmlformats.org/officeDocument/2006/relationships/image" Target="../media/image66.wmf"/></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100.bin"/><Relationship Id="rId5" Type="http://schemas.openxmlformats.org/officeDocument/2006/relationships/image" Target="../media/image67.wmf"/><Relationship Id="rId4" Type="http://schemas.openxmlformats.org/officeDocument/2006/relationships/oleObject" Target="../embeddings/oleObject99.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102.bin"/><Relationship Id="rId5" Type="http://schemas.openxmlformats.org/officeDocument/2006/relationships/image" Target="../media/image113.wmf"/><Relationship Id="rId4" Type="http://schemas.openxmlformats.org/officeDocument/2006/relationships/oleObject" Target="../embeddings/oleObject101.bin"/></Relationships>
</file>

<file path=ppt/slides/_rels/slide158.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notesSlide" Target="../notesSlides/notesSlide81.xml"/><Relationship Id="rId7"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104.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106.bin"/><Relationship Id="rId4" Type="http://schemas.openxmlformats.org/officeDocument/2006/relationships/oleObject" Target="../embeddings/oleObject103.bin"/><Relationship Id="rId9" Type="http://schemas.openxmlformats.org/officeDocument/2006/relationships/image" Target="../media/image116.wmf"/></Relationships>
</file>

<file path=ppt/slides/_rels/slide1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oleObject" Target="../embeddings/oleObject112.bin"/><Relationship Id="rId3" Type="http://schemas.openxmlformats.org/officeDocument/2006/relationships/notesSlide" Target="../notesSlides/notesSlide83.xml"/><Relationship Id="rId7" Type="http://schemas.openxmlformats.org/officeDocument/2006/relationships/image" Target="../media/image79.wmf"/><Relationship Id="rId12"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108.bin"/><Relationship Id="rId11" Type="http://schemas.openxmlformats.org/officeDocument/2006/relationships/image" Target="../media/image74.wmf"/><Relationship Id="rId5" Type="http://schemas.openxmlformats.org/officeDocument/2006/relationships/image" Target="../media/image78.wmf"/><Relationship Id="rId10" Type="http://schemas.openxmlformats.org/officeDocument/2006/relationships/oleObject" Target="../embeddings/oleObject110.bin"/><Relationship Id="rId4" Type="http://schemas.openxmlformats.org/officeDocument/2006/relationships/oleObject" Target="../embeddings/oleObject107.bin"/><Relationship Id="rId9" Type="http://schemas.openxmlformats.org/officeDocument/2006/relationships/image" Target="../media/image80.wmf"/><Relationship Id="rId14" Type="http://schemas.openxmlformats.org/officeDocument/2006/relationships/oleObject" Target="../embeddings/oleObject113.bin"/></Relationships>
</file>

<file path=ppt/slides/_rels/slide1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118.wmf"/><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oleObject" Target="../embeddings/oleObject115.bin"/><Relationship Id="rId5" Type="http://schemas.openxmlformats.org/officeDocument/2006/relationships/image" Target="../media/image117.wmf"/><Relationship Id="rId4" Type="http://schemas.openxmlformats.org/officeDocument/2006/relationships/oleObject" Target="../embeddings/oleObject114.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119.wmf"/><Relationship Id="rId4" Type="http://schemas.openxmlformats.org/officeDocument/2006/relationships/oleObject" Target="../embeddings/oleObject116.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oleObject" Target="../embeddings/oleObject118.bin"/><Relationship Id="rId5" Type="http://schemas.openxmlformats.org/officeDocument/2006/relationships/image" Target="../media/image85.wmf"/><Relationship Id="rId4" Type="http://schemas.openxmlformats.org/officeDocument/2006/relationships/oleObject" Target="../embeddings/oleObject117.bin"/></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notesSlide" Target="../notesSlides/notesSlide88.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oleObject" Target="../embeddings/oleObject120.bin"/><Relationship Id="rId5" Type="http://schemas.openxmlformats.org/officeDocument/2006/relationships/image" Target="../media/image87.wmf"/><Relationship Id="rId4" Type="http://schemas.openxmlformats.org/officeDocument/2006/relationships/oleObject" Target="../embeddings/oleObject119.bin"/><Relationship Id="rId9" Type="http://schemas.openxmlformats.org/officeDocument/2006/relationships/image" Target="../media/image89.wmf"/></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61.vml"/><Relationship Id="rId5" Type="http://schemas.openxmlformats.org/officeDocument/2006/relationships/image" Target="../media/image120.wmf"/><Relationship Id="rId4" Type="http://schemas.openxmlformats.org/officeDocument/2006/relationships/oleObject" Target="../embeddings/oleObject122.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vmlDrawing" Target="../drawings/vmlDrawing62.vml"/><Relationship Id="rId5" Type="http://schemas.openxmlformats.org/officeDocument/2006/relationships/image" Target="../media/image121.wmf"/><Relationship Id="rId4" Type="http://schemas.openxmlformats.org/officeDocument/2006/relationships/oleObject" Target="../embeddings/oleObject123.bin"/></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image" Target="../media/image122.wmf"/><Relationship Id="rId4" Type="http://schemas.openxmlformats.org/officeDocument/2006/relationships/oleObject" Target="../embeddings/oleObject124.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123.wmf"/></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image" Target="../media/image127.wmf"/><Relationship Id="rId7" Type="http://schemas.openxmlformats.org/officeDocument/2006/relationships/image" Target="../media/image125.wmf"/><Relationship Id="rId2" Type="http://schemas.openxmlformats.org/officeDocument/2006/relationships/slideLayout" Target="../slideLayouts/slideLayout14.xml"/><Relationship Id="rId1" Type="http://schemas.openxmlformats.org/officeDocument/2006/relationships/vmlDrawing" Target="../drawings/vmlDrawing65.vml"/><Relationship Id="rId6" Type="http://schemas.openxmlformats.org/officeDocument/2006/relationships/oleObject" Target="../embeddings/oleObject127.bin"/><Relationship Id="rId5" Type="http://schemas.openxmlformats.org/officeDocument/2006/relationships/image" Target="../media/image124.wmf"/><Relationship Id="rId4" Type="http://schemas.openxmlformats.org/officeDocument/2006/relationships/oleObject" Target="../embeddings/oleObject126.bin"/><Relationship Id="rId9" Type="http://schemas.openxmlformats.org/officeDocument/2006/relationships/image" Target="../media/image126.wmf"/></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image" Target="../media/image128.wmf"/><Relationship Id="rId7" Type="http://schemas.openxmlformats.org/officeDocument/2006/relationships/image" Target="../media/image125.wmf"/><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oleObject" Target="../embeddings/oleObject130.bin"/><Relationship Id="rId5" Type="http://schemas.openxmlformats.org/officeDocument/2006/relationships/image" Target="../media/image124.wmf"/><Relationship Id="rId4" Type="http://schemas.openxmlformats.org/officeDocument/2006/relationships/oleObject" Target="../embeddings/oleObject129.bin"/><Relationship Id="rId9" Type="http://schemas.openxmlformats.org/officeDocument/2006/relationships/image" Target="../media/image126.w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 Target="slide71.xml"/><Relationship Id="rId7" Type="http://schemas.openxmlformats.org/officeDocument/2006/relationships/image" Target="../media/image130.wmf"/><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oleObject" Target="../embeddings/oleObject133.bin"/><Relationship Id="rId5" Type="http://schemas.openxmlformats.org/officeDocument/2006/relationships/image" Target="../media/image129.wmf"/><Relationship Id="rId4" Type="http://schemas.openxmlformats.org/officeDocument/2006/relationships/oleObject" Target="../embeddings/oleObject132.bin"/></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slideLayout" Target="../slideLayouts/slideLayout2.xml"/><Relationship Id="rId1" Type="http://schemas.openxmlformats.org/officeDocument/2006/relationships/vmlDrawing" Target="../drawings/vmlDrawing68.vml"/><Relationship Id="rId5" Type="http://schemas.openxmlformats.org/officeDocument/2006/relationships/image" Target="../media/image131.wmf"/><Relationship Id="rId4" Type="http://schemas.openxmlformats.org/officeDocument/2006/relationships/oleObject" Target="../embeddings/oleObject134.bin"/></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image" Target="../media/image133.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134.w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image" Target="../media/image139.emf"/><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image" Target="../media/image147.wmf"/></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148.w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150.wmf"/><Relationship Id="rId5" Type="http://schemas.openxmlformats.org/officeDocument/2006/relationships/oleObject" Target="../embeddings/oleObject140.bin"/><Relationship Id="rId4" Type="http://schemas.openxmlformats.org/officeDocument/2006/relationships/image" Target="../media/image149.w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74.vml"/><Relationship Id="rId5" Type="http://schemas.openxmlformats.org/officeDocument/2006/relationships/image" Target="../media/image154.png"/><Relationship Id="rId4" Type="http://schemas.openxmlformats.org/officeDocument/2006/relationships/image" Target="../media/image153.wmf"/></Relationships>
</file>

<file path=ppt/slides/_rels/slide209.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notesSlide" Target="../notesSlides/notesSlide94.xml"/><Relationship Id="rId7"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143.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145.bin"/><Relationship Id="rId4" Type="http://schemas.openxmlformats.org/officeDocument/2006/relationships/oleObject" Target="../embeddings/oleObject142.bin"/><Relationship Id="rId9" Type="http://schemas.openxmlformats.org/officeDocument/2006/relationships/image" Target="../media/image116.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56.wmf"/><Relationship Id="rId7" Type="http://schemas.openxmlformats.org/officeDocument/2006/relationships/image" Target="../media/image115.wmf"/><Relationship Id="rId2" Type="http://schemas.openxmlformats.org/officeDocument/2006/relationships/slideLayout" Target="../slideLayouts/slideLayout12.xml"/><Relationship Id="rId1" Type="http://schemas.openxmlformats.org/officeDocument/2006/relationships/vmlDrawing" Target="../drawings/vmlDrawing76.vml"/><Relationship Id="rId6" Type="http://schemas.openxmlformats.org/officeDocument/2006/relationships/oleObject" Target="../embeddings/oleObject147.bin"/><Relationship Id="rId5" Type="http://schemas.openxmlformats.org/officeDocument/2006/relationships/image" Target="../media/image155.emf"/><Relationship Id="rId4" Type="http://schemas.openxmlformats.org/officeDocument/2006/relationships/oleObject" Target="../embeddings/oleObject146.bin"/></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77.vml"/><Relationship Id="rId4" Type="http://schemas.openxmlformats.org/officeDocument/2006/relationships/image" Target="../media/image157.w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12.xml"/><Relationship Id="rId1" Type="http://schemas.openxmlformats.org/officeDocument/2006/relationships/vmlDrawing" Target="../drawings/vmlDrawing78.vml"/><Relationship Id="rId4" Type="http://schemas.openxmlformats.org/officeDocument/2006/relationships/image" Target="../media/image158.wmf"/></Relationships>
</file>

<file path=ppt/slides/_rels/slide213.xml.rels><?xml version="1.0" encoding="UTF-8" standalone="yes"?>
<Relationships xmlns="http://schemas.openxmlformats.org/package/2006/relationships"><Relationship Id="rId2" Type="http://schemas.openxmlformats.org/officeDocument/2006/relationships/slide" Target="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15.xml"/><Relationship Id="rId1" Type="http://schemas.openxmlformats.org/officeDocument/2006/relationships/vmlDrawing" Target="../drawings/vmlDrawing79.vml"/><Relationship Id="rId5" Type="http://schemas.openxmlformats.org/officeDocument/2006/relationships/image" Target="../media/image159.emf"/><Relationship Id="rId4" Type="http://schemas.openxmlformats.org/officeDocument/2006/relationships/oleObject" Target="../embeddings/oleObject150.bin"/></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slide" Target="slide20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80.vml"/><Relationship Id="rId4" Type="http://schemas.openxmlformats.org/officeDocument/2006/relationships/image" Target="../media/image161.emf"/></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4.xml"/><Relationship Id="rId1" Type="http://schemas.openxmlformats.org/officeDocument/2006/relationships/vmlDrawing" Target="../drawings/vmlDrawing81.vml"/><Relationship Id="rId4" Type="http://schemas.openxmlformats.org/officeDocument/2006/relationships/image" Target="../media/image16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82.vml"/><Relationship Id="rId4" Type="http://schemas.openxmlformats.org/officeDocument/2006/relationships/image" Target="../media/image163.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06.wmf"/><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image" Target="../media/image165.emf"/></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84.vml"/><Relationship Id="rId4" Type="http://schemas.openxmlformats.org/officeDocument/2006/relationships/image" Target="../media/image166.w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vmlDrawing" Target="../drawings/vmlDrawing85.vml"/><Relationship Id="rId4" Type="http://schemas.openxmlformats.org/officeDocument/2006/relationships/image" Target="../media/image167.wmf"/></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lovemyecho.com/2017/01/24/cant-make-alexa-wake-word/" TargetMode="Externa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www.intechopen.com/books/speech-technologies/wake-up-word-speech-recognition"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7.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5.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0.wmf"/><Relationship Id="rId4" Type="http://schemas.openxmlformats.org/officeDocument/2006/relationships/oleObject" Target="../embeddings/oleObject8.bin"/><Relationship Id="rId9" Type="http://schemas.openxmlformats.org/officeDocument/2006/relationships/image" Target="../media/image1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image" Target="../media/image19.emf"/></Relationships>
</file>

<file path=ppt/slides/_rels/slide49.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Microsoft_Visio_2003-2010_Drawing1.vsd"/><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0.emf"/></Relationships>
</file>

<file path=ppt/slides/_rels/slide5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image" Target="../media/image2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3.wmf"/></Relationships>
</file>

<file path=ppt/slides/_rels/slide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7.wmf"/><Relationship Id="rId5" Type="http://schemas.openxmlformats.org/officeDocument/2006/relationships/oleObject" Target="../embeddings/oleObject17.bin"/><Relationship Id="rId4" Type="http://schemas.openxmlformats.org/officeDocument/2006/relationships/image" Target="../media/image26.wmf"/></Relationships>
</file>

<file path=ppt/slides/_rels/slide69.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9.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7.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0.bin"/><Relationship Id="rId5" Type="http://schemas.openxmlformats.org/officeDocument/2006/relationships/image" Target="../media/image30.wmf"/><Relationship Id="rId4" Type="http://schemas.openxmlformats.org/officeDocument/2006/relationships/oleObject" Target="../embeddings/oleObject19.bin"/><Relationship Id="rId9" Type="http://schemas.openxmlformats.org/officeDocument/2006/relationships/image" Target="../media/image32.w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3.bin"/><Relationship Id="rId5" Type="http://schemas.openxmlformats.org/officeDocument/2006/relationships/image" Target="../media/image33.wmf"/><Relationship Id="rId4" Type="http://schemas.openxmlformats.org/officeDocument/2006/relationships/oleObject" Target="../embeddings/oleObject22.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5.bin"/><Relationship Id="rId5" Type="http://schemas.openxmlformats.org/officeDocument/2006/relationships/image" Target="../media/image35.wmf"/><Relationship Id="rId4" Type="http://schemas.openxmlformats.org/officeDocument/2006/relationships/oleObject" Target="../embeddings/oleObject24.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37.wmf"/><Relationship Id="rId4" Type="http://schemas.openxmlformats.org/officeDocument/2006/relationships/oleObject" Target="../embeddings/oleObject26.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4.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8.bin"/><Relationship Id="rId5" Type="http://schemas.openxmlformats.org/officeDocument/2006/relationships/image" Target="../media/image38.png"/><Relationship Id="rId4" Type="http://schemas.openxmlformats.org/officeDocument/2006/relationships/oleObject" Target="../embeddings/oleObject27.bin"/><Relationship Id="rId9" Type="http://schemas.openxmlformats.org/officeDocument/2006/relationships/image" Target="../media/image40.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15.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1.bin"/><Relationship Id="rId11" Type="http://schemas.openxmlformats.org/officeDocument/2006/relationships/image" Target="../media/image40.png"/><Relationship Id="rId5" Type="http://schemas.openxmlformats.org/officeDocument/2006/relationships/image" Target="../media/image41.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2.wmf"/><Relationship Id="rId4" Type="http://schemas.openxmlformats.org/officeDocument/2006/relationships/oleObject" Target="../embeddings/oleObject34.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6.bin"/><Relationship Id="rId5" Type="http://schemas.openxmlformats.org/officeDocument/2006/relationships/image" Target="../media/image43.wmf"/><Relationship Id="rId4" Type="http://schemas.openxmlformats.org/officeDocument/2006/relationships/oleObject" Target="../embeddings/oleObject35.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5.wmf"/><Relationship Id="rId4" Type="http://schemas.openxmlformats.org/officeDocument/2006/relationships/oleObject" Target="../embeddings/oleObject37.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40.png"/><Relationship Id="rId3" Type="http://schemas.openxmlformats.org/officeDocument/2006/relationships/notesSlide" Target="../notesSlides/notesSlide19.xml"/><Relationship Id="rId7" Type="http://schemas.openxmlformats.org/officeDocument/2006/relationships/image" Target="../media/image47.wmf"/><Relationship Id="rId12"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39.bin"/><Relationship Id="rId11" Type="http://schemas.openxmlformats.org/officeDocument/2006/relationships/image" Target="../media/image39.png"/><Relationship Id="rId5" Type="http://schemas.openxmlformats.org/officeDocument/2006/relationships/image" Target="../media/image46.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3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44.bin"/><Relationship Id="rId5" Type="http://schemas.openxmlformats.org/officeDocument/2006/relationships/image" Target="../media/image48.wmf"/><Relationship Id="rId4" Type="http://schemas.openxmlformats.org/officeDocument/2006/relationships/oleObject" Target="../embeddings/oleObject43.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6.bin"/><Relationship Id="rId5" Type="http://schemas.openxmlformats.org/officeDocument/2006/relationships/image" Target="../media/image50.wmf"/><Relationship Id="rId4" Type="http://schemas.openxmlformats.org/officeDocument/2006/relationships/oleObject" Target="../embeddings/oleObject45.bin"/></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52.wmf"/><Relationship Id="rId4" Type="http://schemas.openxmlformats.org/officeDocument/2006/relationships/oleObject" Target="../embeddings/oleObject47.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Search and Decoding in Speech Recognition</a:t>
            </a:r>
            <a:endParaRPr lang="en-US" sz="2000" dirty="0"/>
          </a:p>
        </p:txBody>
      </p:sp>
      <p:sp>
        <p:nvSpPr>
          <p:cNvPr id="2051" name="Rectangle 3"/>
          <p:cNvSpPr>
            <a:spLocks noGrp="1" noChangeArrowheads="1"/>
          </p:cNvSpPr>
          <p:nvPr>
            <p:ph type="subTitle" idx="1"/>
          </p:nvPr>
        </p:nvSpPr>
        <p:spPr/>
        <p:txBody>
          <a:bodyPr/>
          <a:lstStyle/>
          <a:p>
            <a:r>
              <a:rPr lang="en-US" b="0" dirty="0"/>
              <a:t>Automatic Speech Recognition</a:t>
            </a:r>
          </a:p>
        </p:txBody>
      </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3170835-EEF9-486F-9B6E-D8CD26B30AFD}" type="datetime3">
              <a:rPr lang="en-US"/>
              <a:pPr/>
              <a:t>22 March 2017</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B2E87B57-714C-4634-AEF1-B83D8F72563D}" type="slidenum">
              <a:rPr lang="en-US"/>
              <a:pPr/>
              <a:t>10</a:t>
            </a:fld>
            <a:endParaRPr lang="en-US"/>
          </a:p>
        </p:txBody>
      </p:sp>
      <p:sp>
        <p:nvSpPr>
          <p:cNvPr id="1155074" name="Rectangle 2"/>
          <p:cNvSpPr>
            <a:spLocks noGrp="1" noChangeArrowheads="1"/>
          </p:cNvSpPr>
          <p:nvPr>
            <p:ph type="title"/>
          </p:nvPr>
        </p:nvSpPr>
        <p:spPr/>
        <p:txBody>
          <a:bodyPr/>
          <a:lstStyle/>
          <a:p>
            <a:r>
              <a:rPr lang="en-US" sz="3000"/>
              <a:t>Performance of Speech Recognition on Various Tasks</a:t>
            </a:r>
          </a:p>
        </p:txBody>
      </p:sp>
      <p:pic>
        <p:nvPicPr>
          <p:cNvPr id="1155076" name="Picture 4"/>
          <p:cNvPicPr>
            <a:picLocks noGrp="1" noChangeAspect="1" noChangeArrowheads="1"/>
          </p:cNvPicPr>
          <p:nvPr>
            <p:ph type="body" sz="half" idx="1"/>
          </p:nvPr>
        </p:nvPicPr>
        <p:blipFill>
          <a:blip r:embed="rId2" cstate="print"/>
          <a:srcRect/>
          <a:stretch>
            <a:fillRect/>
          </a:stretch>
        </p:blipFill>
        <p:spPr>
          <a:xfrm>
            <a:off x="835025" y="2698750"/>
            <a:ext cx="7615238" cy="3406775"/>
          </a:xfrm>
          <a:noFill/>
          <a:ln/>
        </p:spPr>
      </p:pic>
      <p:sp>
        <p:nvSpPr>
          <p:cNvPr id="1155081" name="Rectangle 9"/>
          <p:cNvSpPr>
            <a:spLocks noGrp="1" noChangeArrowheads="1"/>
          </p:cNvSpPr>
          <p:nvPr>
            <p:ph type="body" sz="half" idx="2"/>
          </p:nvPr>
        </p:nvSpPr>
        <p:spPr>
          <a:xfrm>
            <a:off x="615950" y="1447800"/>
            <a:ext cx="7951788" cy="1328738"/>
          </a:xfrm>
        </p:spPr>
        <p:txBody>
          <a:bodyPr/>
          <a:lstStyle/>
          <a:p>
            <a:pPr>
              <a:lnSpc>
                <a:spcPct val="90000"/>
              </a:lnSpc>
            </a:pPr>
            <a:r>
              <a:rPr lang="en-US" sz="2000"/>
              <a:t>Table 9.1 shows the rough percentage of incorrect words (the </a:t>
            </a:r>
            <a:r>
              <a:rPr lang="en-US" sz="2000" b="1"/>
              <a:t>word error rate</a:t>
            </a:r>
            <a:r>
              <a:rPr lang="en-US" sz="2000"/>
              <a:t>, or WER, defined on page 46) from state-of-the-art systems on a range of different ASR tasks.</a:t>
            </a:r>
          </a:p>
        </p:txBody>
      </p:sp>
    </p:spTree>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4"/>
          <p:cNvSpPr>
            <a:spLocks noGrp="1"/>
          </p:cNvSpPr>
          <p:nvPr>
            <p:ph type="dt" sz="half" idx="10"/>
          </p:nvPr>
        </p:nvSpPr>
        <p:spPr/>
        <p:txBody>
          <a:bodyPr/>
          <a:lstStyle/>
          <a:p>
            <a:fld id="{1F7ADBD3-905B-421A-A211-A211AB498DFA}" type="datetime3">
              <a:rPr lang="en-US"/>
              <a:pPr/>
              <a:t>22 March 2017</a:t>
            </a:fld>
            <a:endParaRPr lang="en-US"/>
          </a:p>
        </p:txBody>
      </p:sp>
      <p:sp>
        <p:nvSpPr>
          <p:cNvPr id="5" name="Footer Placeholder 5"/>
          <p:cNvSpPr>
            <a:spLocks noGrp="1"/>
          </p:cNvSpPr>
          <p:nvPr>
            <p:ph type="ftr" sz="quarter" idx="11"/>
          </p:nvPr>
        </p:nvSpPr>
        <p:spPr/>
        <p:txBody>
          <a:bodyPr/>
          <a:lstStyle/>
          <a:p>
            <a:r>
              <a:rPr lang="en-US"/>
              <a:t>Veton Këpuska</a:t>
            </a:r>
          </a:p>
        </p:txBody>
      </p:sp>
      <p:sp>
        <p:nvSpPr>
          <p:cNvPr id="6" name="Slide Number Placeholder 6"/>
          <p:cNvSpPr>
            <a:spLocks noGrp="1"/>
          </p:cNvSpPr>
          <p:nvPr>
            <p:ph type="sldNum" sz="quarter" idx="12"/>
          </p:nvPr>
        </p:nvSpPr>
        <p:spPr/>
        <p:txBody>
          <a:bodyPr/>
          <a:lstStyle/>
          <a:p>
            <a:fld id="{A51E01C6-7B60-4268-90D4-69BACC3765FE}" type="slidenum">
              <a:rPr lang="en-US"/>
              <a:pPr/>
              <a:t>100</a:t>
            </a:fld>
            <a:endParaRPr lang="en-US"/>
          </a:p>
        </p:txBody>
      </p:sp>
      <p:sp>
        <p:nvSpPr>
          <p:cNvPr id="1046688" name="Rectangle 160"/>
          <p:cNvSpPr>
            <a:spLocks noGrp="1" noChangeArrowheads="1"/>
          </p:cNvSpPr>
          <p:nvPr>
            <p:ph type="title"/>
          </p:nvPr>
        </p:nvSpPr>
        <p:spPr/>
        <p:txBody>
          <a:bodyPr/>
          <a:lstStyle/>
          <a:p>
            <a:r>
              <a:rPr lang="en-US"/>
              <a:t>The Urn-and-Ball Model</a:t>
            </a:r>
          </a:p>
        </p:txBody>
      </p:sp>
      <p:sp>
        <p:nvSpPr>
          <p:cNvPr id="1046690" name="Rectangle 162"/>
          <p:cNvSpPr>
            <a:spLocks noGrp="1" noChangeArrowheads="1"/>
          </p:cNvSpPr>
          <p:nvPr>
            <p:ph type="body" sz="half" idx="2"/>
          </p:nvPr>
        </p:nvSpPr>
        <p:spPr>
          <a:xfrm>
            <a:off x="566738" y="1543050"/>
            <a:ext cx="8001000" cy="4495800"/>
          </a:xfrm>
        </p:spPr>
        <p:txBody>
          <a:bodyPr/>
          <a:lstStyle/>
          <a:p>
            <a:r>
              <a:rPr lang="en-US" sz="2000" dirty="0" smtClean="0"/>
              <a:t>Simple </a:t>
            </a:r>
            <a:r>
              <a:rPr lang="en-US" sz="2000" dirty="0"/>
              <a:t>HMM model that corresponds to the urn-and-ball process is one in which:</a:t>
            </a:r>
          </a:p>
          <a:p>
            <a:pPr lvl="1"/>
            <a:r>
              <a:rPr lang="en-US" sz="1800" dirty="0"/>
              <a:t>Each state corresponds to a specific urn, and</a:t>
            </a:r>
          </a:p>
          <a:p>
            <a:pPr lvl="1"/>
            <a:r>
              <a:rPr lang="en-US" sz="1800" dirty="0"/>
              <a:t>For which a (marble) color probability is defined for each state.</a:t>
            </a:r>
          </a:p>
          <a:p>
            <a:pPr lvl="1"/>
            <a:r>
              <a:rPr lang="en-US" sz="1800" dirty="0"/>
              <a:t>The choice of state is dictated by the state-transition matrix of the HMM.</a:t>
            </a:r>
          </a:p>
          <a:p>
            <a:r>
              <a:rPr lang="en-US" sz="2000" dirty="0"/>
              <a:t>It should be noted that the color of the marble in each urn may be the same, and the distinction among various urns is in the way the collection of colored marbles is composed.</a:t>
            </a:r>
          </a:p>
          <a:p>
            <a:r>
              <a:rPr lang="en-US" sz="2000" dirty="0"/>
              <a:t>Therefore, an isolated observation of a particular color ball does not immediately tell which urn it is drawn from.</a:t>
            </a:r>
          </a:p>
        </p:txBody>
      </p:sp>
    </p:spTree>
  </p:cSld>
  <p:clrMapOvr>
    <a:masterClrMapping/>
  </p:clrMapOvr>
  <p:transition spd="slow">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ate Placeholder 4"/>
          <p:cNvSpPr>
            <a:spLocks noGrp="1"/>
          </p:cNvSpPr>
          <p:nvPr>
            <p:ph type="dt" sz="half" idx="10"/>
          </p:nvPr>
        </p:nvSpPr>
        <p:spPr/>
        <p:txBody>
          <a:bodyPr/>
          <a:lstStyle/>
          <a:p>
            <a:fld id="{665E6D3C-6EAE-47E4-81F5-0FA7C8E05880}" type="datetime3">
              <a:rPr lang="en-US"/>
              <a:pPr/>
              <a:t>22 March 2017</a:t>
            </a:fld>
            <a:endParaRPr lang="en-US"/>
          </a:p>
        </p:txBody>
      </p:sp>
      <p:sp>
        <p:nvSpPr>
          <p:cNvPr id="196" name="Footer Placeholder 5"/>
          <p:cNvSpPr>
            <a:spLocks noGrp="1"/>
          </p:cNvSpPr>
          <p:nvPr>
            <p:ph type="ftr" sz="quarter" idx="11"/>
          </p:nvPr>
        </p:nvSpPr>
        <p:spPr/>
        <p:txBody>
          <a:bodyPr/>
          <a:lstStyle/>
          <a:p>
            <a:r>
              <a:rPr lang="en-US"/>
              <a:t>Veton Këpuska</a:t>
            </a:r>
          </a:p>
        </p:txBody>
      </p:sp>
      <p:sp>
        <p:nvSpPr>
          <p:cNvPr id="197" name="Slide Number Placeholder 6"/>
          <p:cNvSpPr>
            <a:spLocks noGrp="1"/>
          </p:cNvSpPr>
          <p:nvPr>
            <p:ph type="sldNum" sz="quarter" idx="12"/>
          </p:nvPr>
        </p:nvSpPr>
        <p:spPr/>
        <p:txBody>
          <a:bodyPr/>
          <a:lstStyle/>
          <a:p>
            <a:fld id="{923EB509-AB1F-4C63-ABF6-44F4DE33DFF6}" type="slidenum">
              <a:rPr lang="en-US"/>
              <a:pPr/>
              <a:t>101</a:t>
            </a:fld>
            <a:endParaRPr lang="en-US"/>
          </a:p>
        </p:txBody>
      </p:sp>
      <p:sp>
        <p:nvSpPr>
          <p:cNvPr id="1048580" name="Rectangle 4"/>
          <p:cNvSpPr>
            <a:spLocks noGrp="1" noChangeArrowheads="1"/>
          </p:cNvSpPr>
          <p:nvPr>
            <p:ph type="title"/>
          </p:nvPr>
        </p:nvSpPr>
        <p:spPr/>
        <p:txBody>
          <a:bodyPr/>
          <a:lstStyle/>
          <a:p>
            <a:r>
              <a:rPr lang="en-US"/>
              <a:t>The Urn-and-Ball Model</a:t>
            </a:r>
          </a:p>
        </p:txBody>
      </p:sp>
      <p:sp>
        <p:nvSpPr>
          <p:cNvPr id="1048582" name="Rectangle 6"/>
          <p:cNvSpPr>
            <a:spLocks noGrp="1" noChangeArrowheads="1"/>
          </p:cNvSpPr>
          <p:nvPr>
            <p:ph type="body" sz="half" idx="2"/>
          </p:nvPr>
        </p:nvSpPr>
        <p:spPr>
          <a:xfrm>
            <a:off x="657225" y="2924175"/>
            <a:ext cx="7781925" cy="790575"/>
          </a:xfrm>
        </p:spPr>
        <p:txBody>
          <a:bodyPr/>
          <a:lstStyle/>
          <a:p>
            <a:r>
              <a:rPr lang="en-US" sz="1400"/>
              <a:t>An N-State urn-and-ball model illustrating the general case of a discrete symbol HMM</a:t>
            </a:r>
          </a:p>
          <a:p>
            <a:r>
              <a:rPr lang="en-US" sz="1400" b="1"/>
              <a:t>O</a:t>
            </a:r>
            <a:r>
              <a:rPr lang="en-US" sz="1400"/>
              <a:t> = {GREEN, GREEN, BLUE, RED, YELLOW, …, BLUE}</a:t>
            </a:r>
          </a:p>
        </p:txBody>
      </p:sp>
      <p:pic>
        <p:nvPicPr>
          <p:cNvPr id="1048583" name="Picture 7"/>
          <p:cNvPicPr>
            <a:picLocks noChangeAspect="1" noChangeArrowheads="1"/>
          </p:cNvPicPr>
          <p:nvPr/>
        </p:nvPicPr>
        <p:blipFill>
          <a:blip r:embed="rId3" cstate="print"/>
          <a:srcRect/>
          <a:stretch>
            <a:fillRect/>
          </a:stretch>
        </p:blipFill>
        <p:spPr bwMode="auto">
          <a:xfrm>
            <a:off x="4097338" y="1601788"/>
            <a:ext cx="123825" cy="79375"/>
          </a:xfrm>
          <a:prstGeom prst="rect">
            <a:avLst/>
          </a:prstGeom>
          <a:noFill/>
          <a:ln w="25400" algn="ctr">
            <a:noFill/>
            <a:miter lim="800000"/>
            <a:headEnd/>
            <a:tailEnd type="none" w="med" len="lg"/>
          </a:ln>
          <a:effectLst/>
        </p:spPr>
      </p:pic>
      <p:pic>
        <p:nvPicPr>
          <p:cNvPr id="1048584" name="Picture 8"/>
          <p:cNvPicPr>
            <a:picLocks noChangeAspect="1" noChangeArrowheads="1"/>
          </p:cNvPicPr>
          <p:nvPr/>
        </p:nvPicPr>
        <p:blipFill>
          <a:blip r:embed="rId3" cstate="print"/>
          <a:srcRect/>
          <a:stretch>
            <a:fillRect/>
          </a:stretch>
        </p:blipFill>
        <p:spPr bwMode="auto">
          <a:xfrm>
            <a:off x="3776663" y="1643063"/>
            <a:ext cx="123825" cy="79375"/>
          </a:xfrm>
          <a:prstGeom prst="rect">
            <a:avLst/>
          </a:prstGeom>
          <a:noFill/>
          <a:ln w="25400" algn="ctr">
            <a:noFill/>
            <a:miter lim="800000"/>
            <a:headEnd/>
            <a:tailEnd type="none" w="med" len="lg"/>
          </a:ln>
          <a:effectLst/>
        </p:spPr>
      </p:pic>
      <p:pic>
        <p:nvPicPr>
          <p:cNvPr id="1048585" name="Picture 9"/>
          <p:cNvPicPr>
            <a:picLocks noChangeAspect="1" noChangeArrowheads="1"/>
          </p:cNvPicPr>
          <p:nvPr/>
        </p:nvPicPr>
        <p:blipFill>
          <a:blip r:embed="rId3" cstate="print"/>
          <a:srcRect/>
          <a:stretch>
            <a:fillRect/>
          </a:stretch>
        </p:blipFill>
        <p:spPr bwMode="auto">
          <a:xfrm>
            <a:off x="4084638" y="1493838"/>
            <a:ext cx="123825" cy="79375"/>
          </a:xfrm>
          <a:prstGeom prst="rect">
            <a:avLst/>
          </a:prstGeom>
          <a:noFill/>
          <a:ln w="25400" algn="ctr">
            <a:noFill/>
            <a:miter lim="800000"/>
            <a:headEnd/>
            <a:tailEnd type="none" w="med" len="lg"/>
          </a:ln>
          <a:effectLst/>
        </p:spPr>
      </p:pic>
      <p:pic>
        <p:nvPicPr>
          <p:cNvPr id="1048586" name="Picture 10" descr="1moikn1y[1]"/>
          <p:cNvPicPr>
            <a:picLocks noChangeAspect="1" noChangeArrowheads="1"/>
          </p:cNvPicPr>
          <p:nvPr/>
        </p:nvPicPr>
        <p:blipFill>
          <a:blip r:embed="rId4" cstate="print"/>
          <a:srcRect/>
          <a:stretch>
            <a:fillRect/>
          </a:stretch>
        </p:blipFill>
        <p:spPr bwMode="auto">
          <a:xfrm>
            <a:off x="769938" y="1714500"/>
            <a:ext cx="1968500" cy="1100020"/>
          </a:xfrm>
          <a:prstGeom prst="rect">
            <a:avLst/>
          </a:prstGeom>
          <a:noFill/>
        </p:spPr>
      </p:pic>
      <p:pic>
        <p:nvPicPr>
          <p:cNvPr id="1048587" name="Picture 11" descr="BD21294_"/>
          <p:cNvPicPr>
            <a:picLocks noChangeAspect="1" noChangeArrowheads="1"/>
          </p:cNvPicPr>
          <p:nvPr/>
        </p:nvPicPr>
        <p:blipFill>
          <a:blip r:embed="rId5" cstate="print"/>
          <a:srcRect/>
          <a:stretch>
            <a:fillRect/>
          </a:stretch>
        </p:blipFill>
        <p:spPr bwMode="auto">
          <a:xfrm>
            <a:off x="1919288" y="1824038"/>
            <a:ext cx="123825" cy="79375"/>
          </a:xfrm>
          <a:prstGeom prst="rect">
            <a:avLst/>
          </a:prstGeom>
          <a:noFill/>
        </p:spPr>
      </p:pic>
      <p:pic>
        <p:nvPicPr>
          <p:cNvPr id="1048588" name="Picture 12" descr="BD21294_"/>
          <p:cNvPicPr>
            <a:picLocks noChangeAspect="1" noChangeArrowheads="1"/>
          </p:cNvPicPr>
          <p:nvPr/>
        </p:nvPicPr>
        <p:blipFill>
          <a:blip r:embed="rId5" cstate="print"/>
          <a:srcRect/>
          <a:stretch>
            <a:fillRect/>
          </a:stretch>
        </p:blipFill>
        <p:spPr bwMode="auto">
          <a:xfrm>
            <a:off x="2147888" y="1757363"/>
            <a:ext cx="123825" cy="79375"/>
          </a:xfrm>
          <a:prstGeom prst="rect">
            <a:avLst/>
          </a:prstGeom>
          <a:noFill/>
        </p:spPr>
      </p:pic>
      <p:pic>
        <p:nvPicPr>
          <p:cNvPr id="1048589" name="Picture 13" descr="BD21294_"/>
          <p:cNvPicPr>
            <a:picLocks noChangeAspect="1" noChangeArrowheads="1"/>
          </p:cNvPicPr>
          <p:nvPr/>
        </p:nvPicPr>
        <p:blipFill>
          <a:blip r:embed="rId5" cstate="print"/>
          <a:srcRect/>
          <a:stretch>
            <a:fillRect/>
          </a:stretch>
        </p:blipFill>
        <p:spPr bwMode="auto">
          <a:xfrm>
            <a:off x="1404938" y="1738313"/>
            <a:ext cx="123825" cy="79375"/>
          </a:xfrm>
          <a:prstGeom prst="rect">
            <a:avLst/>
          </a:prstGeom>
          <a:noFill/>
        </p:spPr>
      </p:pic>
      <p:pic>
        <p:nvPicPr>
          <p:cNvPr id="1048590" name="Picture 14" descr="einrrbvo[1]"/>
          <p:cNvPicPr>
            <a:picLocks noChangeAspect="1" noChangeArrowheads="1"/>
          </p:cNvPicPr>
          <p:nvPr/>
        </p:nvPicPr>
        <p:blipFill>
          <a:blip r:embed="rId6" cstate="print"/>
          <a:srcRect/>
          <a:stretch>
            <a:fillRect/>
          </a:stretch>
        </p:blipFill>
        <p:spPr bwMode="auto">
          <a:xfrm>
            <a:off x="1852613" y="1690688"/>
            <a:ext cx="123825" cy="79375"/>
          </a:xfrm>
          <a:prstGeom prst="rect">
            <a:avLst/>
          </a:prstGeom>
          <a:noFill/>
        </p:spPr>
      </p:pic>
      <p:pic>
        <p:nvPicPr>
          <p:cNvPr id="1048591" name="Picture 15"/>
          <p:cNvPicPr>
            <a:picLocks noChangeAspect="1" noChangeArrowheads="1"/>
          </p:cNvPicPr>
          <p:nvPr/>
        </p:nvPicPr>
        <p:blipFill>
          <a:blip r:embed="rId7" cstate="print"/>
          <a:srcRect/>
          <a:stretch>
            <a:fillRect/>
          </a:stretch>
        </p:blipFill>
        <p:spPr bwMode="auto">
          <a:xfrm>
            <a:off x="1604963" y="1804988"/>
            <a:ext cx="123825" cy="79375"/>
          </a:xfrm>
          <a:prstGeom prst="rect">
            <a:avLst/>
          </a:prstGeom>
          <a:noFill/>
          <a:ln w="25400" algn="ctr">
            <a:noFill/>
            <a:miter lim="800000"/>
            <a:headEnd/>
            <a:tailEnd type="none" w="med" len="lg"/>
          </a:ln>
          <a:effectLst/>
        </p:spPr>
      </p:pic>
      <p:pic>
        <p:nvPicPr>
          <p:cNvPr id="1048592" name="Picture 16"/>
          <p:cNvPicPr>
            <a:picLocks noChangeAspect="1" noChangeArrowheads="1"/>
          </p:cNvPicPr>
          <p:nvPr/>
        </p:nvPicPr>
        <p:blipFill>
          <a:blip r:embed="rId8" cstate="print"/>
          <a:srcRect/>
          <a:stretch>
            <a:fillRect/>
          </a:stretch>
        </p:blipFill>
        <p:spPr bwMode="auto">
          <a:xfrm>
            <a:off x="1338263" y="1671638"/>
            <a:ext cx="123825" cy="79375"/>
          </a:xfrm>
          <a:prstGeom prst="rect">
            <a:avLst/>
          </a:prstGeom>
          <a:noFill/>
          <a:ln w="25400" algn="ctr">
            <a:noFill/>
            <a:miter lim="800000"/>
            <a:headEnd/>
            <a:tailEnd type="none" w="med" len="lg"/>
          </a:ln>
          <a:effectLst/>
        </p:spPr>
      </p:pic>
      <p:pic>
        <p:nvPicPr>
          <p:cNvPr id="1048593" name="Picture 17"/>
          <p:cNvPicPr>
            <a:picLocks noChangeAspect="1" noChangeArrowheads="1"/>
          </p:cNvPicPr>
          <p:nvPr/>
        </p:nvPicPr>
        <p:blipFill>
          <a:blip r:embed="rId3" cstate="print"/>
          <a:srcRect/>
          <a:stretch>
            <a:fillRect/>
          </a:stretch>
        </p:blipFill>
        <p:spPr bwMode="auto">
          <a:xfrm>
            <a:off x="1690688" y="1728788"/>
            <a:ext cx="123825" cy="79375"/>
          </a:xfrm>
          <a:prstGeom prst="rect">
            <a:avLst/>
          </a:prstGeom>
          <a:noFill/>
          <a:ln w="25400" algn="ctr">
            <a:noFill/>
            <a:miter lim="800000"/>
            <a:headEnd/>
            <a:tailEnd type="none" w="med" len="lg"/>
          </a:ln>
          <a:effectLst/>
        </p:spPr>
      </p:pic>
      <p:pic>
        <p:nvPicPr>
          <p:cNvPr id="1048594" name="Picture 18" descr="einrrbvo[1]"/>
          <p:cNvPicPr>
            <a:picLocks noChangeAspect="1" noChangeArrowheads="1"/>
          </p:cNvPicPr>
          <p:nvPr/>
        </p:nvPicPr>
        <p:blipFill>
          <a:blip r:embed="rId6" cstate="print"/>
          <a:srcRect/>
          <a:stretch>
            <a:fillRect/>
          </a:stretch>
        </p:blipFill>
        <p:spPr bwMode="auto">
          <a:xfrm>
            <a:off x="2044700" y="1616075"/>
            <a:ext cx="123825" cy="79375"/>
          </a:xfrm>
          <a:prstGeom prst="rect">
            <a:avLst/>
          </a:prstGeom>
          <a:noFill/>
        </p:spPr>
      </p:pic>
      <p:pic>
        <p:nvPicPr>
          <p:cNvPr id="1048595" name="Picture 19" descr="einrrbvo[1]"/>
          <p:cNvPicPr>
            <a:picLocks noChangeAspect="1" noChangeArrowheads="1"/>
          </p:cNvPicPr>
          <p:nvPr/>
        </p:nvPicPr>
        <p:blipFill>
          <a:blip r:embed="rId6" cstate="print"/>
          <a:srcRect/>
          <a:stretch>
            <a:fillRect/>
          </a:stretch>
        </p:blipFill>
        <p:spPr bwMode="auto">
          <a:xfrm>
            <a:off x="1512888" y="1712913"/>
            <a:ext cx="123825" cy="79375"/>
          </a:xfrm>
          <a:prstGeom prst="rect">
            <a:avLst/>
          </a:prstGeom>
          <a:noFill/>
        </p:spPr>
      </p:pic>
      <p:pic>
        <p:nvPicPr>
          <p:cNvPr id="1048596" name="Picture 20" descr="einrrbvo[1]"/>
          <p:cNvPicPr>
            <a:picLocks noChangeAspect="1" noChangeArrowheads="1"/>
          </p:cNvPicPr>
          <p:nvPr/>
        </p:nvPicPr>
        <p:blipFill>
          <a:blip r:embed="rId6" cstate="print"/>
          <a:srcRect/>
          <a:stretch>
            <a:fillRect/>
          </a:stretch>
        </p:blipFill>
        <p:spPr bwMode="auto">
          <a:xfrm>
            <a:off x="1990725" y="1657350"/>
            <a:ext cx="123825" cy="79375"/>
          </a:xfrm>
          <a:prstGeom prst="rect">
            <a:avLst/>
          </a:prstGeom>
          <a:noFill/>
        </p:spPr>
      </p:pic>
      <p:pic>
        <p:nvPicPr>
          <p:cNvPr id="1048597" name="Picture 21" descr="einrrbvo[1]"/>
          <p:cNvPicPr>
            <a:picLocks noChangeAspect="1" noChangeArrowheads="1"/>
          </p:cNvPicPr>
          <p:nvPr/>
        </p:nvPicPr>
        <p:blipFill>
          <a:blip r:embed="rId6" cstate="print"/>
          <a:srcRect/>
          <a:stretch>
            <a:fillRect/>
          </a:stretch>
        </p:blipFill>
        <p:spPr bwMode="auto">
          <a:xfrm>
            <a:off x="1430338" y="1658938"/>
            <a:ext cx="123825" cy="79375"/>
          </a:xfrm>
          <a:prstGeom prst="rect">
            <a:avLst/>
          </a:prstGeom>
          <a:noFill/>
        </p:spPr>
      </p:pic>
      <p:pic>
        <p:nvPicPr>
          <p:cNvPr id="1048598" name="Picture 22" descr="einrrbvo[1]"/>
          <p:cNvPicPr>
            <a:picLocks noChangeAspect="1" noChangeArrowheads="1"/>
          </p:cNvPicPr>
          <p:nvPr/>
        </p:nvPicPr>
        <p:blipFill>
          <a:blip r:embed="rId6" cstate="print"/>
          <a:srcRect/>
          <a:stretch>
            <a:fillRect/>
          </a:stretch>
        </p:blipFill>
        <p:spPr bwMode="auto">
          <a:xfrm>
            <a:off x="1641475" y="1698625"/>
            <a:ext cx="123825" cy="79375"/>
          </a:xfrm>
          <a:prstGeom prst="rect">
            <a:avLst/>
          </a:prstGeom>
          <a:noFill/>
        </p:spPr>
      </p:pic>
      <p:pic>
        <p:nvPicPr>
          <p:cNvPr id="1048599" name="Picture 23" descr="einrrbvo[1]"/>
          <p:cNvPicPr>
            <a:picLocks noChangeAspect="1" noChangeArrowheads="1"/>
          </p:cNvPicPr>
          <p:nvPr/>
        </p:nvPicPr>
        <p:blipFill>
          <a:blip r:embed="rId6" cstate="print"/>
          <a:srcRect/>
          <a:stretch>
            <a:fillRect/>
          </a:stretch>
        </p:blipFill>
        <p:spPr bwMode="auto">
          <a:xfrm>
            <a:off x="1157288" y="1747838"/>
            <a:ext cx="123825" cy="79375"/>
          </a:xfrm>
          <a:prstGeom prst="rect">
            <a:avLst/>
          </a:prstGeom>
          <a:noFill/>
        </p:spPr>
      </p:pic>
      <p:pic>
        <p:nvPicPr>
          <p:cNvPr id="1048600" name="Picture 24" descr="einrrbvo[1]"/>
          <p:cNvPicPr>
            <a:picLocks noChangeAspect="1" noChangeArrowheads="1"/>
          </p:cNvPicPr>
          <p:nvPr/>
        </p:nvPicPr>
        <p:blipFill>
          <a:blip r:embed="rId6" cstate="print"/>
          <a:srcRect/>
          <a:stretch>
            <a:fillRect/>
          </a:stretch>
        </p:blipFill>
        <p:spPr bwMode="auto">
          <a:xfrm>
            <a:off x="1730375" y="1739900"/>
            <a:ext cx="123825" cy="79375"/>
          </a:xfrm>
          <a:prstGeom prst="rect">
            <a:avLst/>
          </a:prstGeom>
          <a:noFill/>
        </p:spPr>
      </p:pic>
      <p:pic>
        <p:nvPicPr>
          <p:cNvPr id="1048601" name="Picture 25" descr="einrrbvo[1]"/>
          <p:cNvPicPr>
            <a:picLocks noChangeAspect="1" noChangeArrowheads="1"/>
          </p:cNvPicPr>
          <p:nvPr/>
        </p:nvPicPr>
        <p:blipFill>
          <a:blip r:embed="rId6" cstate="print"/>
          <a:srcRect/>
          <a:stretch>
            <a:fillRect/>
          </a:stretch>
        </p:blipFill>
        <p:spPr bwMode="auto">
          <a:xfrm>
            <a:off x="1627188" y="1741488"/>
            <a:ext cx="123825" cy="79375"/>
          </a:xfrm>
          <a:prstGeom prst="rect">
            <a:avLst/>
          </a:prstGeom>
          <a:noFill/>
        </p:spPr>
      </p:pic>
      <p:pic>
        <p:nvPicPr>
          <p:cNvPr id="1048602" name="Picture 26" descr="einrrbvo[1]"/>
          <p:cNvPicPr>
            <a:picLocks noChangeAspect="1" noChangeArrowheads="1"/>
          </p:cNvPicPr>
          <p:nvPr/>
        </p:nvPicPr>
        <p:blipFill>
          <a:blip r:embed="rId6" cstate="print"/>
          <a:srcRect/>
          <a:stretch>
            <a:fillRect/>
          </a:stretch>
        </p:blipFill>
        <p:spPr bwMode="auto">
          <a:xfrm>
            <a:off x="1323975" y="1809750"/>
            <a:ext cx="123825" cy="79375"/>
          </a:xfrm>
          <a:prstGeom prst="rect">
            <a:avLst/>
          </a:prstGeom>
          <a:noFill/>
        </p:spPr>
      </p:pic>
      <p:pic>
        <p:nvPicPr>
          <p:cNvPr id="1048603" name="Picture 27" descr="einrrbvo[1]"/>
          <p:cNvPicPr>
            <a:picLocks noChangeAspect="1" noChangeArrowheads="1"/>
          </p:cNvPicPr>
          <p:nvPr/>
        </p:nvPicPr>
        <p:blipFill>
          <a:blip r:embed="rId6" cstate="print"/>
          <a:srcRect/>
          <a:stretch>
            <a:fillRect/>
          </a:stretch>
        </p:blipFill>
        <p:spPr bwMode="auto">
          <a:xfrm>
            <a:off x="1525588" y="1573213"/>
            <a:ext cx="123825" cy="79375"/>
          </a:xfrm>
          <a:prstGeom prst="rect">
            <a:avLst/>
          </a:prstGeom>
          <a:noFill/>
        </p:spPr>
      </p:pic>
      <p:pic>
        <p:nvPicPr>
          <p:cNvPr id="1048604" name="Picture 28" descr="einrrbvo[1]"/>
          <p:cNvPicPr>
            <a:picLocks noChangeAspect="1" noChangeArrowheads="1"/>
          </p:cNvPicPr>
          <p:nvPr/>
        </p:nvPicPr>
        <p:blipFill>
          <a:blip r:embed="rId6" cstate="print"/>
          <a:srcRect/>
          <a:stretch>
            <a:fillRect/>
          </a:stretch>
        </p:blipFill>
        <p:spPr bwMode="auto">
          <a:xfrm>
            <a:off x="1279525" y="1679575"/>
            <a:ext cx="123825" cy="79375"/>
          </a:xfrm>
          <a:prstGeom prst="rect">
            <a:avLst/>
          </a:prstGeom>
          <a:noFill/>
        </p:spPr>
      </p:pic>
      <p:pic>
        <p:nvPicPr>
          <p:cNvPr id="1048605" name="Picture 29" descr="einrrbvo[1]"/>
          <p:cNvPicPr>
            <a:picLocks noChangeAspect="1" noChangeArrowheads="1"/>
          </p:cNvPicPr>
          <p:nvPr/>
        </p:nvPicPr>
        <p:blipFill>
          <a:blip r:embed="rId6" cstate="print"/>
          <a:srcRect/>
          <a:stretch>
            <a:fillRect/>
          </a:stretch>
        </p:blipFill>
        <p:spPr bwMode="auto">
          <a:xfrm>
            <a:off x="1423988" y="1814513"/>
            <a:ext cx="123825" cy="79375"/>
          </a:xfrm>
          <a:prstGeom prst="rect">
            <a:avLst/>
          </a:prstGeom>
          <a:noFill/>
        </p:spPr>
      </p:pic>
      <p:pic>
        <p:nvPicPr>
          <p:cNvPr id="1048606" name="Picture 30" descr="BD21294_"/>
          <p:cNvPicPr>
            <a:picLocks noChangeAspect="1" noChangeArrowheads="1"/>
          </p:cNvPicPr>
          <p:nvPr/>
        </p:nvPicPr>
        <p:blipFill>
          <a:blip r:embed="rId5" cstate="print"/>
          <a:srcRect/>
          <a:stretch>
            <a:fillRect/>
          </a:stretch>
        </p:blipFill>
        <p:spPr bwMode="auto">
          <a:xfrm>
            <a:off x="2006600" y="1606550"/>
            <a:ext cx="123825" cy="79375"/>
          </a:xfrm>
          <a:prstGeom prst="rect">
            <a:avLst/>
          </a:prstGeom>
          <a:noFill/>
        </p:spPr>
      </p:pic>
      <p:pic>
        <p:nvPicPr>
          <p:cNvPr id="1048607" name="Picture 31" descr="BD21294_"/>
          <p:cNvPicPr>
            <a:picLocks noChangeAspect="1" noChangeArrowheads="1"/>
          </p:cNvPicPr>
          <p:nvPr/>
        </p:nvPicPr>
        <p:blipFill>
          <a:blip r:embed="rId5" cstate="print"/>
          <a:srcRect/>
          <a:stretch>
            <a:fillRect/>
          </a:stretch>
        </p:blipFill>
        <p:spPr bwMode="auto">
          <a:xfrm>
            <a:off x="1865313" y="1474788"/>
            <a:ext cx="123825" cy="79375"/>
          </a:xfrm>
          <a:prstGeom prst="rect">
            <a:avLst/>
          </a:prstGeom>
          <a:noFill/>
        </p:spPr>
      </p:pic>
      <p:pic>
        <p:nvPicPr>
          <p:cNvPr id="1048608" name="Picture 32" descr="BD21294_"/>
          <p:cNvPicPr>
            <a:picLocks noChangeAspect="1" noChangeArrowheads="1"/>
          </p:cNvPicPr>
          <p:nvPr/>
        </p:nvPicPr>
        <p:blipFill>
          <a:blip r:embed="rId5" cstate="print"/>
          <a:srcRect/>
          <a:stretch>
            <a:fillRect/>
          </a:stretch>
        </p:blipFill>
        <p:spPr bwMode="auto">
          <a:xfrm>
            <a:off x="1514475" y="1628775"/>
            <a:ext cx="123825" cy="79375"/>
          </a:xfrm>
          <a:prstGeom prst="rect">
            <a:avLst/>
          </a:prstGeom>
          <a:noFill/>
        </p:spPr>
      </p:pic>
      <p:pic>
        <p:nvPicPr>
          <p:cNvPr id="1048609" name="Picture 33" descr="BD21294_"/>
          <p:cNvPicPr>
            <a:picLocks noChangeAspect="1" noChangeArrowheads="1"/>
          </p:cNvPicPr>
          <p:nvPr/>
        </p:nvPicPr>
        <p:blipFill>
          <a:blip r:embed="rId5" cstate="print"/>
          <a:srcRect/>
          <a:stretch>
            <a:fillRect/>
          </a:stretch>
        </p:blipFill>
        <p:spPr bwMode="auto">
          <a:xfrm>
            <a:off x="1811338" y="1668463"/>
            <a:ext cx="123825" cy="79375"/>
          </a:xfrm>
          <a:prstGeom prst="rect">
            <a:avLst/>
          </a:prstGeom>
          <a:noFill/>
        </p:spPr>
      </p:pic>
      <p:pic>
        <p:nvPicPr>
          <p:cNvPr id="1048610" name="Picture 34" descr="BD21294_"/>
          <p:cNvPicPr>
            <a:picLocks noChangeAspect="1" noChangeArrowheads="1"/>
          </p:cNvPicPr>
          <p:nvPr/>
        </p:nvPicPr>
        <p:blipFill>
          <a:blip r:embed="rId5" cstate="print"/>
          <a:srcRect/>
          <a:stretch>
            <a:fillRect/>
          </a:stretch>
        </p:blipFill>
        <p:spPr bwMode="auto">
          <a:xfrm>
            <a:off x="1793875" y="1517650"/>
            <a:ext cx="123825" cy="79375"/>
          </a:xfrm>
          <a:prstGeom prst="rect">
            <a:avLst/>
          </a:prstGeom>
          <a:noFill/>
        </p:spPr>
      </p:pic>
      <p:pic>
        <p:nvPicPr>
          <p:cNvPr id="1048611" name="Picture 35" descr="BD21294_"/>
          <p:cNvPicPr>
            <a:picLocks noChangeAspect="1" noChangeArrowheads="1"/>
          </p:cNvPicPr>
          <p:nvPr/>
        </p:nvPicPr>
        <p:blipFill>
          <a:blip r:embed="rId5" cstate="print"/>
          <a:srcRect/>
          <a:stretch>
            <a:fillRect/>
          </a:stretch>
        </p:blipFill>
        <p:spPr bwMode="auto">
          <a:xfrm>
            <a:off x="1700213" y="1490663"/>
            <a:ext cx="123825" cy="79375"/>
          </a:xfrm>
          <a:prstGeom prst="rect">
            <a:avLst/>
          </a:prstGeom>
          <a:noFill/>
        </p:spPr>
      </p:pic>
      <p:pic>
        <p:nvPicPr>
          <p:cNvPr id="1048612" name="Picture 36" descr="BD21294_"/>
          <p:cNvPicPr>
            <a:picLocks noChangeAspect="1" noChangeArrowheads="1"/>
          </p:cNvPicPr>
          <p:nvPr/>
        </p:nvPicPr>
        <p:blipFill>
          <a:blip r:embed="rId5" cstate="print"/>
          <a:srcRect/>
          <a:stretch>
            <a:fillRect/>
          </a:stretch>
        </p:blipFill>
        <p:spPr bwMode="auto">
          <a:xfrm>
            <a:off x="1606550" y="1616075"/>
            <a:ext cx="123825" cy="79375"/>
          </a:xfrm>
          <a:prstGeom prst="rect">
            <a:avLst/>
          </a:prstGeom>
          <a:noFill/>
        </p:spPr>
      </p:pic>
      <p:pic>
        <p:nvPicPr>
          <p:cNvPr id="1048613" name="Picture 37" descr="BD21294_"/>
          <p:cNvPicPr>
            <a:picLocks noChangeAspect="1" noChangeArrowheads="1"/>
          </p:cNvPicPr>
          <p:nvPr/>
        </p:nvPicPr>
        <p:blipFill>
          <a:blip r:embed="rId5" cstate="print"/>
          <a:srcRect/>
          <a:stretch>
            <a:fillRect/>
          </a:stretch>
        </p:blipFill>
        <p:spPr bwMode="auto">
          <a:xfrm>
            <a:off x="1389063" y="1627188"/>
            <a:ext cx="123825" cy="79375"/>
          </a:xfrm>
          <a:prstGeom prst="rect">
            <a:avLst/>
          </a:prstGeom>
          <a:noFill/>
        </p:spPr>
      </p:pic>
      <p:pic>
        <p:nvPicPr>
          <p:cNvPr id="1048614" name="Picture 38" descr="BD21294_"/>
          <p:cNvPicPr>
            <a:picLocks noChangeAspect="1" noChangeArrowheads="1"/>
          </p:cNvPicPr>
          <p:nvPr/>
        </p:nvPicPr>
        <p:blipFill>
          <a:blip r:embed="rId5" cstate="print"/>
          <a:srcRect/>
          <a:stretch>
            <a:fillRect/>
          </a:stretch>
        </p:blipFill>
        <p:spPr bwMode="auto">
          <a:xfrm>
            <a:off x="2266950" y="1790700"/>
            <a:ext cx="123825" cy="79375"/>
          </a:xfrm>
          <a:prstGeom prst="rect">
            <a:avLst/>
          </a:prstGeom>
          <a:noFill/>
        </p:spPr>
      </p:pic>
      <p:pic>
        <p:nvPicPr>
          <p:cNvPr id="1048615" name="Picture 39"/>
          <p:cNvPicPr>
            <a:picLocks noChangeAspect="1" noChangeArrowheads="1"/>
          </p:cNvPicPr>
          <p:nvPr/>
        </p:nvPicPr>
        <p:blipFill>
          <a:blip r:embed="rId8" cstate="print"/>
          <a:srcRect/>
          <a:stretch>
            <a:fillRect/>
          </a:stretch>
        </p:blipFill>
        <p:spPr bwMode="auto">
          <a:xfrm>
            <a:off x="1692275" y="1616075"/>
            <a:ext cx="123825" cy="79375"/>
          </a:xfrm>
          <a:prstGeom prst="rect">
            <a:avLst/>
          </a:prstGeom>
          <a:noFill/>
          <a:ln w="25400" algn="ctr">
            <a:noFill/>
            <a:miter lim="800000"/>
            <a:headEnd/>
            <a:tailEnd type="none" w="med" len="lg"/>
          </a:ln>
          <a:effectLst/>
        </p:spPr>
      </p:pic>
      <p:pic>
        <p:nvPicPr>
          <p:cNvPr id="1048616" name="Picture 40"/>
          <p:cNvPicPr>
            <a:picLocks noChangeAspect="1" noChangeArrowheads="1"/>
          </p:cNvPicPr>
          <p:nvPr/>
        </p:nvPicPr>
        <p:blipFill>
          <a:blip r:embed="rId8" cstate="print"/>
          <a:srcRect/>
          <a:stretch>
            <a:fillRect/>
          </a:stretch>
        </p:blipFill>
        <p:spPr bwMode="auto">
          <a:xfrm>
            <a:off x="1646238" y="1731963"/>
            <a:ext cx="123825" cy="79375"/>
          </a:xfrm>
          <a:prstGeom prst="rect">
            <a:avLst/>
          </a:prstGeom>
          <a:noFill/>
          <a:ln w="25400" algn="ctr">
            <a:noFill/>
            <a:miter lim="800000"/>
            <a:headEnd/>
            <a:tailEnd type="none" w="med" len="lg"/>
          </a:ln>
          <a:effectLst/>
        </p:spPr>
      </p:pic>
      <p:pic>
        <p:nvPicPr>
          <p:cNvPr id="1048617" name="Picture 41"/>
          <p:cNvPicPr>
            <a:picLocks noChangeAspect="1" noChangeArrowheads="1"/>
          </p:cNvPicPr>
          <p:nvPr/>
        </p:nvPicPr>
        <p:blipFill>
          <a:blip r:embed="rId8" cstate="print"/>
          <a:srcRect/>
          <a:stretch>
            <a:fillRect/>
          </a:stretch>
        </p:blipFill>
        <p:spPr bwMode="auto">
          <a:xfrm>
            <a:off x="1962150" y="1543050"/>
            <a:ext cx="123825" cy="79375"/>
          </a:xfrm>
          <a:prstGeom prst="rect">
            <a:avLst/>
          </a:prstGeom>
          <a:noFill/>
          <a:ln w="25400" algn="ctr">
            <a:noFill/>
            <a:miter lim="800000"/>
            <a:headEnd/>
            <a:tailEnd type="none" w="med" len="lg"/>
          </a:ln>
          <a:effectLst/>
        </p:spPr>
      </p:pic>
      <p:pic>
        <p:nvPicPr>
          <p:cNvPr id="1048618" name="Picture 42"/>
          <p:cNvPicPr>
            <a:picLocks noChangeAspect="1" noChangeArrowheads="1"/>
          </p:cNvPicPr>
          <p:nvPr/>
        </p:nvPicPr>
        <p:blipFill>
          <a:blip r:embed="rId8" cstate="print"/>
          <a:srcRect/>
          <a:stretch>
            <a:fillRect/>
          </a:stretch>
        </p:blipFill>
        <p:spPr bwMode="auto">
          <a:xfrm>
            <a:off x="1649413" y="1535113"/>
            <a:ext cx="123825" cy="79375"/>
          </a:xfrm>
          <a:prstGeom prst="rect">
            <a:avLst/>
          </a:prstGeom>
          <a:noFill/>
          <a:ln w="25400" algn="ctr">
            <a:noFill/>
            <a:miter lim="800000"/>
            <a:headEnd/>
            <a:tailEnd type="none" w="med" len="lg"/>
          </a:ln>
          <a:effectLst/>
        </p:spPr>
      </p:pic>
      <p:pic>
        <p:nvPicPr>
          <p:cNvPr id="1048619" name="Picture 43"/>
          <p:cNvPicPr>
            <a:picLocks noChangeAspect="1" noChangeArrowheads="1"/>
          </p:cNvPicPr>
          <p:nvPr/>
        </p:nvPicPr>
        <p:blipFill>
          <a:blip r:embed="rId8" cstate="print"/>
          <a:srcRect/>
          <a:stretch>
            <a:fillRect/>
          </a:stretch>
        </p:blipFill>
        <p:spPr bwMode="auto">
          <a:xfrm>
            <a:off x="2165350" y="1689100"/>
            <a:ext cx="123825" cy="79375"/>
          </a:xfrm>
          <a:prstGeom prst="rect">
            <a:avLst/>
          </a:prstGeom>
          <a:noFill/>
          <a:ln w="25400" algn="ctr">
            <a:noFill/>
            <a:miter lim="800000"/>
            <a:headEnd/>
            <a:tailEnd type="none" w="med" len="lg"/>
          </a:ln>
          <a:effectLst/>
        </p:spPr>
      </p:pic>
      <p:pic>
        <p:nvPicPr>
          <p:cNvPr id="1048620" name="Picture 44"/>
          <p:cNvPicPr>
            <a:picLocks noChangeAspect="1" noChangeArrowheads="1"/>
          </p:cNvPicPr>
          <p:nvPr/>
        </p:nvPicPr>
        <p:blipFill>
          <a:blip r:embed="rId8" cstate="print"/>
          <a:srcRect/>
          <a:stretch>
            <a:fillRect/>
          </a:stretch>
        </p:blipFill>
        <p:spPr bwMode="auto">
          <a:xfrm>
            <a:off x="1966913" y="1738313"/>
            <a:ext cx="123825" cy="79375"/>
          </a:xfrm>
          <a:prstGeom prst="rect">
            <a:avLst/>
          </a:prstGeom>
          <a:noFill/>
          <a:ln w="25400" algn="ctr">
            <a:noFill/>
            <a:miter lim="800000"/>
            <a:headEnd/>
            <a:tailEnd type="none" w="med" len="lg"/>
          </a:ln>
          <a:effectLst/>
        </p:spPr>
      </p:pic>
      <p:pic>
        <p:nvPicPr>
          <p:cNvPr id="1048621" name="Picture 45"/>
          <p:cNvPicPr>
            <a:picLocks noChangeAspect="1" noChangeArrowheads="1"/>
          </p:cNvPicPr>
          <p:nvPr/>
        </p:nvPicPr>
        <p:blipFill>
          <a:blip r:embed="rId8" cstate="print"/>
          <a:srcRect/>
          <a:stretch>
            <a:fillRect/>
          </a:stretch>
        </p:blipFill>
        <p:spPr bwMode="auto">
          <a:xfrm>
            <a:off x="1511300" y="1768475"/>
            <a:ext cx="123825" cy="79375"/>
          </a:xfrm>
          <a:prstGeom prst="rect">
            <a:avLst/>
          </a:prstGeom>
          <a:noFill/>
          <a:ln w="25400" algn="ctr">
            <a:noFill/>
            <a:miter lim="800000"/>
            <a:headEnd/>
            <a:tailEnd type="none" w="med" len="lg"/>
          </a:ln>
          <a:effectLst/>
        </p:spPr>
      </p:pic>
      <p:pic>
        <p:nvPicPr>
          <p:cNvPr id="1048622" name="Picture 46"/>
          <p:cNvPicPr>
            <a:picLocks noChangeAspect="1" noChangeArrowheads="1"/>
          </p:cNvPicPr>
          <p:nvPr/>
        </p:nvPicPr>
        <p:blipFill>
          <a:blip r:embed="rId8" cstate="print"/>
          <a:srcRect/>
          <a:stretch>
            <a:fillRect/>
          </a:stretch>
        </p:blipFill>
        <p:spPr bwMode="auto">
          <a:xfrm>
            <a:off x="1512888" y="1703388"/>
            <a:ext cx="123825" cy="79375"/>
          </a:xfrm>
          <a:prstGeom prst="rect">
            <a:avLst/>
          </a:prstGeom>
          <a:noFill/>
          <a:ln w="25400" algn="ctr">
            <a:noFill/>
            <a:miter lim="800000"/>
            <a:headEnd/>
            <a:tailEnd type="none" w="med" len="lg"/>
          </a:ln>
          <a:effectLst/>
        </p:spPr>
      </p:pic>
      <p:pic>
        <p:nvPicPr>
          <p:cNvPr id="1048623" name="Picture 47"/>
          <p:cNvPicPr>
            <a:picLocks noChangeAspect="1" noChangeArrowheads="1"/>
          </p:cNvPicPr>
          <p:nvPr/>
        </p:nvPicPr>
        <p:blipFill>
          <a:blip r:embed="rId8" cstate="print"/>
          <a:srcRect/>
          <a:stretch>
            <a:fillRect/>
          </a:stretch>
        </p:blipFill>
        <p:spPr bwMode="auto">
          <a:xfrm>
            <a:off x="1704975" y="1685925"/>
            <a:ext cx="123825" cy="79375"/>
          </a:xfrm>
          <a:prstGeom prst="rect">
            <a:avLst/>
          </a:prstGeom>
          <a:noFill/>
          <a:ln w="25400" algn="ctr">
            <a:noFill/>
            <a:miter lim="800000"/>
            <a:headEnd/>
            <a:tailEnd type="none" w="med" len="lg"/>
          </a:ln>
          <a:effectLst/>
        </p:spPr>
      </p:pic>
      <p:pic>
        <p:nvPicPr>
          <p:cNvPr id="1048624" name="Picture 48"/>
          <p:cNvPicPr>
            <a:picLocks noChangeAspect="1" noChangeArrowheads="1"/>
          </p:cNvPicPr>
          <p:nvPr/>
        </p:nvPicPr>
        <p:blipFill>
          <a:blip r:embed="rId8" cstate="print"/>
          <a:srcRect/>
          <a:stretch>
            <a:fillRect/>
          </a:stretch>
        </p:blipFill>
        <p:spPr bwMode="auto">
          <a:xfrm>
            <a:off x="2011363" y="1763713"/>
            <a:ext cx="123825" cy="79375"/>
          </a:xfrm>
          <a:prstGeom prst="rect">
            <a:avLst/>
          </a:prstGeom>
          <a:noFill/>
          <a:ln w="25400" algn="ctr">
            <a:noFill/>
            <a:miter lim="800000"/>
            <a:headEnd/>
            <a:tailEnd type="none" w="med" len="lg"/>
          </a:ln>
          <a:effectLst/>
        </p:spPr>
      </p:pic>
      <p:pic>
        <p:nvPicPr>
          <p:cNvPr id="1048625" name="Picture 49"/>
          <p:cNvPicPr>
            <a:picLocks noChangeAspect="1" noChangeArrowheads="1"/>
          </p:cNvPicPr>
          <p:nvPr/>
        </p:nvPicPr>
        <p:blipFill>
          <a:blip r:embed="rId3" cstate="print"/>
          <a:srcRect/>
          <a:stretch>
            <a:fillRect/>
          </a:stretch>
        </p:blipFill>
        <p:spPr bwMode="auto">
          <a:xfrm>
            <a:off x="2206625" y="1730375"/>
            <a:ext cx="123825" cy="79375"/>
          </a:xfrm>
          <a:prstGeom prst="rect">
            <a:avLst/>
          </a:prstGeom>
          <a:noFill/>
          <a:ln w="25400" algn="ctr">
            <a:noFill/>
            <a:miter lim="800000"/>
            <a:headEnd/>
            <a:tailEnd type="none" w="med" len="lg"/>
          </a:ln>
          <a:effectLst/>
        </p:spPr>
      </p:pic>
      <p:pic>
        <p:nvPicPr>
          <p:cNvPr id="1048626" name="Picture 50"/>
          <p:cNvPicPr>
            <a:picLocks noChangeAspect="1" noChangeArrowheads="1"/>
          </p:cNvPicPr>
          <p:nvPr/>
        </p:nvPicPr>
        <p:blipFill>
          <a:blip r:embed="rId3" cstate="print"/>
          <a:srcRect/>
          <a:stretch>
            <a:fillRect/>
          </a:stretch>
        </p:blipFill>
        <p:spPr bwMode="auto">
          <a:xfrm>
            <a:off x="1817688" y="1751013"/>
            <a:ext cx="123825" cy="79375"/>
          </a:xfrm>
          <a:prstGeom prst="rect">
            <a:avLst/>
          </a:prstGeom>
          <a:noFill/>
          <a:ln w="25400" algn="ctr">
            <a:noFill/>
            <a:miter lim="800000"/>
            <a:headEnd/>
            <a:tailEnd type="none" w="med" len="lg"/>
          </a:ln>
          <a:effectLst/>
        </p:spPr>
      </p:pic>
      <p:pic>
        <p:nvPicPr>
          <p:cNvPr id="1048627" name="Picture 51"/>
          <p:cNvPicPr>
            <a:picLocks noChangeAspect="1" noChangeArrowheads="1"/>
          </p:cNvPicPr>
          <p:nvPr/>
        </p:nvPicPr>
        <p:blipFill>
          <a:blip r:embed="rId3" cstate="print"/>
          <a:srcRect/>
          <a:stretch>
            <a:fillRect/>
          </a:stretch>
        </p:blipFill>
        <p:spPr bwMode="auto">
          <a:xfrm>
            <a:off x="1533525" y="1695450"/>
            <a:ext cx="123825" cy="79375"/>
          </a:xfrm>
          <a:prstGeom prst="rect">
            <a:avLst/>
          </a:prstGeom>
          <a:noFill/>
          <a:ln w="25400" algn="ctr">
            <a:noFill/>
            <a:miter lim="800000"/>
            <a:headEnd/>
            <a:tailEnd type="none" w="med" len="lg"/>
          </a:ln>
          <a:effectLst/>
        </p:spPr>
      </p:pic>
      <p:pic>
        <p:nvPicPr>
          <p:cNvPr id="1048628" name="Picture 52"/>
          <p:cNvPicPr>
            <a:picLocks noChangeAspect="1" noChangeArrowheads="1"/>
          </p:cNvPicPr>
          <p:nvPr/>
        </p:nvPicPr>
        <p:blipFill>
          <a:blip r:embed="rId3" cstate="print"/>
          <a:srcRect/>
          <a:stretch>
            <a:fillRect/>
          </a:stretch>
        </p:blipFill>
        <p:spPr bwMode="auto">
          <a:xfrm>
            <a:off x="1306513" y="1744663"/>
            <a:ext cx="123825" cy="79375"/>
          </a:xfrm>
          <a:prstGeom prst="rect">
            <a:avLst/>
          </a:prstGeom>
          <a:noFill/>
          <a:ln w="25400" algn="ctr">
            <a:noFill/>
            <a:miter lim="800000"/>
            <a:headEnd/>
            <a:tailEnd type="none" w="med" len="lg"/>
          </a:ln>
          <a:effectLst/>
        </p:spPr>
      </p:pic>
      <p:pic>
        <p:nvPicPr>
          <p:cNvPr id="1048629" name="Picture 53"/>
          <p:cNvPicPr>
            <a:picLocks noChangeAspect="1" noChangeArrowheads="1"/>
          </p:cNvPicPr>
          <p:nvPr/>
        </p:nvPicPr>
        <p:blipFill>
          <a:blip r:embed="rId3" cstate="print"/>
          <a:srcRect/>
          <a:stretch>
            <a:fillRect/>
          </a:stretch>
        </p:blipFill>
        <p:spPr bwMode="auto">
          <a:xfrm>
            <a:off x="1403350" y="1736725"/>
            <a:ext cx="123825" cy="79375"/>
          </a:xfrm>
          <a:prstGeom prst="rect">
            <a:avLst/>
          </a:prstGeom>
          <a:noFill/>
          <a:ln w="25400" algn="ctr">
            <a:noFill/>
            <a:miter lim="800000"/>
            <a:headEnd/>
            <a:tailEnd type="none" w="med" len="lg"/>
          </a:ln>
          <a:effectLst/>
        </p:spPr>
      </p:pic>
      <p:pic>
        <p:nvPicPr>
          <p:cNvPr id="1048630" name="Picture 54"/>
          <p:cNvPicPr>
            <a:picLocks noChangeAspect="1" noChangeArrowheads="1"/>
          </p:cNvPicPr>
          <p:nvPr/>
        </p:nvPicPr>
        <p:blipFill>
          <a:blip r:embed="rId3" cstate="print"/>
          <a:srcRect/>
          <a:stretch>
            <a:fillRect/>
          </a:stretch>
        </p:blipFill>
        <p:spPr bwMode="auto">
          <a:xfrm>
            <a:off x="1785938" y="1662113"/>
            <a:ext cx="123825" cy="79375"/>
          </a:xfrm>
          <a:prstGeom prst="rect">
            <a:avLst/>
          </a:prstGeom>
          <a:noFill/>
          <a:ln w="25400" algn="ctr">
            <a:noFill/>
            <a:miter lim="800000"/>
            <a:headEnd/>
            <a:tailEnd type="none" w="med" len="lg"/>
          </a:ln>
          <a:effectLst/>
        </p:spPr>
      </p:pic>
      <p:pic>
        <p:nvPicPr>
          <p:cNvPr id="1048631" name="Picture 55"/>
          <p:cNvPicPr>
            <a:picLocks noChangeAspect="1" noChangeArrowheads="1"/>
          </p:cNvPicPr>
          <p:nvPr/>
        </p:nvPicPr>
        <p:blipFill>
          <a:blip r:embed="rId3" cstate="print"/>
          <a:srcRect/>
          <a:stretch>
            <a:fillRect/>
          </a:stretch>
        </p:blipFill>
        <p:spPr bwMode="auto">
          <a:xfrm>
            <a:off x="1901825" y="1644650"/>
            <a:ext cx="123825" cy="79375"/>
          </a:xfrm>
          <a:prstGeom prst="rect">
            <a:avLst/>
          </a:prstGeom>
          <a:noFill/>
          <a:ln w="25400" algn="ctr">
            <a:noFill/>
            <a:miter lim="800000"/>
            <a:headEnd/>
            <a:tailEnd type="none" w="med" len="lg"/>
          </a:ln>
          <a:effectLst/>
        </p:spPr>
      </p:pic>
      <p:pic>
        <p:nvPicPr>
          <p:cNvPr id="1048632" name="Picture 56"/>
          <p:cNvPicPr>
            <a:picLocks noChangeAspect="1" noChangeArrowheads="1"/>
          </p:cNvPicPr>
          <p:nvPr/>
        </p:nvPicPr>
        <p:blipFill>
          <a:blip r:embed="rId3" cstate="print"/>
          <a:srcRect/>
          <a:stretch>
            <a:fillRect/>
          </a:stretch>
        </p:blipFill>
        <p:spPr bwMode="auto">
          <a:xfrm>
            <a:off x="1893888" y="1598613"/>
            <a:ext cx="123825" cy="79375"/>
          </a:xfrm>
          <a:prstGeom prst="rect">
            <a:avLst/>
          </a:prstGeom>
          <a:noFill/>
          <a:ln w="25400" algn="ctr">
            <a:noFill/>
            <a:miter lim="800000"/>
            <a:headEnd/>
            <a:tailEnd type="none" w="med" len="lg"/>
          </a:ln>
          <a:effectLst/>
        </p:spPr>
      </p:pic>
      <p:pic>
        <p:nvPicPr>
          <p:cNvPr id="1048633" name="Picture 57"/>
          <p:cNvPicPr>
            <a:picLocks noChangeAspect="1" noChangeArrowheads="1"/>
          </p:cNvPicPr>
          <p:nvPr/>
        </p:nvPicPr>
        <p:blipFill>
          <a:blip r:embed="rId3" cstate="print"/>
          <a:srcRect/>
          <a:stretch>
            <a:fillRect/>
          </a:stretch>
        </p:blipFill>
        <p:spPr bwMode="auto">
          <a:xfrm>
            <a:off x="1800225" y="1600200"/>
            <a:ext cx="123825" cy="79375"/>
          </a:xfrm>
          <a:prstGeom prst="rect">
            <a:avLst/>
          </a:prstGeom>
          <a:noFill/>
          <a:ln w="25400" algn="ctr">
            <a:noFill/>
            <a:miter lim="800000"/>
            <a:headEnd/>
            <a:tailEnd type="none" w="med" len="lg"/>
          </a:ln>
          <a:effectLst/>
        </p:spPr>
      </p:pic>
      <p:pic>
        <p:nvPicPr>
          <p:cNvPr id="1048634" name="Picture 58"/>
          <p:cNvPicPr>
            <a:picLocks noChangeAspect="1" noChangeArrowheads="1"/>
          </p:cNvPicPr>
          <p:nvPr/>
        </p:nvPicPr>
        <p:blipFill>
          <a:blip r:embed="rId3" cstate="print"/>
          <a:srcRect/>
          <a:stretch>
            <a:fillRect/>
          </a:stretch>
        </p:blipFill>
        <p:spPr bwMode="auto">
          <a:xfrm>
            <a:off x="1220788" y="1754188"/>
            <a:ext cx="123825" cy="79375"/>
          </a:xfrm>
          <a:prstGeom prst="rect">
            <a:avLst/>
          </a:prstGeom>
          <a:noFill/>
          <a:ln w="25400" algn="ctr">
            <a:noFill/>
            <a:miter lim="800000"/>
            <a:headEnd/>
            <a:tailEnd type="none" w="med" len="lg"/>
          </a:ln>
          <a:effectLst/>
        </p:spPr>
      </p:pic>
      <p:pic>
        <p:nvPicPr>
          <p:cNvPr id="1048635" name="Picture 59"/>
          <p:cNvPicPr>
            <a:picLocks noChangeAspect="1" noChangeArrowheads="1"/>
          </p:cNvPicPr>
          <p:nvPr/>
        </p:nvPicPr>
        <p:blipFill>
          <a:blip r:embed="rId3" cstate="print"/>
          <a:srcRect/>
          <a:stretch>
            <a:fillRect/>
          </a:stretch>
        </p:blipFill>
        <p:spPr bwMode="auto">
          <a:xfrm>
            <a:off x="2032000" y="1708150"/>
            <a:ext cx="123825" cy="79375"/>
          </a:xfrm>
          <a:prstGeom prst="rect">
            <a:avLst/>
          </a:prstGeom>
          <a:noFill/>
          <a:ln w="25400" algn="ctr">
            <a:noFill/>
            <a:miter lim="800000"/>
            <a:headEnd/>
            <a:tailEnd type="none" w="med" len="lg"/>
          </a:ln>
          <a:effectLst/>
        </p:spPr>
      </p:pic>
      <p:pic>
        <p:nvPicPr>
          <p:cNvPr id="1048636" name="Picture 60"/>
          <p:cNvPicPr>
            <a:picLocks noChangeAspect="1" noChangeArrowheads="1"/>
          </p:cNvPicPr>
          <p:nvPr/>
        </p:nvPicPr>
        <p:blipFill>
          <a:blip r:embed="rId3" cstate="print"/>
          <a:srcRect/>
          <a:stretch>
            <a:fillRect/>
          </a:stretch>
        </p:blipFill>
        <p:spPr bwMode="auto">
          <a:xfrm>
            <a:off x="1795463" y="1804988"/>
            <a:ext cx="123825" cy="79375"/>
          </a:xfrm>
          <a:prstGeom prst="rect">
            <a:avLst/>
          </a:prstGeom>
          <a:noFill/>
          <a:ln w="25400" algn="ctr">
            <a:noFill/>
            <a:miter lim="800000"/>
            <a:headEnd/>
            <a:tailEnd type="none" w="med" len="lg"/>
          </a:ln>
          <a:effectLst/>
        </p:spPr>
      </p:pic>
      <p:pic>
        <p:nvPicPr>
          <p:cNvPr id="1048637" name="Picture 61"/>
          <p:cNvPicPr>
            <a:picLocks noChangeAspect="1" noChangeArrowheads="1"/>
          </p:cNvPicPr>
          <p:nvPr/>
        </p:nvPicPr>
        <p:blipFill>
          <a:blip r:embed="rId3" cstate="print"/>
          <a:srcRect/>
          <a:stretch>
            <a:fillRect/>
          </a:stretch>
        </p:blipFill>
        <p:spPr bwMode="auto">
          <a:xfrm>
            <a:off x="1654175" y="1606550"/>
            <a:ext cx="123825" cy="79375"/>
          </a:xfrm>
          <a:prstGeom prst="rect">
            <a:avLst/>
          </a:prstGeom>
          <a:noFill/>
          <a:ln w="25400" algn="ctr">
            <a:noFill/>
            <a:miter lim="800000"/>
            <a:headEnd/>
            <a:tailEnd type="none" w="med" len="lg"/>
          </a:ln>
          <a:effectLst/>
        </p:spPr>
      </p:pic>
      <p:pic>
        <p:nvPicPr>
          <p:cNvPr id="1048638" name="Picture 62" descr="1moikn1y[1]"/>
          <p:cNvPicPr>
            <a:picLocks noChangeAspect="1" noChangeArrowheads="1"/>
          </p:cNvPicPr>
          <p:nvPr/>
        </p:nvPicPr>
        <p:blipFill>
          <a:blip r:embed="rId4" cstate="print"/>
          <a:srcRect/>
          <a:stretch>
            <a:fillRect/>
          </a:stretch>
        </p:blipFill>
        <p:spPr bwMode="auto">
          <a:xfrm>
            <a:off x="3095625" y="1725613"/>
            <a:ext cx="1968500" cy="1104900"/>
          </a:xfrm>
          <a:prstGeom prst="rect">
            <a:avLst/>
          </a:prstGeom>
          <a:noFill/>
        </p:spPr>
      </p:pic>
      <p:pic>
        <p:nvPicPr>
          <p:cNvPr id="1048639" name="Picture 63" descr="BD21294_"/>
          <p:cNvPicPr>
            <a:picLocks noChangeAspect="1" noChangeArrowheads="1"/>
          </p:cNvPicPr>
          <p:nvPr/>
        </p:nvPicPr>
        <p:blipFill>
          <a:blip r:embed="rId5" cstate="print"/>
          <a:srcRect/>
          <a:stretch>
            <a:fillRect/>
          </a:stretch>
        </p:blipFill>
        <p:spPr bwMode="auto">
          <a:xfrm>
            <a:off x="4092575" y="1692275"/>
            <a:ext cx="123825" cy="79375"/>
          </a:xfrm>
          <a:prstGeom prst="rect">
            <a:avLst/>
          </a:prstGeom>
          <a:noFill/>
        </p:spPr>
      </p:pic>
      <p:pic>
        <p:nvPicPr>
          <p:cNvPr id="1048640" name="Picture 64" descr="BD21294_"/>
          <p:cNvPicPr>
            <a:picLocks noChangeAspect="1" noChangeArrowheads="1"/>
          </p:cNvPicPr>
          <p:nvPr/>
        </p:nvPicPr>
        <p:blipFill>
          <a:blip r:embed="rId5" cstate="print"/>
          <a:srcRect/>
          <a:stretch>
            <a:fillRect/>
          </a:stretch>
        </p:blipFill>
        <p:spPr bwMode="auto">
          <a:xfrm>
            <a:off x="4464050" y="1825625"/>
            <a:ext cx="123825" cy="79375"/>
          </a:xfrm>
          <a:prstGeom prst="rect">
            <a:avLst/>
          </a:prstGeom>
          <a:noFill/>
        </p:spPr>
      </p:pic>
      <p:pic>
        <p:nvPicPr>
          <p:cNvPr id="1048641" name="Picture 65" descr="BD21294_"/>
          <p:cNvPicPr>
            <a:picLocks noChangeAspect="1" noChangeArrowheads="1"/>
          </p:cNvPicPr>
          <p:nvPr/>
        </p:nvPicPr>
        <p:blipFill>
          <a:blip r:embed="rId5" cstate="print"/>
          <a:srcRect/>
          <a:stretch>
            <a:fillRect/>
          </a:stretch>
        </p:blipFill>
        <p:spPr bwMode="auto">
          <a:xfrm>
            <a:off x="3721100" y="1806575"/>
            <a:ext cx="123825" cy="79375"/>
          </a:xfrm>
          <a:prstGeom prst="rect">
            <a:avLst/>
          </a:prstGeom>
          <a:noFill/>
        </p:spPr>
      </p:pic>
      <p:pic>
        <p:nvPicPr>
          <p:cNvPr id="1048642" name="Picture 66" descr="einrrbvo[1]"/>
          <p:cNvPicPr>
            <a:picLocks noChangeAspect="1" noChangeArrowheads="1"/>
          </p:cNvPicPr>
          <p:nvPr/>
        </p:nvPicPr>
        <p:blipFill>
          <a:blip r:embed="rId6" cstate="print"/>
          <a:srcRect/>
          <a:stretch>
            <a:fillRect/>
          </a:stretch>
        </p:blipFill>
        <p:spPr bwMode="auto">
          <a:xfrm>
            <a:off x="4168775" y="1758950"/>
            <a:ext cx="123825" cy="79375"/>
          </a:xfrm>
          <a:prstGeom prst="rect">
            <a:avLst/>
          </a:prstGeom>
          <a:noFill/>
        </p:spPr>
      </p:pic>
      <p:pic>
        <p:nvPicPr>
          <p:cNvPr id="1048643" name="Picture 67"/>
          <p:cNvPicPr>
            <a:picLocks noChangeAspect="1" noChangeArrowheads="1"/>
          </p:cNvPicPr>
          <p:nvPr/>
        </p:nvPicPr>
        <p:blipFill>
          <a:blip r:embed="rId7" cstate="print"/>
          <a:srcRect/>
          <a:stretch>
            <a:fillRect/>
          </a:stretch>
        </p:blipFill>
        <p:spPr bwMode="auto">
          <a:xfrm>
            <a:off x="3787775" y="1825625"/>
            <a:ext cx="123825" cy="79375"/>
          </a:xfrm>
          <a:prstGeom prst="rect">
            <a:avLst/>
          </a:prstGeom>
          <a:noFill/>
          <a:ln w="25400" algn="ctr">
            <a:noFill/>
            <a:miter lim="800000"/>
            <a:headEnd/>
            <a:tailEnd type="none" w="med" len="lg"/>
          </a:ln>
          <a:effectLst/>
        </p:spPr>
      </p:pic>
      <p:pic>
        <p:nvPicPr>
          <p:cNvPr id="1048644" name="Picture 68"/>
          <p:cNvPicPr>
            <a:picLocks noChangeAspect="1" noChangeArrowheads="1"/>
          </p:cNvPicPr>
          <p:nvPr/>
        </p:nvPicPr>
        <p:blipFill>
          <a:blip r:embed="rId8" cstate="print"/>
          <a:srcRect/>
          <a:stretch>
            <a:fillRect/>
          </a:stretch>
        </p:blipFill>
        <p:spPr bwMode="auto">
          <a:xfrm>
            <a:off x="3654425" y="1739900"/>
            <a:ext cx="123825" cy="79375"/>
          </a:xfrm>
          <a:prstGeom prst="rect">
            <a:avLst/>
          </a:prstGeom>
          <a:noFill/>
          <a:ln w="25400" algn="ctr">
            <a:noFill/>
            <a:miter lim="800000"/>
            <a:headEnd/>
            <a:tailEnd type="none" w="med" len="lg"/>
          </a:ln>
          <a:effectLst/>
        </p:spPr>
      </p:pic>
      <p:pic>
        <p:nvPicPr>
          <p:cNvPr id="1048645" name="Picture 69"/>
          <p:cNvPicPr>
            <a:picLocks noChangeAspect="1" noChangeArrowheads="1"/>
          </p:cNvPicPr>
          <p:nvPr/>
        </p:nvPicPr>
        <p:blipFill>
          <a:blip r:embed="rId3" cstate="print"/>
          <a:srcRect/>
          <a:stretch>
            <a:fillRect/>
          </a:stretch>
        </p:blipFill>
        <p:spPr bwMode="auto">
          <a:xfrm>
            <a:off x="4006850" y="1797050"/>
            <a:ext cx="123825" cy="79375"/>
          </a:xfrm>
          <a:prstGeom prst="rect">
            <a:avLst/>
          </a:prstGeom>
          <a:noFill/>
          <a:ln w="25400" algn="ctr">
            <a:noFill/>
            <a:miter lim="800000"/>
            <a:headEnd/>
            <a:tailEnd type="none" w="med" len="lg"/>
          </a:ln>
          <a:effectLst/>
        </p:spPr>
      </p:pic>
      <p:pic>
        <p:nvPicPr>
          <p:cNvPr id="1048646" name="Picture 70" descr="einrrbvo[1]"/>
          <p:cNvPicPr>
            <a:picLocks noChangeAspect="1" noChangeArrowheads="1"/>
          </p:cNvPicPr>
          <p:nvPr/>
        </p:nvPicPr>
        <p:blipFill>
          <a:blip r:embed="rId6" cstate="print"/>
          <a:srcRect/>
          <a:stretch>
            <a:fillRect/>
          </a:stretch>
        </p:blipFill>
        <p:spPr bwMode="auto">
          <a:xfrm>
            <a:off x="4360863" y="1684338"/>
            <a:ext cx="123825" cy="79375"/>
          </a:xfrm>
          <a:prstGeom prst="rect">
            <a:avLst/>
          </a:prstGeom>
          <a:noFill/>
        </p:spPr>
      </p:pic>
      <p:pic>
        <p:nvPicPr>
          <p:cNvPr id="1048647" name="Picture 71" descr="einrrbvo[1]"/>
          <p:cNvPicPr>
            <a:picLocks noChangeAspect="1" noChangeArrowheads="1"/>
          </p:cNvPicPr>
          <p:nvPr/>
        </p:nvPicPr>
        <p:blipFill>
          <a:blip r:embed="rId6" cstate="print"/>
          <a:srcRect/>
          <a:stretch>
            <a:fillRect/>
          </a:stretch>
        </p:blipFill>
        <p:spPr bwMode="auto">
          <a:xfrm>
            <a:off x="3829050" y="1781175"/>
            <a:ext cx="123825" cy="79375"/>
          </a:xfrm>
          <a:prstGeom prst="rect">
            <a:avLst/>
          </a:prstGeom>
          <a:noFill/>
        </p:spPr>
      </p:pic>
      <p:pic>
        <p:nvPicPr>
          <p:cNvPr id="1048648" name="Picture 72" descr="einrrbvo[1]"/>
          <p:cNvPicPr>
            <a:picLocks noChangeAspect="1" noChangeArrowheads="1"/>
          </p:cNvPicPr>
          <p:nvPr/>
        </p:nvPicPr>
        <p:blipFill>
          <a:blip r:embed="rId6" cstate="print"/>
          <a:srcRect/>
          <a:stretch>
            <a:fillRect/>
          </a:stretch>
        </p:blipFill>
        <p:spPr bwMode="auto">
          <a:xfrm>
            <a:off x="4316413" y="1725613"/>
            <a:ext cx="123825" cy="79375"/>
          </a:xfrm>
          <a:prstGeom prst="rect">
            <a:avLst/>
          </a:prstGeom>
          <a:noFill/>
        </p:spPr>
      </p:pic>
      <p:pic>
        <p:nvPicPr>
          <p:cNvPr id="1048649" name="Picture 73" descr="einrrbvo[1]"/>
          <p:cNvPicPr>
            <a:picLocks noChangeAspect="1" noChangeArrowheads="1"/>
          </p:cNvPicPr>
          <p:nvPr/>
        </p:nvPicPr>
        <p:blipFill>
          <a:blip r:embed="rId6" cstate="print"/>
          <a:srcRect/>
          <a:stretch>
            <a:fillRect/>
          </a:stretch>
        </p:blipFill>
        <p:spPr bwMode="auto">
          <a:xfrm>
            <a:off x="3575050" y="1784350"/>
            <a:ext cx="123825" cy="79375"/>
          </a:xfrm>
          <a:prstGeom prst="rect">
            <a:avLst/>
          </a:prstGeom>
          <a:noFill/>
        </p:spPr>
      </p:pic>
      <p:pic>
        <p:nvPicPr>
          <p:cNvPr id="1048650" name="Picture 74" descr="einrrbvo[1]"/>
          <p:cNvPicPr>
            <a:picLocks noChangeAspect="1" noChangeArrowheads="1"/>
          </p:cNvPicPr>
          <p:nvPr/>
        </p:nvPicPr>
        <p:blipFill>
          <a:blip r:embed="rId6" cstate="print"/>
          <a:srcRect/>
          <a:stretch>
            <a:fillRect/>
          </a:stretch>
        </p:blipFill>
        <p:spPr bwMode="auto">
          <a:xfrm>
            <a:off x="3957638" y="1766888"/>
            <a:ext cx="123825" cy="79375"/>
          </a:xfrm>
          <a:prstGeom prst="rect">
            <a:avLst/>
          </a:prstGeom>
          <a:noFill/>
        </p:spPr>
      </p:pic>
      <p:pic>
        <p:nvPicPr>
          <p:cNvPr id="1048651" name="Picture 75" descr="einrrbvo[1]"/>
          <p:cNvPicPr>
            <a:picLocks noChangeAspect="1" noChangeArrowheads="1"/>
          </p:cNvPicPr>
          <p:nvPr/>
        </p:nvPicPr>
        <p:blipFill>
          <a:blip r:embed="rId6" cstate="print"/>
          <a:srcRect/>
          <a:stretch>
            <a:fillRect/>
          </a:stretch>
        </p:blipFill>
        <p:spPr bwMode="auto">
          <a:xfrm>
            <a:off x="3511550" y="1778000"/>
            <a:ext cx="123825" cy="79375"/>
          </a:xfrm>
          <a:prstGeom prst="rect">
            <a:avLst/>
          </a:prstGeom>
          <a:noFill/>
        </p:spPr>
      </p:pic>
      <p:pic>
        <p:nvPicPr>
          <p:cNvPr id="1048652" name="Picture 76" descr="einrrbvo[1]"/>
          <p:cNvPicPr>
            <a:picLocks noChangeAspect="1" noChangeArrowheads="1"/>
          </p:cNvPicPr>
          <p:nvPr/>
        </p:nvPicPr>
        <p:blipFill>
          <a:blip r:embed="rId6" cstate="print"/>
          <a:srcRect/>
          <a:stretch>
            <a:fillRect/>
          </a:stretch>
        </p:blipFill>
        <p:spPr bwMode="auto">
          <a:xfrm>
            <a:off x="4046538" y="1808163"/>
            <a:ext cx="123825" cy="79375"/>
          </a:xfrm>
          <a:prstGeom prst="rect">
            <a:avLst/>
          </a:prstGeom>
          <a:noFill/>
        </p:spPr>
      </p:pic>
      <p:pic>
        <p:nvPicPr>
          <p:cNvPr id="1048653" name="Picture 77" descr="einrrbvo[1]"/>
          <p:cNvPicPr>
            <a:picLocks noChangeAspect="1" noChangeArrowheads="1"/>
          </p:cNvPicPr>
          <p:nvPr/>
        </p:nvPicPr>
        <p:blipFill>
          <a:blip r:embed="rId6" cstate="print"/>
          <a:srcRect/>
          <a:stretch>
            <a:fillRect/>
          </a:stretch>
        </p:blipFill>
        <p:spPr bwMode="auto">
          <a:xfrm>
            <a:off x="3943350" y="1809750"/>
            <a:ext cx="123825" cy="79375"/>
          </a:xfrm>
          <a:prstGeom prst="rect">
            <a:avLst/>
          </a:prstGeom>
          <a:noFill/>
        </p:spPr>
      </p:pic>
      <p:pic>
        <p:nvPicPr>
          <p:cNvPr id="1048654" name="Picture 78" descr="einrrbvo[1]"/>
          <p:cNvPicPr>
            <a:picLocks noChangeAspect="1" noChangeArrowheads="1"/>
          </p:cNvPicPr>
          <p:nvPr/>
        </p:nvPicPr>
        <p:blipFill>
          <a:blip r:embed="rId6" cstate="print"/>
          <a:srcRect/>
          <a:stretch>
            <a:fillRect/>
          </a:stretch>
        </p:blipFill>
        <p:spPr bwMode="auto">
          <a:xfrm>
            <a:off x="3640138" y="1878013"/>
            <a:ext cx="123825" cy="79375"/>
          </a:xfrm>
          <a:prstGeom prst="rect">
            <a:avLst/>
          </a:prstGeom>
          <a:noFill/>
        </p:spPr>
      </p:pic>
      <p:pic>
        <p:nvPicPr>
          <p:cNvPr id="1048655" name="Picture 79" descr="einrrbvo[1]"/>
          <p:cNvPicPr>
            <a:picLocks noChangeAspect="1" noChangeArrowheads="1"/>
          </p:cNvPicPr>
          <p:nvPr/>
        </p:nvPicPr>
        <p:blipFill>
          <a:blip r:embed="rId6" cstate="print"/>
          <a:srcRect/>
          <a:stretch>
            <a:fillRect/>
          </a:stretch>
        </p:blipFill>
        <p:spPr bwMode="auto">
          <a:xfrm>
            <a:off x="3841750" y="1641475"/>
            <a:ext cx="123825" cy="79375"/>
          </a:xfrm>
          <a:prstGeom prst="rect">
            <a:avLst/>
          </a:prstGeom>
          <a:noFill/>
        </p:spPr>
      </p:pic>
      <p:pic>
        <p:nvPicPr>
          <p:cNvPr id="1048656" name="Picture 80" descr="einrrbvo[1]"/>
          <p:cNvPicPr>
            <a:picLocks noChangeAspect="1" noChangeArrowheads="1"/>
          </p:cNvPicPr>
          <p:nvPr/>
        </p:nvPicPr>
        <p:blipFill>
          <a:blip r:embed="rId6" cstate="print"/>
          <a:srcRect/>
          <a:stretch>
            <a:fillRect/>
          </a:stretch>
        </p:blipFill>
        <p:spPr bwMode="auto">
          <a:xfrm>
            <a:off x="3595688" y="1747838"/>
            <a:ext cx="123825" cy="79375"/>
          </a:xfrm>
          <a:prstGeom prst="rect">
            <a:avLst/>
          </a:prstGeom>
          <a:noFill/>
        </p:spPr>
      </p:pic>
      <p:pic>
        <p:nvPicPr>
          <p:cNvPr id="1048657" name="Picture 81" descr="einrrbvo[1]"/>
          <p:cNvPicPr>
            <a:picLocks noChangeAspect="1" noChangeArrowheads="1"/>
          </p:cNvPicPr>
          <p:nvPr/>
        </p:nvPicPr>
        <p:blipFill>
          <a:blip r:embed="rId6" cstate="print"/>
          <a:srcRect/>
          <a:stretch>
            <a:fillRect/>
          </a:stretch>
        </p:blipFill>
        <p:spPr bwMode="auto">
          <a:xfrm>
            <a:off x="3654425" y="1835150"/>
            <a:ext cx="123825" cy="79375"/>
          </a:xfrm>
          <a:prstGeom prst="rect">
            <a:avLst/>
          </a:prstGeom>
          <a:noFill/>
        </p:spPr>
      </p:pic>
      <p:pic>
        <p:nvPicPr>
          <p:cNvPr id="1048658" name="Picture 82" descr="BD21294_"/>
          <p:cNvPicPr>
            <a:picLocks noChangeAspect="1" noChangeArrowheads="1"/>
          </p:cNvPicPr>
          <p:nvPr/>
        </p:nvPicPr>
        <p:blipFill>
          <a:blip r:embed="rId5" cstate="print"/>
          <a:srcRect/>
          <a:stretch>
            <a:fillRect/>
          </a:stretch>
        </p:blipFill>
        <p:spPr bwMode="auto">
          <a:xfrm>
            <a:off x="4322763" y="1674813"/>
            <a:ext cx="123825" cy="79375"/>
          </a:xfrm>
          <a:prstGeom prst="rect">
            <a:avLst/>
          </a:prstGeom>
          <a:noFill/>
        </p:spPr>
      </p:pic>
      <p:pic>
        <p:nvPicPr>
          <p:cNvPr id="1048659" name="Picture 83" descr="BD21294_"/>
          <p:cNvPicPr>
            <a:picLocks noChangeAspect="1" noChangeArrowheads="1"/>
          </p:cNvPicPr>
          <p:nvPr/>
        </p:nvPicPr>
        <p:blipFill>
          <a:blip r:embed="rId5" cstate="print"/>
          <a:srcRect/>
          <a:stretch>
            <a:fillRect/>
          </a:stretch>
        </p:blipFill>
        <p:spPr bwMode="auto">
          <a:xfrm>
            <a:off x="4181475" y="1543050"/>
            <a:ext cx="123825" cy="79375"/>
          </a:xfrm>
          <a:prstGeom prst="rect">
            <a:avLst/>
          </a:prstGeom>
          <a:noFill/>
        </p:spPr>
      </p:pic>
      <p:pic>
        <p:nvPicPr>
          <p:cNvPr id="1048660" name="Picture 84" descr="BD21294_"/>
          <p:cNvPicPr>
            <a:picLocks noChangeAspect="1" noChangeArrowheads="1"/>
          </p:cNvPicPr>
          <p:nvPr/>
        </p:nvPicPr>
        <p:blipFill>
          <a:blip r:embed="rId5" cstate="print"/>
          <a:srcRect/>
          <a:stretch>
            <a:fillRect/>
          </a:stretch>
        </p:blipFill>
        <p:spPr bwMode="auto">
          <a:xfrm>
            <a:off x="3830638" y="1697038"/>
            <a:ext cx="123825" cy="79375"/>
          </a:xfrm>
          <a:prstGeom prst="rect">
            <a:avLst/>
          </a:prstGeom>
          <a:noFill/>
        </p:spPr>
      </p:pic>
      <p:pic>
        <p:nvPicPr>
          <p:cNvPr id="1048661" name="Picture 85" descr="BD21294_"/>
          <p:cNvPicPr>
            <a:picLocks noChangeAspect="1" noChangeArrowheads="1"/>
          </p:cNvPicPr>
          <p:nvPr/>
        </p:nvPicPr>
        <p:blipFill>
          <a:blip r:embed="rId5" cstate="print"/>
          <a:srcRect/>
          <a:stretch>
            <a:fillRect/>
          </a:stretch>
        </p:blipFill>
        <p:spPr bwMode="auto">
          <a:xfrm>
            <a:off x="4127500" y="1736725"/>
            <a:ext cx="123825" cy="79375"/>
          </a:xfrm>
          <a:prstGeom prst="rect">
            <a:avLst/>
          </a:prstGeom>
          <a:noFill/>
        </p:spPr>
      </p:pic>
      <p:pic>
        <p:nvPicPr>
          <p:cNvPr id="1048662" name="Picture 86" descr="BD21294_"/>
          <p:cNvPicPr>
            <a:picLocks noChangeAspect="1" noChangeArrowheads="1"/>
          </p:cNvPicPr>
          <p:nvPr/>
        </p:nvPicPr>
        <p:blipFill>
          <a:blip r:embed="rId5" cstate="print"/>
          <a:srcRect/>
          <a:stretch>
            <a:fillRect/>
          </a:stretch>
        </p:blipFill>
        <p:spPr bwMode="auto">
          <a:xfrm>
            <a:off x="4243388" y="1595438"/>
            <a:ext cx="123825" cy="79375"/>
          </a:xfrm>
          <a:prstGeom prst="rect">
            <a:avLst/>
          </a:prstGeom>
          <a:noFill/>
        </p:spPr>
      </p:pic>
      <p:pic>
        <p:nvPicPr>
          <p:cNvPr id="1048663" name="Picture 87" descr="BD21294_"/>
          <p:cNvPicPr>
            <a:picLocks noChangeAspect="1" noChangeArrowheads="1"/>
          </p:cNvPicPr>
          <p:nvPr/>
        </p:nvPicPr>
        <p:blipFill>
          <a:blip r:embed="rId5" cstate="print"/>
          <a:srcRect/>
          <a:stretch>
            <a:fillRect/>
          </a:stretch>
        </p:blipFill>
        <p:spPr bwMode="auto">
          <a:xfrm>
            <a:off x="4016375" y="1558925"/>
            <a:ext cx="123825" cy="79375"/>
          </a:xfrm>
          <a:prstGeom prst="rect">
            <a:avLst/>
          </a:prstGeom>
          <a:noFill/>
        </p:spPr>
      </p:pic>
      <p:pic>
        <p:nvPicPr>
          <p:cNvPr id="1048664" name="Picture 88" descr="BD21294_"/>
          <p:cNvPicPr>
            <a:picLocks noChangeAspect="1" noChangeArrowheads="1"/>
          </p:cNvPicPr>
          <p:nvPr/>
        </p:nvPicPr>
        <p:blipFill>
          <a:blip r:embed="rId5" cstate="print"/>
          <a:srcRect/>
          <a:stretch>
            <a:fillRect/>
          </a:stretch>
        </p:blipFill>
        <p:spPr bwMode="auto">
          <a:xfrm>
            <a:off x="3922713" y="1684338"/>
            <a:ext cx="123825" cy="79375"/>
          </a:xfrm>
          <a:prstGeom prst="rect">
            <a:avLst/>
          </a:prstGeom>
          <a:noFill/>
        </p:spPr>
      </p:pic>
      <p:pic>
        <p:nvPicPr>
          <p:cNvPr id="1048665" name="Picture 89" descr="BD21294_"/>
          <p:cNvPicPr>
            <a:picLocks noChangeAspect="1" noChangeArrowheads="1"/>
          </p:cNvPicPr>
          <p:nvPr/>
        </p:nvPicPr>
        <p:blipFill>
          <a:blip r:embed="rId5" cstate="print"/>
          <a:srcRect/>
          <a:stretch>
            <a:fillRect/>
          </a:stretch>
        </p:blipFill>
        <p:spPr bwMode="auto">
          <a:xfrm>
            <a:off x="3705225" y="1695450"/>
            <a:ext cx="123825" cy="79375"/>
          </a:xfrm>
          <a:prstGeom prst="rect">
            <a:avLst/>
          </a:prstGeom>
          <a:noFill/>
        </p:spPr>
      </p:pic>
      <p:pic>
        <p:nvPicPr>
          <p:cNvPr id="1048666" name="Picture 90" descr="BD21294_"/>
          <p:cNvPicPr>
            <a:picLocks noChangeAspect="1" noChangeArrowheads="1"/>
          </p:cNvPicPr>
          <p:nvPr/>
        </p:nvPicPr>
        <p:blipFill>
          <a:blip r:embed="rId5" cstate="print"/>
          <a:srcRect/>
          <a:stretch>
            <a:fillRect/>
          </a:stretch>
        </p:blipFill>
        <p:spPr bwMode="auto">
          <a:xfrm>
            <a:off x="4392613" y="1744663"/>
            <a:ext cx="123825" cy="79375"/>
          </a:xfrm>
          <a:prstGeom prst="rect">
            <a:avLst/>
          </a:prstGeom>
          <a:noFill/>
        </p:spPr>
      </p:pic>
      <p:pic>
        <p:nvPicPr>
          <p:cNvPr id="1048667" name="Picture 91"/>
          <p:cNvPicPr>
            <a:picLocks noChangeAspect="1" noChangeArrowheads="1"/>
          </p:cNvPicPr>
          <p:nvPr/>
        </p:nvPicPr>
        <p:blipFill>
          <a:blip r:embed="rId8" cstate="print"/>
          <a:srcRect/>
          <a:stretch>
            <a:fillRect/>
          </a:stretch>
        </p:blipFill>
        <p:spPr bwMode="auto">
          <a:xfrm>
            <a:off x="4008438" y="1684338"/>
            <a:ext cx="123825" cy="79375"/>
          </a:xfrm>
          <a:prstGeom prst="rect">
            <a:avLst/>
          </a:prstGeom>
          <a:noFill/>
          <a:ln w="25400" algn="ctr">
            <a:noFill/>
            <a:miter lim="800000"/>
            <a:headEnd/>
            <a:tailEnd type="none" w="med" len="lg"/>
          </a:ln>
          <a:effectLst/>
        </p:spPr>
      </p:pic>
      <p:pic>
        <p:nvPicPr>
          <p:cNvPr id="1048668" name="Picture 92"/>
          <p:cNvPicPr>
            <a:picLocks noChangeAspect="1" noChangeArrowheads="1"/>
          </p:cNvPicPr>
          <p:nvPr/>
        </p:nvPicPr>
        <p:blipFill>
          <a:blip r:embed="rId8" cstate="print"/>
          <a:srcRect/>
          <a:stretch>
            <a:fillRect/>
          </a:stretch>
        </p:blipFill>
        <p:spPr bwMode="auto">
          <a:xfrm>
            <a:off x="3962400" y="1800225"/>
            <a:ext cx="123825" cy="79375"/>
          </a:xfrm>
          <a:prstGeom prst="rect">
            <a:avLst/>
          </a:prstGeom>
          <a:noFill/>
          <a:ln w="25400" algn="ctr">
            <a:noFill/>
            <a:miter lim="800000"/>
            <a:headEnd/>
            <a:tailEnd type="none" w="med" len="lg"/>
          </a:ln>
          <a:effectLst/>
        </p:spPr>
      </p:pic>
      <p:pic>
        <p:nvPicPr>
          <p:cNvPr id="1048669" name="Picture 93"/>
          <p:cNvPicPr>
            <a:picLocks noChangeAspect="1" noChangeArrowheads="1"/>
          </p:cNvPicPr>
          <p:nvPr/>
        </p:nvPicPr>
        <p:blipFill>
          <a:blip r:embed="rId8" cstate="print"/>
          <a:srcRect/>
          <a:stretch>
            <a:fillRect/>
          </a:stretch>
        </p:blipFill>
        <p:spPr bwMode="auto">
          <a:xfrm>
            <a:off x="4411663" y="1687513"/>
            <a:ext cx="123825" cy="79375"/>
          </a:xfrm>
          <a:prstGeom prst="rect">
            <a:avLst/>
          </a:prstGeom>
          <a:noFill/>
          <a:ln w="25400" algn="ctr">
            <a:noFill/>
            <a:miter lim="800000"/>
            <a:headEnd/>
            <a:tailEnd type="none" w="med" len="lg"/>
          </a:ln>
          <a:effectLst/>
        </p:spPr>
      </p:pic>
      <p:pic>
        <p:nvPicPr>
          <p:cNvPr id="1048670" name="Picture 94"/>
          <p:cNvPicPr>
            <a:picLocks noChangeAspect="1" noChangeArrowheads="1"/>
          </p:cNvPicPr>
          <p:nvPr/>
        </p:nvPicPr>
        <p:blipFill>
          <a:blip r:embed="rId8" cstate="print"/>
          <a:srcRect/>
          <a:stretch>
            <a:fillRect/>
          </a:stretch>
        </p:blipFill>
        <p:spPr bwMode="auto">
          <a:xfrm>
            <a:off x="3965575" y="1603375"/>
            <a:ext cx="123825" cy="79375"/>
          </a:xfrm>
          <a:prstGeom prst="rect">
            <a:avLst/>
          </a:prstGeom>
          <a:noFill/>
          <a:ln w="25400" algn="ctr">
            <a:noFill/>
            <a:miter lim="800000"/>
            <a:headEnd/>
            <a:tailEnd type="none" w="med" len="lg"/>
          </a:ln>
          <a:effectLst/>
        </p:spPr>
      </p:pic>
      <p:pic>
        <p:nvPicPr>
          <p:cNvPr id="1048671" name="Picture 95"/>
          <p:cNvPicPr>
            <a:picLocks noChangeAspect="1" noChangeArrowheads="1"/>
          </p:cNvPicPr>
          <p:nvPr/>
        </p:nvPicPr>
        <p:blipFill>
          <a:blip r:embed="rId8" cstate="print"/>
          <a:srcRect/>
          <a:stretch>
            <a:fillRect/>
          </a:stretch>
        </p:blipFill>
        <p:spPr bwMode="auto">
          <a:xfrm>
            <a:off x="4481513" y="1757363"/>
            <a:ext cx="123825" cy="79375"/>
          </a:xfrm>
          <a:prstGeom prst="rect">
            <a:avLst/>
          </a:prstGeom>
          <a:noFill/>
          <a:ln w="25400" algn="ctr">
            <a:noFill/>
            <a:miter lim="800000"/>
            <a:headEnd/>
            <a:tailEnd type="none" w="med" len="lg"/>
          </a:ln>
          <a:effectLst/>
        </p:spPr>
      </p:pic>
      <p:pic>
        <p:nvPicPr>
          <p:cNvPr id="1048672" name="Picture 96"/>
          <p:cNvPicPr>
            <a:picLocks noChangeAspect="1" noChangeArrowheads="1"/>
          </p:cNvPicPr>
          <p:nvPr/>
        </p:nvPicPr>
        <p:blipFill>
          <a:blip r:embed="rId8" cstate="print"/>
          <a:srcRect/>
          <a:stretch>
            <a:fillRect/>
          </a:stretch>
        </p:blipFill>
        <p:spPr bwMode="auto">
          <a:xfrm>
            <a:off x="4283075" y="1806575"/>
            <a:ext cx="123825" cy="79375"/>
          </a:xfrm>
          <a:prstGeom prst="rect">
            <a:avLst/>
          </a:prstGeom>
          <a:noFill/>
          <a:ln w="25400" algn="ctr">
            <a:noFill/>
            <a:miter lim="800000"/>
            <a:headEnd/>
            <a:tailEnd type="none" w="med" len="lg"/>
          </a:ln>
          <a:effectLst/>
        </p:spPr>
      </p:pic>
      <p:pic>
        <p:nvPicPr>
          <p:cNvPr id="1048673" name="Picture 97"/>
          <p:cNvPicPr>
            <a:picLocks noChangeAspect="1" noChangeArrowheads="1"/>
          </p:cNvPicPr>
          <p:nvPr/>
        </p:nvPicPr>
        <p:blipFill>
          <a:blip r:embed="rId8" cstate="print"/>
          <a:srcRect/>
          <a:stretch>
            <a:fillRect/>
          </a:stretch>
        </p:blipFill>
        <p:spPr bwMode="auto">
          <a:xfrm>
            <a:off x="3751263" y="1751013"/>
            <a:ext cx="123825" cy="79375"/>
          </a:xfrm>
          <a:prstGeom prst="rect">
            <a:avLst/>
          </a:prstGeom>
          <a:noFill/>
          <a:ln w="25400" algn="ctr">
            <a:noFill/>
            <a:miter lim="800000"/>
            <a:headEnd/>
            <a:tailEnd type="none" w="med" len="lg"/>
          </a:ln>
          <a:effectLst/>
        </p:spPr>
      </p:pic>
      <p:pic>
        <p:nvPicPr>
          <p:cNvPr id="1048674" name="Picture 98"/>
          <p:cNvPicPr>
            <a:picLocks noChangeAspect="1" noChangeArrowheads="1"/>
          </p:cNvPicPr>
          <p:nvPr/>
        </p:nvPicPr>
        <p:blipFill>
          <a:blip r:embed="rId8" cstate="print"/>
          <a:srcRect/>
          <a:stretch>
            <a:fillRect/>
          </a:stretch>
        </p:blipFill>
        <p:spPr bwMode="auto">
          <a:xfrm>
            <a:off x="4105275" y="1628775"/>
            <a:ext cx="123825" cy="79375"/>
          </a:xfrm>
          <a:prstGeom prst="rect">
            <a:avLst/>
          </a:prstGeom>
          <a:noFill/>
          <a:ln w="25400" algn="ctr">
            <a:noFill/>
            <a:miter lim="800000"/>
            <a:headEnd/>
            <a:tailEnd type="none" w="med" len="lg"/>
          </a:ln>
          <a:effectLst/>
        </p:spPr>
      </p:pic>
      <p:pic>
        <p:nvPicPr>
          <p:cNvPr id="1048675" name="Picture 99"/>
          <p:cNvPicPr>
            <a:picLocks noChangeAspect="1" noChangeArrowheads="1"/>
          </p:cNvPicPr>
          <p:nvPr/>
        </p:nvPicPr>
        <p:blipFill>
          <a:blip r:embed="rId8" cstate="print"/>
          <a:srcRect/>
          <a:stretch>
            <a:fillRect/>
          </a:stretch>
        </p:blipFill>
        <p:spPr bwMode="auto">
          <a:xfrm>
            <a:off x="4002088" y="1811338"/>
            <a:ext cx="123825" cy="79375"/>
          </a:xfrm>
          <a:prstGeom prst="rect">
            <a:avLst/>
          </a:prstGeom>
          <a:noFill/>
          <a:ln w="25400" algn="ctr">
            <a:noFill/>
            <a:miter lim="800000"/>
            <a:headEnd/>
            <a:tailEnd type="none" w="med" len="lg"/>
          </a:ln>
          <a:effectLst/>
        </p:spPr>
      </p:pic>
      <p:pic>
        <p:nvPicPr>
          <p:cNvPr id="1048676" name="Picture 100"/>
          <p:cNvPicPr>
            <a:picLocks noChangeAspect="1" noChangeArrowheads="1"/>
          </p:cNvPicPr>
          <p:nvPr/>
        </p:nvPicPr>
        <p:blipFill>
          <a:blip r:embed="rId8" cstate="print"/>
          <a:srcRect/>
          <a:stretch>
            <a:fillRect/>
          </a:stretch>
        </p:blipFill>
        <p:spPr bwMode="auto">
          <a:xfrm>
            <a:off x="3832225" y="1765300"/>
            <a:ext cx="123825" cy="79375"/>
          </a:xfrm>
          <a:prstGeom prst="rect">
            <a:avLst/>
          </a:prstGeom>
          <a:noFill/>
          <a:ln w="25400" algn="ctr">
            <a:noFill/>
            <a:miter lim="800000"/>
            <a:headEnd/>
            <a:tailEnd type="none" w="med" len="lg"/>
          </a:ln>
          <a:effectLst/>
        </p:spPr>
      </p:pic>
      <p:pic>
        <p:nvPicPr>
          <p:cNvPr id="1048677" name="Picture 101"/>
          <p:cNvPicPr>
            <a:picLocks noChangeAspect="1" noChangeArrowheads="1"/>
          </p:cNvPicPr>
          <p:nvPr/>
        </p:nvPicPr>
        <p:blipFill>
          <a:blip r:embed="rId3" cstate="print"/>
          <a:srcRect/>
          <a:stretch>
            <a:fillRect/>
          </a:stretch>
        </p:blipFill>
        <p:spPr bwMode="auto">
          <a:xfrm>
            <a:off x="4370388" y="1703388"/>
            <a:ext cx="123825" cy="79375"/>
          </a:xfrm>
          <a:prstGeom prst="rect">
            <a:avLst/>
          </a:prstGeom>
          <a:noFill/>
          <a:ln w="25400" algn="ctr">
            <a:noFill/>
            <a:miter lim="800000"/>
            <a:headEnd/>
            <a:tailEnd type="none" w="med" len="lg"/>
          </a:ln>
          <a:effectLst/>
        </p:spPr>
      </p:pic>
      <p:pic>
        <p:nvPicPr>
          <p:cNvPr id="1048678" name="Picture 102"/>
          <p:cNvPicPr>
            <a:picLocks noChangeAspect="1" noChangeArrowheads="1"/>
          </p:cNvPicPr>
          <p:nvPr/>
        </p:nvPicPr>
        <p:blipFill>
          <a:blip r:embed="rId3" cstate="print"/>
          <a:srcRect/>
          <a:stretch>
            <a:fillRect/>
          </a:stretch>
        </p:blipFill>
        <p:spPr bwMode="auto">
          <a:xfrm>
            <a:off x="4133850" y="1819275"/>
            <a:ext cx="123825" cy="79375"/>
          </a:xfrm>
          <a:prstGeom prst="rect">
            <a:avLst/>
          </a:prstGeom>
          <a:noFill/>
          <a:ln w="25400" algn="ctr">
            <a:noFill/>
            <a:miter lim="800000"/>
            <a:headEnd/>
            <a:tailEnd type="none" w="med" len="lg"/>
          </a:ln>
          <a:effectLst/>
        </p:spPr>
      </p:pic>
      <p:pic>
        <p:nvPicPr>
          <p:cNvPr id="1048679" name="Picture 103"/>
          <p:cNvPicPr>
            <a:picLocks noChangeAspect="1" noChangeArrowheads="1"/>
          </p:cNvPicPr>
          <p:nvPr/>
        </p:nvPicPr>
        <p:blipFill>
          <a:blip r:embed="rId3" cstate="print"/>
          <a:srcRect/>
          <a:stretch>
            <a:fillRect/>
          </a:stretch>
        </p:blipFill>
        <p:spPr bwMode="auto">
          <a:xfrm>
            <a:off x="3849688" y="1763713"/>
            <a:ext cx="123825" cy="79375"/>
          </a:xfrm>
          <a:prstGeom prst="rect">
            <a:avLst/>
          </a:prstGeom>
          <a:noFill/>
          <a:ln w="25400" algn="ctr">
            <a:noFill/>
            <a:miter lim="800000"/>
            <a:headEnd/>
            <a:tailEnd type="none" w="med" len="lg"/>
          </a:ln>
          <a:effectLst/>
        </p:spPr>
      </p:pic>
      <p:pic>
        <p:nvPicPr>
          <p:cNvPr id="1048680" name="Picture 104"/>
          <p:cNvPicPr>
            <a:picLocks noChangeAspect="1" noChangeArrowheads="1"/>
          </p:cNvPicPr>
          <p:nvPr/>
        </p:nvPicPr>
        <p:blipFill>
          <a:blip r:embed="rId3" cstate="print"/>
          <a:srcRect/>
          <a:stretch>
            <a:fillRect/>
          </a:stretch>
        </p:blipFill>
        <p:spPr bwMode="auto">
          <a:xfrm>
            <a:off x="3927475" y="1689100"/>
            <a:ext cx="123825" cy="79375"/>
          </a:xfrm>
          <a:prstGeom prst="rect">
            <a:avLst/>
          </a:prstGeom>
          <a:noFill/>
          <a:ln w="25400" algn="ctr">
            <a:noFill/>
            <a:miter lim="800000"/>
            <a:headEnd/>
            <a:tailEnd type="none" w="med" len="lg"/>
          </a:ln>
          <a:effectLst/>
        </p:spPr>
      </p:pic>
      <p:pic>
        <p:nvPicPr>
          <p:cNvPr id="1048681" name="Picture 105"/>
          <p:cNvPicPr>
            <a:picLocks noChangeAspect="1" noChangeArrowheads="1"/>
          </p:cNvPicPr>
          <p:nvPr/>
        </p:nvPicPr>
        <p:blipFill>
          <a:blip r:embed="rId3" cstate="print"/>
          <a:srcRect/>
          <a:stretch>
            <a:fillRect/>
          </a:stretch>
        </p:blipFill>
        <p:spPr bwMode="auto">
          <a:xfrm>
            <a:off x="3633788" y="1766888"/>
            <a:ext cx="123825" cy="79375"/>
          </a:xfrm>
          <a:prstGeom prst="rect">
            <a:avLst/>
          </a:prstGeom>
          <a:noFill/>
          <a:ln w="25400" algn="ctr">
            <a:noFill/>
            <a:miter lim="800000"/>
            <a:headEnd/>
            <a:tailEnd type="none" w="med" len="lg"/>
          </a:ln>
          <a:effectLst/>
        </p:spPr>
      </p:pic>
      <p:pic>
        <p:nvPicPr>
          <p:cNvPr id="1048682" name="Picture 106"/>
          <p:cNvPicPr>
            <a:picLocks noChangeAspect="1" noChangeArrowheads="1"/>
          </p:cNvPicPr>
          <p:nvPr/>
        </p:nvPicPr>
        <p:blipFill>
          <a:blip r:embed="rId3" cstate="print"/>
          <a:srcRect/>
          <a:stretch>
            <a:fillRect/>
          </a:stretch>
        </p:blipFill>
        <p:spPr bwMode="auto">
          <a:xfrm>
            <a:off x="4102100" y="1730375"/>
            <a:ext cx="123825" cy="79375"/>
          </a:xfrm>
          <a:prstGeom prst="rect">
            <a:avLst/>
          </a:prstGeom>
          <a:noFill/>
          <a:ln w="25400" algn="ctr">
            <a:noFill/>
            <a:miter lim="800000"/>
            <a:headEnd/>
            <a:tailEnd type="none" w="med" len="lg"/>
          </a:ln>
          <a:effectLst/>
        </p:spPr>
      </p:pic>
      <p:pic>
        <p:nvPicPr>
          <p:cNvPr id="1048683" name="Picture 107"/>
          <p:cNvPicPr>
            <a:picLocks noChangeAspect="1" noChangeArrowheads="1"/>
          </p:cNvPicPr>
          <p:nvPr/>
        </p:nvPicPr>
        <p:blipFill>
          <a:blip r:embed="rId3" cstate="print"/>
          <a:srcRect/>
          <a:stretch>
            <a:fillRect/>
          </a:stretch>
        </p:blipFill>
        <p:spPr bwMode="auto">
          <a:xfrm>
            <a:off x="4217988" y="1712913"/>
            <a:ext cx="123825" cy="79375"/>
          </a:xfrm>
          <a:prstGeom prst="rect">
            <a:avLst/>
          </a:prstGeom>
          <a:noFill/>
          <a:ln w="25400" algn="ctr">
            <a:noFill/>
            <a:miter lim="800000"/>
            <a:headEnd/>
            <a:tailEnd type="none" w="med" len="lg"/>
          </a:ln>
          <a:effectLst/>
        </p:spPr>
      </p:pic>
      <p:pic>
        <p:nvPicPr>
          <p:cNvPr id="1048684" name="Picture 108"/>
          <p:cNvPicPr>
            <a:picLocks noChangeAspect="1" noChangeArrowheads="1"/>
          </p:cNvPicPr>
          <p:nvPr/>
        </p:nvPicPr>
        <p:blipFill>
          <a:blip r:embed="rId3" cstate="print"/>
          <a:srcRect/>
          <a:stretch>
            <a:fillRect/>
          </a:stretch>
        </p:blipFill>
        <p:spPr bwMode="auto">
          <a:xfrm>
            <a:off x="4210050" y="1666875"/>
            <a:ext cx="123825" cy="79375"/>
          </a:xfrm>
          <a:prstGeom prst="rect">
            <a:avLst/>
          </a:prstGeom>
          <a:noFill/>
          <a:ln w="25400" algn="ctr">
            <a:noFill/>
            <a:miter lim="800000"/>
            <a:headEnd/>
            <a:tailEnd type="none" w="med" len="lg"/>
          </a:ln>
          <a:effectLst/>
        </p:spPr>
      </p:pic>
      <p:pic>
        <p:nvPicPr>
          <p:cNvPr id="1048685" name="Picture 109"/>
          <p:cNvPicPr>
            <a:picLocks noChangeAspect="1" noChangeArrowheads="1"/>
          </p:cNvPicPr>
          <p:nvPr/>
        </p:nvPicPr>
        <p:blipFill>
          <a:blip r:embed="rId3" cstate="print"/>
          <a:srcRect/>
          <a:stretch>
            <a:fillRect/>
          </a:stretch>
        </p:blipFill>
        <p:spPr bwMode="auto">
          <a:xfrm>
            <a:off x="4127500" y="1622425"/>
            <a:ext cx="123825" cy="79375"/>
          </a:xfrm>
          <a:prstGeom prst="rect">
            <a:avLst/>
          </a:prstGeom>
          <a:noFill/>
          <a:ln w="25400" algn="ctr">
            <a:noFill/>
            <a:miter lim="800000"/>
            <a:headEnd/>
            <a:tailEnd type="none" w="med" len="lg"/>
          </a:ln>
          <a:effectLst/>
        </p:spPr>
      </p:pic>
      <p:pic>
        <p:nvPicPr>
          <p:cNvPr id="1048686" name="Picture 110"/>
          <p:cNvPicPr>
            <a:picLocks noChangeAspect="1" noChangeArrowheads="1"/>
          </p:cNvPicPr>
          <p:nvPr/>
        </p:nvPicPr>
        <p:blipFill>
          <a:blip r:embed="rId3" cstate="print"/>
          <a:srcRect/>
          <a:stretch>
            <a:fillRect/>
          </a:stretch>
        </p:blipFill>
        <p:spPr bwMode="auto">
          <a:xfrm>
            <a:off x="4111625" y="1873250"/>
            <a:ext cx="123825" cy="79375"/>
          </a:xfrm>
          <a:prstGeom prst="rect">
            <a:avLst/>
          </a:prstGeom>
          <a:noFill/>
          <a:ln w="25400" algn="ctr">
            <a:noFill/>
            <a:miter lim="800000"/>
            <a:headEnd/>
            <a:tailEnd type="none" w="med" len="lg"/>
          </a:ln>
          <a:effectLst/>
        </p:spPr>
      </p:pic>
      <p:pic>
        <p:nvPicPr>
          <p:cNvPr id="1048687" name="Picture 111" descr="1moikn1y[1]"/>
          <p:cNvPicPr>
            <a:picLocks noChangeAspect="1" noChangeArrowheads="1"/>
          </p:cNvPicPr>
          <p:nvPr/>
        </p:nvPicPr>
        <p:blipFill>
          <a:blip r:embed="rId4" cstate="print"/>
          <a:srcRect/>
          <a:stretch>
            <a:fillRect/>
          </a:stretch>
        </p:blipFill>
        <p:spPr bwMode="auto">
          <a:xfrm>
            <a:off x="6478588" y="1717675"/>
            <a:ext cx="1968500" cy="1104900"/>
          </a:xfrm>
          <a:prstGeom prst="rect">
            <a:avLst/>
          </a:prstGeom>
          <a:noFill/>
        </p:spPr>
      </p:pic>
      <p:pic>
        <p:nvPicPr>
          <p:cNvPr id="1048688" name="Picture 112" descr="BD21294_"/>
          <p:cNvPicPr>
            <a:picLocks noChangeAspect="1" noChangeArrowheads="1"/>
          </p:cNvPicPr>
          <p:nvPr/>
        </p:nvPicPr>
        <p:blipFill>
          <a:blip r:embed="rId5" cstate="print"/>
          <a:srcRect/>
          <a:stretch>
            <a:fillRect/>
          </a:stretch>
        </p:blipFill>
        <p:spPr bwMode="auto">
          <a:xfrm>
            <a:off x="7627938" y="1855788"/>
            <a:ext cx="123825" cy="79375"/>
          </a:xfrm>
          <a:prstGeom prst="rect">
            <a:avLst/>
          </a:prstGeom>
          <a:noFill/>
        </p:spPr>
      </p:pic>
      <p:pic>
        <p:nvPicPr>
          <p:cNvPr id="1048689" name="Picture 113" descr="BD21294_"/>
          <p:cNvPicPr>
            <a:picLocks noChangeAspect="1" noChangeArrowheads="1"/>
          </p:cNvPicPr>
          <p:nvPr/>
        </p:nvPicPr>
        <p:blipFill>
          <a:blip r:embed="rId5" cstate="print"/>
          <a:srcRect/>
          <a:stretch>
            <a:fillRect/>
          </a:stretch>
        </p:blipFill>
        <p:spPr bwMode="auto">
          <a:xfrm>
            <a:off x="7856538" y="1789113"/>
            <a:ext cx="123825" cy="79375"/>
          </a:xfrm>
          <a:prstGeom prst="rect">
            <a:avLst/>
          </a:prstGeom>
          <a:noFill/>
        </p:spPr>
      </p:pic>
      <p:pic>
        <p:nvPicPr>
          <p:cNvPr id="1048690" name="Picture 114" descr="BD21294_"/>
          <p:cNvPicPr>
            <a:picLocks noChangeAspect="1" noChangeArrowheads="1"/>
          </p:cNvPicPr>
          <p:nvPr/>
        </p:nvPicPr>
        <p:blipFill>
          <a:blip r:embed="rId5" cstate="print"/>
          <a:srcRect/>
          <a:stretch>
            <a:fillRect/>
          </a:stretch>
        </p:blipFill>
        <p:spPr bwMode="auto">
          <a:xfrm>
            <a:off x="7113588" y="1770063"/>
            <a:ext cx="123825" cy="79375"/>
          </a:xfrm>
          <a:prstGeom prst="rect">
            <a:avLst/>
          </a:prstGeom>
          <a:noFill/>
        </p:spPr>
      </p:pic>
      <p:pic>
        <p:nvPicPr>
          <p:cNvPr id="1048691" name="Picture 115" descr="einrrbvo[1]"/>
          <p:cNvPicPr>
            <a:picLocks noChangeAspect="1" noChangeArrowheads="1"/>
          </p:cNvPicPr>
          <p:nvPr/>
        </p:nvPicPr>
        <p:blipFill>
          <a:blip r:embed="rId6" cstate="print"/>
          <a:srcRect/>
          <a:stretch>
            <a:fillRect/>
          </a:stretch>
        </p:blipFill>
        <p:spPr bwMode="auto">
          <a:xfrm>
            <a:off x="7561263" y="1722438"/>
            <a:ext cx="123825" cy="79375"/>
          </a:xfrm>
          <a:prstGeom prst="rect">
            <a:avLst/>
          </a:prstGeom>
          <a:noFill/>
        </p:spPr>
      </p:pic>
      <p:pic>
        <p:nvPicPr>
          <p:cNvPr id="1048692" name="Picture 116"/>
          <p:cNvPicPr>
            <a:picLocks noChangeAspect="1" noChangeArrowheads="1"/>
          </p:cNvPicPr>
          <p:nvPr/>
        </p:nvPicPr>
        <p:blipFill>
          <a:blip r:embed="rId7" cstate="print"/>
          <a:srcRect/>
          <a:stretch>
            <a:fillRect/>
          </a:stretch>
        </p:blipFill>
        <p:spPr bwMode="auto">
          <a:xfrm>
            <a:off x="7313613" y="1836738"/>
            <a:ext cx="123825" cy="79375"/>
          </a:xfrm>
          <a:prstGeom prst="rect">
            <a:avLst/>
          </a:prstGeom>
          <a:noFill/>
          <a:ln w="25400" algn="ctr">
            <a:noFill/>
            <a:miter lim="800000"/>
            <a:headEnd/>
            <a:tailEnd type="none" w="med" len="lg"/>
          </a:ln>
          <a:effectLst/>
        </p:spPr>
      </p:pic>
      <p:pic>
        <p:nvPicPr>
          <p:cNvPr id="1048693" name="Picture 117"/>
          <p:cNvPicPr>
            <a:picLocks noChangeAspect="1" noChangeArrowheads="1"/>
          </p:cNvPicPr>
          <p:nvPr/>
        </p:nvPicPr>
        <p:blipFill>
          <a:blip r:embed="rId8" cstate="print"/>
          <a:srcRect/>
          <a:stretch>
            <a:fillRect/>
          </a:stretch>
        </p:blipFill>
        <p:spPr bwMode="auto">
          <a:xfrm>
            <a:off x="7046913" y="1703388"/>
            <a:ext cx="123825" cy="79375"/>
          </a:xfrm>
          <a:prstGeom prst="rect">
            <a:avLst/>
          </a:prstGeom>
          <a:noFill/>
          <a:ln w="25400" algn="ctr">
            <a:noFill/>
            <a:miter lim="800000"/>
            <a:headEnd/>
            <a:tailEnd type="none" w="med" len="lg"/>
          </a:ln>
          <a:effectLst/>
        </p:spPr>
      </p:pic>
      <p:pic>
        <p:nvPicPr>
          <p:cNvPr id="1048694" name="Picture 118"/>
          <p:cNvPicPr>
            <a:picLocks noChangeAspect="1" noChangeArrowheads="1"/>
          </p:cNvPicPr>
          <p:nvPr/>
        </p:nvPicPr>
        <p:blipFill>
          <a:blip r:embed="rId3" cstate="print"/>
          <a:srcRect/>
          <a:stretch>
            <a:fillRect/>
          </a:stretch>
        </p:blipFill>
        <p:spPr bwMode="auto">
          <a:xfrm>
            <a:off x="7399338" y="1760538"/>
            <a:ext cx="123825" cy="79375"/>
          </a:xfrm>
          <a:prstGeom prst="rect">
            <a:avLst/>
          </a:prstGeom>
          <a:noFill/>
          <a:ln w="25400" algn="ctr">
            <a:noFill/>
            <a:miter lim="800000"/>
            <a:headEnd/>
            <a:tailEnd type="none" w="med" len="lg"/>
          </a:ln>
          <a:effectLst/>
        </p:spPr>
      </p:pic>
      <p:pic>
        <p:nvPicPr>
          <p:cNvPr id="1048695" name="Picture 119" descr="einrrbvo[1]"/>
          <p:cNvPicPr>
            <a:picLocks noChangeAspect="1" noChangeArrowheads="1"/>
          </p:cNvPicPr>
          <p:nvPr/>
        </p:nvPicPr>
        <p:blipFill>
          <a:blip r:embed="rId6" cstate="print"/>
          <a:srcRect/>
          <a:stretch>
            <a:fillRect/>
          </a:stretch>
        </p:blipFill>
        <p:spPr bwMode="auto">
          <a:xfrm>
            <a:off x="7753350" y="1647825"/>
            <a:ext cx="123825" cy="79375"/>
          </a:xfrm>
          <a:prstGeom prst="rect">
            <a:avLst/>
          </a:prstGeom>
          <a:noFill/>
        </p:spPr>
      </p:pic>
      <p:pic>
        <p:nvPicPr>
          <p:cNvPr id="1048696" name="Picture 120" descr="einrrbvo[1]"/>
          <p:cNvPicPr>
            <a:picLocks noChangeAspect="1" noChangeArrowheads="1"/>
          </p:cNvPicPr>
          <p:nvPr/>
        </p:nvPicPr>
        <p:blipFill>
          <a:blip r:embed="rId6" cstate="print"/>
          <a:srcRect/>
          <a:stretch>
            <a:fillRect/>
          </a:stretch>
        </p:blipFill>
        <p:spPr bwMode="auto">
          <a:xfrm>
            <a:off x="7221538" y="1744663"/>
            <a:ext cx="123825" cy="79375"/>
          </a:xfrm>
          <a:prstGeom prst="rect">
            <a:avLst/>
          </a:prstGeom>
          <a:noFill/>
        </p:spPr>
      </p:pic>
      <p:pic>
        <p:nvPicPr>
          <p:cNvPr id="1048697" name="Picture 121" descr="einrrbvo[1]"/>
          <p:cNvPicPr>
            <a:picLocks noChangeAspect="1" noChangeArrowheads="1"/>
          </p:cNvPicPr>
          <p:nvPr/>
        </p:nvPicPr>
        <p:blipFill>
          <a:blip r:embed="rId6" cstate="print"/>
          <a:srcRect/>
          <a:stretch>
            <a:fillRect/>
          </a:stretch>
        </p:blipFill>
        <p:spPr bwMode="auto">
          <a:xfrm>
            <a:off x="7394575" y="1755775"/>
            <a:ext cx="123825" cy="79375"/>
          </a:xfrm>
          <a:prstGeom prst="rect">
            <a:avLst/>
          </a:prstGeom>
          <a:noFill/>
        </p:spPr>
      </p:pic>
      <p:pic>
        <p:nvPicPr>
          <p:cNvPr id="1048698" name="Picture 122" descr="einrrbvo[1]"/>
          <p:cNvPicPr>
            <a:picLocks noChangeAspect="1" noChangeArrowheads="1"/>
          </p:cNvPicPr>
          <p:nvPr/>
        </p:nvPicPr>
        <p:blipFill>
          <a:blip r:embed="rId6" cstate="print"/>
          <a:srcRect/>
          <a:stretch>
            <a:fillRect/>
          </a:stretch>
        </p:blipFill>
        <p:spPr bwMode="auto">
          <a:xfrm>
            <a:off x="7405688" y="1585913"/>
            <a:ext cx="123825" cy="79375"/>
          </a:xfrm>
          <a:prstGeom prst="rect">
            <a:avLst/>
          </a:prstGeom>
          <a:noFill/>
        </p:spPr>
      </p:pic>
      <p:pic>
        <p:nvPicPr>
          <p:cNvPr id="1048699" name="Picture 123" descr="einrrbvo[1]"/>
          <p:cNvPicPr>
            <a:picLocks noChangeAspect="1" noChangeArrowheads="1"/>
          </p:cNvPicPr>
          <p:nvPr/>
        </p:nvPicPr>
        <p:blipFill>
          <a:blip r:embed="rId6" cstate="print"/>
          <a:srcRect/>
          <a:stretch>
            <a:fillRect/>
          </a:stretch>
        </p:blipFill>
        <p:spPr bwMode="auto">
          <a:xfrm>
            <a:off x="7350125" y="1730375"/>
            <a:ext cx="123825" cy="79375"/>
          </a:xfrm>
          <a:prstGeom prst="rect">
            <a:avLst/>
          </a:prstGeom>
          <a:noFill/>
        </p:spPr>
      </p:pic>
      <p:pic>
        <p:nvPicPr>
          <p:cNvPr id="1048700" name="Picture 124" descr="einrrbvo[1]"/>
          <p:cNvPicPr>
            <a:picLocks noChangeAspect="1" noChangeArrowheads="1"/>
          </p:cNvPicPr>
          <p:nvPr/>
        </p:nvPicPr>
        <p:blipFill>
          <a:blip r:embed="rId6" cstate="print"/>
          <a:srcRect/>
          <a:stretch>
            <a:fillRect/>
          </a:stretch>
        </p:blipFill>
        <p:spPr bwMode="auto">
          <a:xfrm>
            <a:off x="7389813" y="1655763"/>
            <a:ext cx="123825" cy="79375"/>
          </a:xfrm>
          <a:prstGeom prst="rect">
            <a:avLst/>
          </a:prstGeom>
          <a:noFill/>
        </p:spPr>
      </p:pic>
      <p:pic>
        <p:nvPicPr>
          <p:cNvPr id="1048701" name="Picture 125" descr="einrrbvo[1]"/>
          <p:cNvPicPr>
            <a:picLocks noChangeAspect="1" noChangeArrowheads="1"/>
          </p:cNvPicPr>
          <p:nvPr/>
        </p:nvPicPr>
        <p:blipFill>
          <a:blip r:embed="rId6" cstate="print"/>
          <a:srcRect/>
          <a:stretch>
            <a:fillRect/>
          </a:stretch>
        </p:blipFill>
        <p:spPr bwMode="auto">
          <a:xfrm>
            <a:off x="7439025" y="1771650"/>
            <a:ext cx="123825" cy="79375"/>
          </a:xfrm>
          <a:prstGeom prst="rect">
            <a:avLst/>
          </a:prstGeom>
          <a:noFill/>
        </p:spPr>
      </p:pic>
      <p:pic>
        <p:nvPicPr>
          <p:cNvPr id="1048702" name="Picture 126" descr="einrrbvo[1]"/>
          <p:cNvPicPr>
            <a:picLocks noChangeAspect="1" noChangeArrowheads="1"/>
          </p:cNvPicPr>
          <p:nvPr/>
        </p:nvPicPr>
        <p:blipFill>
          <a:blip r:embed="rId6" cstate="print"/>
          <a:srcRect/>
          <a:stretch>
            <a:fillRect/>
          </a:stretch>
        </p:blipFill>
        <p:spPr bwMode="auto">
          <a:xfrm>
            <a:off x="7335838" y="1773238"/>
            <a:ext cx="123825" cy="79375"/>
          </a:xfrm>
          <a:prstGeom prst="rect">
            <a:avLst/>
          </a:prstGeom>
          <a:noFill/>
        </p:spPr>
      </p:pic>
      <p:pic>
        <p:nvPicPr>
          <p:cNvPr id="1048703" name="Picture 127" descr="einrrbvo[1]"/>
          <p:cNvPicPr>
            <a:picLocks noChangeAspect="1" noChangeArrowheads="1"/>
          </p:cNvPicPr>
          <p:nvPr/>
        </p:nvPicPr>
        <p:blipFill>
          <a:blip r:embed="rId6" cstate="print"/>
          <a:srcRect/>
          <a:stretch>
            <a:fillRect/>
          </a:stretch>
        </p:blipFill>
        <p:spPr bwMode="auto">
          <a:xfrm>
            <a:off x="7032625" y="1841500"/>
            <a:ext cx="123825" cy="79375"/>
          </a:xfrm>
          <a:prstGeom prst="rect">
            <a:avLst/>
          </a:prstGeom>
          <a:noFill/>
        </p:spPr>
      </p:pic>
      <p:pic>
        <p:nvPicPr>
          <p:cNvPr id="1048704" name="Picture 128" descr="einrrbvo[1]"/>
          <p:cNvPicPr>
            <a:picLocks noChangeAspect="1" noChangeArrowheads="1"/>
          </p:cNvPicPr>
          <p:nvPr/>
        </p:nvPicPr>
        <p:blipFill>
          <a:blip r:embed="rId6" cstate="print"/>
          <a:srcRect/>
          <a:stretch>
            <a:fillRect/>
          </a:stretch>
        </p:blipFill>
        <p:spPr bwMode="auto">
          <a:xfrm>
            <a:off x="7234238" y="1604963"/>
            <a:ext cx="123825" cy="79375"/>
          </a:xfrm>
          <a:prstGeom prst="rect">
            <a:avLst/>
          </a:prstGeom>
          <a:noFill/>
        </p:spPr>
      </p:pic>
      <p:pic>
        <p:nvPicPr>
          <p:cNvPr id="1048705" name="Picture 129" descr="einrrbvo[1]"/>
          <p:cNvPicPr>
            <a:picLocks noChangeAspect="1" noChangeArrowheads="1"/>
          </p:cNvPicPr>
          <p:nvPr/>
        </p:nvPicPr>
        <p:blipFill>
          <a:blip r:embed="rId6" cstate="print"/>
          <a:srcRect/>
          <a:stretch>
            <a:fillRect/>
          </a:stretch>
        </p:blipFill>
        <p:spPr bwMode="auto">
          <a:xfrm>
            <a:off x="6988175" y="1711325"/>
            <a:ext cx="123825" cy="79375"/>
          </a:xfrm>
          <a:prstGeom prst="rect">
            <a:avLst/>
          </a:prstGeom>
          <a:noFill/>
        </p:spPr>
      </p:pic>
      <p:pic>
        <p:nvPicPr>
          <p:cNvPr id="1048706" name="Picture 130" descr="einrrbvo[1]"/>
          <p:cNvPicPr>
            <a:picLocks noChangeAspect="1" noChangeArrowheads="1"/>
          </p:cNvPicPr>
          <p:nvPr/>
        </p:nvPicPr>
        <p:blipFill>
          <a:blip r:embed="rId6" cstate="print"/>
          <a:srcRect/>
          <a:stretch>
            <a:fillRect/>
          </a:stretch>
        </p:blipFill>
        <p:spPr bwMode="auto">
          <a:xfrm>
            <a:off x="7132638" y="1846263"/>
            <a:ext cx="123825" cy="79375"/>
          </a:xfrm>
          <a:prstGeom prst="rect">
            <a:avLst/>
          </a:prstGeom>
          <a:noFill/>
        </p:spPr>
      </p:pic>
      <p:pic>
        <p:nvPicPr>
          <p:cNvPr id="1048707" name="Picture 131" descr="BD21294_"/>
          <p:cNvPicPr>
            <a:picLocks noChangeAspect="1" noChangeArrowheads="1"/>
          </p:cNvPicPr>
          <p:nvPr/>
        </p:nvPicPr>
        <p:blipFill>
          <a:blip r:embed="rId5" cstate="print"/>
          <a:srcRect/>
          <a:stretch>
            <a:fillRect/>
          </a:stretch>
        </p:blipFill>
        <p:spPr bwMode="auto">
          <a:xfrm>
            <a:off x="7715250" y="1638300"/>
            <a:ext cx="123825" cy="79375"/>
          </a:xfrm>
          <a:prstGeom prst="rect">
            <a:avLst/>
          </a:prstGeom>
          <a:noFill/>
        </p:spPr>
      </p:pic>
      <p:pic>
        <p:nvPicPr>
          <p:cNvPr id="1048708" name="Picture 132" descr="BD21294_"/>
          <p:cNvPicPr>
            <a:picLocks noChangeAspect="1" noChangeArrowheads="1"/>
          </p:cNvPicPr>
          <p:nvPr/>
        </p:nvPicPr>
        <p:blipFill>
          <a:blip r:embed="rId5" cstate="print"/>
          <a:srcRect/>
          <a:stretch>
            <a:fillRect/>
          </a:stretch>
        </p:blipFill>
        <p:spPr bwMode="auto">
          <a:xfrm>
            <a:off x="7431088" y="1535113"/>
            <a:ext cx="123825" cy="79375"/>
          </a:xfrm>
          <a:prstGeom prst="rect">
            <a:avLst/>
          </a:prstGeom>
          <a:noFill/>
        </p:spPr>
      </p:pic>
      <p:pic>
        <p:nvPicPr>
          <p:cNvPr id="1048709" name="Picture 133" descr="BD21294_"/>
          <p:cNvPicPr>
            <a:picLocks noChangeAspect="1" noChangeArrowheads="1"/>
          </p:cNvPicPr>
          <p:nvPr/>
        </p:nvPicPr>
        <p:blipFill>
          <a:blip r:embed="rId5" cstate="print"/>
          <a:srcRect/>
          <a:stretch>
            <a:fillRect/>
          </a:stretch>
        </p:blipFill>
        <p:spPr bwMode="auto">
          <a:xfrm>
            <a:off x="7223125" y="1660525"/>
            <a:ext cx="123825" cy="79375"/>
          </a:xfrm>
          <a:prstGeom prst="rect">
            <a:avLst/>
          </a:prstGeom>
          <a:noFill/>
        </p:spPr>
      </p:pic>
      <p:pic>
        <p:nvPicPr>
          <p:cNvPr id="1048710" name="Picture 134" descr="BD21294_"/>
          <p:cNvPicPr>
            <a:picLocks noChangeAspect="1" noChangeArrowheads="1"/>
          </p:cNvPicPr>
          <p:nvPr/>
        </p:nvPicPr>
        <p:blipFill>
          <a:blip r:embed="rId5" cstate="print"/>
          <a:srcRect/>
          <a:stretch>
            <a:fillRect/>
          </a:stretch>
        </p:blipFill>
        <p:spPr bwMode="auto">
          <a:xfrm>
            <a:off x="7519988" y="1700213"/>
            <a:ext cx="123825" cy="79375"/>
          </a:xfrm>
          <a:prstGeom prst="rect">
            <a:avLst/>
          </a:prstGeom>
          <a:noFill/>
        </p:spPr>
      </p:pic>
      <p:pic>
        <p:nvPicPr>
          <p:cNvPr id="1048711" name="Picture 135" descr="BD21294_"/>
          <p:cNvPicPr>
            <a:picLocks noChangeAspect="1" noChangeArrowheads="1"/>
          </p:cNvPicPr>
          <p:nvPr/>
        </p:nvPicPr>
        <p:blipFill>
          <a:blip r:embed="rId5" cstate="print"/>
          <a:srcRect/>
          <a:stretch>
            <a:fillRect/>
          </a:stretch>
        </p:blipFill>
        <p:spPr bwMode="auto">
          <a:xfrm>
            <a:off x="7454900" y="1606550"/>
            <a:ext cx="123825" cy="79375"/>
          </a:xfrm>
          <a:prstGeom prst="rect">
            <a:avLst/>
          </a:prstGeom>
          <a:noFill/>
        </p:spPr>
      </p:pic>
      <p:pic>
        <p:nvPicPr>
          <p:cNvPr id="1048712" name="Picture 136" descr="BD21294_"/>
          <p:cNvPicPr>
            <a:picLocks noChangeAspect="1" noChangeArrowheads="1"/>
          </p:cNvPicPr>
          <p:nvPr/>
        </p:nvPicPr>
        <p:blipFill>
          <a:blip r:embed="rId5" cstate="print"/>
          <a:srcRect/>
          <a:stretch>
            <a:fillRect/>
          </a:stretch>
        </p:blipFill>
        <p:spPr bwMode="auto">
          <a:xfrm>
            <a:off x="7513638" y="1655763"/>
            <a:ext cx="123825" cy="79375"/>
          </a:xfrm>
          <a:prstGeom prst="rect">
            <a:avLst/>
          </a:prstGeom>
          <a:noFill/>
        </p:spPr>
      </p:pic>
      <p:pic>
        <p:nvPicPr>
          <p:cNvPr id="1048713" name="Picture 137" descr="BD21294_"/>
          <p:cNvPicPr>
            <a:picLocks noChangeAspect="1" noChangeArrowheads="1"/>
          </p:cNvPicPr>
          <p:nvPr/>
        </p:nvPicPr>
        <p:blipFill>
          <a:blip r:embed="rId5" cstate="print"/>
          <a:srcRect/>
          <a:stretch>
            <a:fillRect/>
          </a:stretch>
        </p:blipFill>
        <p:spPr bwMode="auto">
          <a:xfrm>
            <a:off x="7315200" y="1647825"/>
            <a:ext cx="123825" cy="79375"/>
          </a:xfrm>
          <a:prstGeom prst="rect">
            <a:avLst/>
          </a:prstGeom>
          <a:noFill/>
        </p:spPr>
      </p:pic>
      <p:pic>
        <p:nvPicPr>
          <p:cNvPr id="1048714" name="Picture 138" descr="BD21294_"/>
          <p:cNvPicPr>
            <a:picLocks noChangeAspect="1" noChangeArrowheads="1"/>
          </p:cNvPicPr>
          <p:nvPr/>
        </p:nvPicPr>
        <p:blipFill>
          <a:blip r:embed="rId5" cstate="print"/>
          <a:srcRect/>
          <a:stretch>
            <a:fillRect/>
          </a:stretch>
        </p:blipFill>
        <p:spPr bwMode="auto">
          <a:xfrm>
            <a:off x="7097713" y="1658938"/>
            <a:ext cx="123825" cy="79375"/>
          </a:xfrm>
          <a:prstGeom prst="rect">
            <a:avLst/>
          </a:prstGeom>
          <a:noFill/>
        </p:spPr>
      </p:pic>
      <p:pic>
        <p:nvPicPr>
          <p:cNvPr id="1048715" name="Picture 139" descr="BD21294_"/>
          <p:cNvPicPr>
            <a:picLocks noChangeAspect="1" noChangeArrowheads="1"/>
          </p:cNvPicPr>
          <p:nvPr/>
        </p:nvPicPr>
        <p:blipFill>
          <a:blip r:embed="rId5" cstate="print"/>
          <a:srcRect/>
          <a:stretch>
            <a:fillRect/>
          </a:stretch>
        </p:blipFill>
        <p:spPr bwMode="auto">
          <a:xfrm>
            <a:off x="7975600" y="1822450"/>
            <a:ext cx="123825" cy="79375"/>
          </a:xfrm>
          <a:prstGeom prst="rect">
            <a:avLst/>
          </a:prstGeom>
          <a:noFill/>
        </p:spPr>
      </p:pic>
      <p:pic>
        <p:nvPicPr>
          <p:cNvPr id="1048716" name="Picture 140"/>
          <p:cNvPicPr>
            <a:picLocks noChangeAspect="1" noChangeArrowheads="1"/>
          </p:cNvPicPr>
          <p:nvPr/>
        </p:nvPicPr>
        <p:blipFill>
          <a:blip r:embed="rId8" cstate="print"/>
          <a:srcRect/>
          <a:stretch>
            <a:fillRect/>
          </a:stretch>
        </p:blipFill>
        <p:spPr bwMode="auto">
          <a:xfrm>
            <a:off x="7391400" y="1752600"/>
            <a:ext cx="123825" cy="79375"/>
          </a:xfrm>
          <a:prstGeom prst="rect">
            <a:avLst/>
          </a:prstGeom>
          <a:noFill/>
          <a:ln w="25400" algn="ctr">
            <a:noFill/>
            <a:miter lim="800000"/>
            <a:headEnd/>
            <a:tailEnd type="none" w="med" len="lg"/>
          </a:ln>
          <a:effectLst/>
        </p:spPr>
      </p:pic>
      <p:pic>
        <p:nvPicPr>
          <p:cNvPr id="1048717" name="Picture 141"/>
          <p:cNvPicPr>
            <a:picLocks noChangeAspect="1" noChangeArrowheads="1"/>
          </p:cNvPicPr>
          <p:nvPr/>
        </p:nvPicPr>
        <p:blipFill>
          <a:blip r:embed="rId8" cstate="print"/>
          <a:srcRect/>
          <a:stretch>
            <a:fillRect/>
          </a:stretch>
        </p:blipFill>
        <p:spPr bwMode="auto">
          <a:xfrm>
            <a:off x="7354888" y="1763713"/>
            <a:ext cx="123825" cy="79375"/>
          </a:xfrm>
          <a:prstGeom prst="rect">
            <a:avLst/>
          </a:prstGeom>
          <a:noFill/>
          <a:ln w="25400" algn="ctr">
            <a:noFill/>
            <a:miter lim="800000"/>
            <a:headEnd/>
            <a:tailEnd type="none" w="med" len="lg"/>
          </a:ln>
          <a:effectLst/>
        </p:spPr>
      </p:pic>
      <p:pic>
        <p:nvPicPr>
          <p:cNvPr id="1048718" name="Picture 142"/>
          <p:cNvPicPr>
            <a:picLocks noChangeAspect="1" noChangeArrowheads="1"/>
          </p:cNvPicPr>
          <p:nvPr/>
        </p:nvPicPr>
        <p:blipFill>
          <a:blip r:embed="rId8" cstate="print"/>
          <a:srcRect/>
          <a:stretch>
            <a:fillRect/>
          </a:stretch>
        </p:blipFill>
        <p:spPr bwMode="auto">
          <a:xfrm>
            <a:off x="7556500" y="1641475"/>
            <a:ext cx="123825" cy="79375"/>
          </a:xfrm>
          <a:prstGeom prst="rect">
            <a:avLst/>
          </a:prstGeom>
          <a:noFill/>
          <a:ln w="25400" algn="ctr">
            <a:noFill/>
            <a:miter lim="800000"/>
            <a:headEnd/>
            <a:tailEnd type="none" w="med" len="lg"/>
          </a:ln>
          <a:effectLst/>
        </p:spPr>
      </p:pic>
      <p:pic>
        <p:nvPicPr>
          <p:cNvPr id="1048719" name="Picture 143"/>
          <p:cNvPicPr>
            <a:picLocks noChangeAspect="1" noChangeArrowheads="1"/>
          </p:cNvPicPr>
          <p:nvPr/>
        </p:nvPicPr>
        <p:blipFill>
          <a:blip r:embed="rId8" cstate="print"/>
          <a:srcRect/>
          <a:stretch>
            <a:fillRect/>
          </a:stretch>
        </p:blipFill>
        <p:spPr bwMode="auto">
          <a:xfrm>
            <a:off x="7358063" y="1566863"/>
            <a:ext cx="123825" cy="79375"/>
          </a:xfrm>
          <a:prstGeom prst="rect">
            <a:avLst/>
          </a:prstGeom>
          <a:noFill/>
          <a:ln w="25400" algn="ctr">
            <a:noFill/>
            <a:miter lim="800000"/>
            <a:headEnd/>
            <a:tailEnd type="none" w="med" len="lg"/>
          </a:ln>
          <a:effectLst/>
        </p:spPr>
      </p:pic>
      <p:pic>
        <p:nvPicPr>
          <p:cNvPr id="1048720" name="Picture 144"/>
          <p:cNvPicPr>
            <a:picLocks noChangeAspect="1" noChangeArrowheads="1"/>
          </p:cNvPicPr>
          <p:nvPr/>
        </p:nvPicPr>
        <p:blipFill>
          <a:blip r:embed="rId8" cstate="print"/>
          <a:srcRect/>
          <a:stretch>
            <a:fillRect/>
          </a:stretch>
        </p:blipFill>
        <p:spPr bwMode="auto">
          <a:xfrm>
            <a:off x="7874000" y="1720850"/>
            <a:ext cx="123825" cy="79375"/>
          </a:xfrm>
          <a:prstGeom prst="rect">
            <a:avLst/>
          </a:prstGeom>
          <a:noFill/>
          <a:ln w="25400" algn="ctr">
            <a:noFill/>
            <a:miter lim="800000"/>
            <a:headEnd/>
            <a:tailEnd type="none" w="med" len="lg"/>
          </a:ln>
          <a:effectLst/>
        </p:spPr>
      </p:pic>
      <p:pic>
        <p:nvPicPr>
          <p:cNvPr id="1048721" name="Picture 145"/>
          <p:cNvPicPr>
            <a:picLocks noChangeAspect="1" noChangeArrowheads="1"/>
          </p:cNvPicPr>
          <p:nvPr/>
        </p:nvPicPr>
        <p:blipFill>
          <a:blip r:embed="rId8" cstate="print"/>
          <a:srcRect/>
          <a:stretch>
            <a:fillRect/>
          </a:stretch>
        </p:blipFill>
        <p:spPr bwMode="auto">
          <a:xfrm>
            <a:off x="7675563" y="1770063"/>
            <a:ext cx="123825" cy="79375"/>
          </a:xfrm>
          <a:prstGeom prst="rect">
            <a:avLst/>
          </a:prstGeom>
          <a:noFill/>
          <a:ln w="25400" algn="ctr">
            <a:noFill/>
            <a:miter lim="800000"/>
            <a:headEnd/>
            <a:tailEnd type="none" w="med" len="lg"/>
          </a:ln>
          <a:effectLst/>
        </p:spPr>
      </p:pic>
      <p:pic>
        <p:nvPicPr>
          <p:cNvPr id="1048722" name="Picture 146"/>
          <p:cNvPicPr>
            <a:picLocks noChangeAspect="1" noChangeArrowheads="1"/>
          </p:cNvPicPr>
          <p:nvPr/>
        </p:nvPicPr>
        <p:blipFill>
          <a:blip r:embed="rId8" cstate="print"/>
          <a:srcRect/>
          <a:stretch>
            <a:fillRect/>
          </a:stretch>
        </p:blipFill>
        <p:spPr bwMode="auto">
          <a:xfrm>
            <a:off x="7686675" y="1685925"/>
            <a:ext cx="123825" cy="79375"/>
          </a:xfrm>
          <a:prstGeom prst="rect">
            <a:avLst/>
          </a:prstGeom>
          <a:noFill/>
          <a:ln w="25400" algn="ctr">
            <a:noFill/>
            <a:miter lim="800000"/>
            <a:headEnd/>
            <a:tailEnd type="none" w="med" len="lg"/>
          </a:ln>
          <a:effectLst/>
        </p:spPr>
      </p:pic>
      <p:pic>
        <p:nvPicPr>
          <p:cNvPr id="1048723" name="Picture 147"/>
          <p:cNvPicPr>
            <a:picLocks noChangeAspect="1" noChangeArrowheads="1"/>
          </p:cNvPicPr>
          <p:nvPr/>
        </p:nvPicPr>
        <p:blipFill>
          <a:blip r:embed="rId8" cstate="print"/>
          <a:srcRect/>
          <a:stretch>
            <a:fillRect/>
          </a:stretch>
        </p:blipFill>
        <p:spPr bwMode="auto">
          <a:xfrm>
            <a:off x="7145338" y="1706563"/>
            <a:ext cx="123825" cy="79375"/>
          </a:xfrm>
          <a:prstGeom prst="rect">
            <a:avLst/>
          </a:prstGeom>
          <a:noFill/>
          <a:ln w="25400" algn="ctr">
            <a:noFill/>
            <a:miter lim="800000"/>
            <a:headEnd/>
            <a:tailEnd type="none" w="med" len="lg"/>
          </a:ln>
          <a:effectLst/>
        </p:spPr>
      </p:pic>
      <p:pic>
        <p:nvPicPr>
          <p:cNvPr id="1048724" name="Picture 148"/>
          <p:cNvPicPr>
            <a:picLocks noChangeAspect="1" noChangeArrowheads="1"/>
          </p:cNvPicPr>
          <p:nvPr/>
        </p:nvPicPr>
        <p:blipFill>
          <a:blip r:embed="rId8" cstate="print"/>
          <a:srcRect/>
          <a:stretch>
            <a:fillRect/>
          </a:stretch>
        </p:blipFill>
        <p:spPr bwMode="auto">
          <a:xfrm>
            <a:off x="7413625" y="1717675"/>
            <a:ext cx="123825" cy="79375"/>
          </a:xfrm>
          <a:prstGeom prst="rect">
            <a:avLst/>
          </a:prstGeom>
          <a:noFill/>
          <a:ln w="25400" algn="ctr">
            <a:noFill/>
            <a:miter lim="800000"/>
            <a:headEnd/>
            <a:tailEnd type="none" w="med" len="lg"/>
          </a:ln>
          <a:effectLst/>
        </p:spPr>
      </p:pic>
      <p:pic>
        <p:nvPicPr>
          <p:cNvPr id="1048725" name="Picture 149"/>
          <p:cNvPicPr>
            <a:picLocks noChangeAspect="1" noChangeArrowheads="1"/>
          </p:cNvPicPr>
          <p:nvPr/>
        </p:nvPicPr>
        <p:blipFill>
          <a:blip r:embed="rId8" cstate="print"/>
          <a:srcRect/>
          <a:stretch>
            <a:fillRect/>
          </a:stretch>
        </p:blipFill>
        <p:spPr bwMode="auto">
          <a:xfrm>
            <a:off x="7720013" y="1795463"/>
            <a:ext cx="123825" cy="79375"/>
          </a:xfrm>
          <a:prstGeom prst="rect">
            <a:avLst/>
          </a:prstGeom>
          <a:noFill/>
          <a:ln w="25400" algn="ctr">
            <a:noFill/>
            <a:miter lim="800000"/>
            <a:headEnd/>
            <a:tailEnd type="none" w="med" len="lg"/>
          </a:ln>
          <a:effectLst/>
        </p:spPr>
      </p:pic>
      <p:pic>
        <p:nvPicPr>
          <p:cNvPr id="1048726" name="Picture 150"/>
          <p:cNvPicPr>
            <a:picLocks noChangeAspect="1" noChangeArrowheads="1"/>
          </p:cNvPicPr>
          <p:nvPr/>
        </p:nvPicPr>
        <p:blipFill>
          <a:blip r:embed="rId3" cstate="print"/>
          <a:srcRect/>
          <a:stretch>
            <a:fillRect/>
          </a:stretch>
        </p:blipFill>
        <p:spPr bwMode="auto">
          <a:xfrm>
            <a:off x="7915275" y="1762125"/>
            <a:ext cx="123825" cy="79375"/>
          </a:xfrm>
          <a:prstGeom prst="rect">
            <a:avLst/>
          </a:prstGeom>
          <a:noFill/>
          <a:ln w="25400" algn="ctr">
            <a:noFill/>
            <a:miter lim="800000"/>
            <a:headEnd/>
            <a:tailEnd type="none" w="med" len="lg"/>
          </a:ln>
          <a:effectLst/>
        </p:spPr>
      </p:pic>
      <p:pic>
        <p:nvPicPr>
          <p:cNvPr id="1048727" name="Picture 151"/>
          <p:cNvPicPr>
            <a:picLocks noChangeAspect="1" noChangeArrowheads="1"/>
          </p:cNvPicPr>
          <p:nvPr/>
        </p:nvPicPr>
        <p:blipFill>
          <a:blip r:embed="rId3" cstate="print"/>
          <a:srcRect/>
          <a:stretch>
            <a:fillRect/>
          </a:stretch>
        </p:blipFill>
        <p:spPr bwMode="auto">
          <a:xfrm>
            <a:off x="7526338" y="1782763"/>
            <a:ext cx="123825" cy="79375"/>
          </a:xfrm>
          <a:prstGeom prst="rect">
            <a:avLst/>
          </a:prstGeom>
          <a:noFill/>
          <a:ln w="25400" algn="ctr">
            <a:noFill/>
            <a:miter lim="800000"/>
            <a:headEnd/>
            <a:tailEnd type="none" w="med" len="lg"/>
          </a:ln>
          <a:effectLst/>
        </p:spPr>
      </p:pic>
      <p:pic>
        <p:nvPicPr>
          <p:cNvPr id="1048728" name="Picture 152"/>
          <p:cNvPicPr>
            <a:picLocks noChangeAspect="1" noChangeArrowheads="1"/>
          </p:cNvPicPr>
          <p:nvPr/>
        </p:nvPicPr>
        <p:blipFill>
          <a:blip r:embed="rId3" cstate="print"/>
          <a:srcRect/>
          <a:stretch>
            <a:fillRect/>
          </a:stretch>
        </p:blipFill>
        <p:spPr bwMode="auto">
          <a:xfrm>
            <a:off x="7242175" y="1727200"/>
            <a:ext cx="123825" cy="79375"/>
          </a:xfrm>
          <a:prstGeom prst="rect">
            <a:avLst/>
          </a:prstGeom>
          <a:noFill/>
          <a:ln w="25400" algn="ctr">
            <a:noFill/>
            <a:miter lim="800000"/>
            <a:headEnd/>
            <a:tailEnd type="none" w="med" len="lg"/>
          </a:ln>
          <a:effectLst/>
        </p:spPr>
      </p:pic>
      <p:pic>
        <p:nvPicPr>
          <p:cNvPr id="1048729" name="Picture 153"/>
          <p:cNvPicPr>
            <a:picLocks noChangeAspect="1" noChangeArrowheads="1"/>
          </p:cNvPicPr>
          <p:nvPr/>
        </p:nvPicPr>
        <p:blipFill>
          <a:blip r:embed="rId3" cstate="print"/>
          <a:srcRect/>
          <a:stretch>
            <a:fillRect/>
          </a:stretch>
        </p:blipFill>
        <p:spPr bwMode="auto">
          <a:xfrm>
            <a:off x="7310438" y="1652588"/>
            <a:ext cx="123825" cy="79375"/>
          </a:xfrm>
          <a:prstGeom prst="rect">
            <a:avLst/>
          </a:prstGeom>
          <a:noFill/>
          <a:ln w="25400" algn="ctr">
            <a:noFill/>
            <a:miter lim="800000"/>
            <a:headEnd/>
            <a:tailEnd type="none" w="med" len="lg"/>
          </a:ln>
          <a:effectLst/>
        </p:spPr>
      </p:pic>
      <p:pic>
        <p:nvPicPr>
          <p:cNvPr id="1048730" name="Picture 154"/>
          <p:cNvPicPr>
            <a:picLocks noChangeAspect="1" noChangeArrowheads="1"/>
          </p:cNvPicPr>
          <p:nvPr/>
        </p:nvPicPr>
        <p:blipFill>
          <a:blip r:embed="rId3" cstate="print"/>
          <a:srcRect/>
          <a:stretch>
            <a:fillRect/>
          </a:stretch>
        </p:blipFill>
        <p:spPr bwMode="auto">
          <a:xfrm>
            <a:off x="7112000" y="1768475"/>
            <a:ext cx="123825" cy="79375"/>
          </a:xfrm>
          <a:prstGeom prst="rect">
            <a:avLst/>
          </a:prstGeom>
          <a:noFill/>
          <a:ln w="25400" algn="ctr">
            <a:noFill/>
            <a:miter lim="800000"/>
            <a:headEnd/>
            <a:tailEnd type="none" w="med" len="lg"/>
          </a:ln>
          <a:effectLst/>
        </p:spPr>
      </p:pic>
      <p:pic>
        <p:nvPicPr>
          <p:cNvPr id="1048731" name="Picture 155"/>
          <p:cNvPicPr>
            <a:picLocks noChangeAspect="1" noChangeArrowheads="1"/>
          </p:cNvPicPr>
          <p:nvPr/>
        </p:nvPicPr>
        <p:blipFill>
          <a:blip r:embed="rId3" cstate="print"/>
          <a:srcRect/>
          <a:stretch>
            <a:fillRect/>
          </a:stretch>
        </p:blipFill>
        <p:spPr bwMode="auto">
          <a:xfrm>
            <a:off x="7494588" y="1693863"/>
            <a:ext cx="123825" cy="79375"/>
          </a:xfrm>
          <a:prstGeom prst="rect">
            <a:avLst/>
          </a:prstGeom>
          <a:noFill/>
          <a:ln w="25400" algn="ctr">
            <a:noFill/>
            <a:miter lim="800000"/>
            <a:headEnd/>
            <a:tailEnd type="none" w="med" len="lg"/>
          </a:ln>
          <a:effectLst/>
        </p:spPr>
      </p:pic>
      <p:pic>
        <p:nvPicPr>
          <p:cNvPr id="1048732" name="Picture 156"/>
          <p:cNvPicPr>
            <a:picLocks noChangeAspect="1" noChangeArrowheads="1"/>
          </p:cNvPicPr>
          <p:nvPr/>
        </p:nvPicPr>
        <p:blipFill>
          <a:blip r:embed="rId3" cstate="print"/>
          <a:srcRect/>
          <a:stretch>
            <a:fillRect/>
          </a:stretch>
        </p:blipFill>
        <p:spPr bwMode="auto">
          <a:xfrm>
            <a:off x="7610475" y="1676400"/>
            <a:ext cx="123825" cy="79375"/>
          </a:xfrm>
          <a:prstGeom prst="rect">
            <a:avLst/>
          </a:prstGeom>
          <a:noFill/>
          <a:ln w="25400" algn="ctr">
            <a:noFill/>
            <a:miter lim="800000"/>
            <a:headEnd/>
            <a:tailEnd type="none" w="med" len="lg"/>
          </a:ln>
          <a:effectLst/>
        </p:spPr>
      </p:pic>
      <p:pic>
        <p:nvPicPr>
          <p:cNvPr id="1048733" name="Picture 157"/>
          <p:cNvPicPr>
            <a:picLocks noChangeAspect="1" noChangeArrowheads="1"/>
          </p:cNvPicPr>
          <p:nvPr/>
        </p:nvPicPr>
        <p:blipFill>
          <a:blip r:embed="rId3" cstate="print"/>
          <a:srcRect/>
          <a:stretch>
            <a:fillRect/>
          </a:stretch>
        </p:blipFill>
        <p:spPr bwMode="auto">
          <a:xfrm>
            <a:off x="7593013" y="1706563"/>
            <a:ext cx="123825" cy="79375"/>
          </a:xfrm>
          <a:prstGeom prst="rect">
            <a:avLst/>
          </a:prstGeom>
          <a:noFill/>
          <a:ln w="25400" algn="ctr">
            <a:noFill/>
            <a:miter lim="800000"/>
            <a:headEnd/>
            <a:tailEnd type="none" w="med" len="lg"/>
          </a:ln>
          <a:effectLst/>
        </p:spPr>
      </p:pic>
      <p:pic>
        <p:nvPicPr>
          <p:cNvPr id="1048734" name="Picture 158"/>
          <p:cNvPicPr>
            <a:picLocks noChangeAspect="1" noChangeArrowheads="1"/>
          </p:cNvPicPr>
          <p:nvPr/>
        </p:nvPicPr>
        <p:blipFill>
          <a:blip r:embed="rId3" cstate="print"/>
          <a:srcRect/>
          <a:stretch>
            <a:fillRect/>
          </a:stretch>
        </p:blipFill>
        <p:spPr bwMode="auto">
          <a:xfrm>
            <a:off x="7489825" y="1774825"/>
            <a:ext cx="123825" cy="79375"/>
          </a:xfrm>
          <a:prstGeom prst="rect">
            <a:avLst/>
          </a:prstGeom>
          <a:noFill/>
          <a:ln w="25400" algn="ctr">
            <a:noFill/>
            <a:miter lim="800000"/>
            <a:headEnd/>
            <a:tailEnd type="none" w="med" len="lg"/>
          </a:ln>
          <a:effectLst/>
        </p:spPr>
      </p:pic>
      <p:pic>
        <p:nvPicPr>
          <p:cNvPr id="1048735" name="Picture 159"/>
          <p:cNvPicPr>
            <a:picLocks noChangeAspect="1" noChangeArrowheads="1"/>
          </p:cNvPicPr>
          <p:nvPr/>
        </p:nvPicPr>
        <p:blipFill>
          <a:blip r:embed="rId3" cstate="print"/>
          <a:srcRect/>
          <a:stretch>
            <a:fillRect/>
          </a:stretch>
        </p:blipFill>
        <p:spPr bwMode="auto">
          <a:xfrm>
            <a:off x="6929438" y="1785938"/>
            <a:ext cx="123825" cy="79375"/>
          </a:xfrm>
          <a:prstGeom prst="rect">
            <a:avLst/>
          </a:prstGeom>
          <a:noFill/>
          <a:ln w="25400" algn="ctr">
            <a:noFill/>
            <a:miter lim="800000"/>
            <a:headEnd/>
            <a:tailEnd type="none" w="med" len="lg"/>
          </a:ln>
          <a:effectLst/>
        </p:spPr>
      </p:pic>
      <p:pic>
        <p:nvPicPr>
          <p:cNvPr id="1048736" name="Picture 160"/>
          <p:cNvPicPr>
            <a:picLocks noChangeAspect="1" noChangeArrowheads="1"/>
          </p:cNvPicPr>
          <p:nvPr/>
        </p:nvPicPr>
        <p:blipFill>
          <a:blip r:embed="rId3" cstate="print"/>
          <a:srcRect/>
          <a:stretch>
            <a:fillRect/>
          </a:stretch>
        </p:blipFill>
        <p:spPr bwMode="auto">
          <a:xfrm>
            <a:off x="7731125" y="1768475"/>
            <a:ext cx="123825" cy="79375"/>
          </a:xfrm>
          <a:prstGeom prst="rect">
            <a:avLst/>
          </a:prstGeom>
          <a:noFill/>
          <a:ln w="25400" algn="ctr">
            <a:noFill/>
            <a:miter lim="800000"/>
            <a:headEnd/>
            <a:tailEnd type="none" w="med" len="lg"/>
          </a:ln>
          <a:effectLst/>
        </p:spPr>
      </p:pic>
      <p:pic>
        <p:nvPicPr>
          <p:cNvPr id="1048737" name="Picture 161"/>
          <p:cNvPicPr>
            <a:picLocks noChangeAspect="1" noChangeArrowheads="1"/>
          </p:cNvPicPr>
          <p:nvPr/>
        </p:nvPicPr>
        <p:blipFill>
          <a:blip r:embed="rId3" cstate="print"/>
          <a:srcRect/>
          <a:stretch>
            <a:fillRect/>
          </a:stretch>
        </p:blipFill>
        <p:spPr bwMode="auto">
          <a:xfrm>
            <a:off x="7504113" y="1836738"/>
            <a:ext cx="123825" cy="79375"/>
          </a:xfrm>
          <a:prstGeom prst="rect">
            <a:avLst/>
          </a:prstGeom>
          <a:noFill/>
          <a:ln w="25400" algn="ctr">
            <a:noFill/>
            <a:miter lim="800000"/>
            <a:headEnd/>
            <a:tailEnd type="none" w="med" len="lg"/>
          </a:ln>
          <a:effectLst/>
        </p:spPr>
      </p:pic>
      <p:pic>
        <p:nvPicPr>
          <p:cNvPr id="1048738" name="Picture 162"/>
          <p:cNvPicPr>
            <a:picLocks noChangeAspect="1" noChangeArrowheads="1"/>
          </p:cNvPicPr>
          <p:nvPr/>
        </p:nvPicPr>
        <p:blipFill>
          <a:blip r:embed="rId3" cstate="print"/>
          <a:srcRect/>
          <a:stretch>
            <a:fillRect/>
          </a:stretch>
        </p:blipFill>
        <p:spPr bwMode="auto">
          <a:xfrm>
            <a:off x="7772400" y="1676400"/>
            <a:ext cx="123825" cy="79375"/>
          </a:xfrm>
          <a:prstGeom prst="rect">
            <a:avLst/>
          </a:prstGeom>
          <a:noFill/>
          <a:ln w="25400" algn="ctr">
            <a:noFill/>
            <a:miter lim="800000"/>
            <a:headEnd/>
            <a:tailEnd type="none" w="med" len="lg"/>
          </a:ln>
          <a:effectLst/>
        </p:spPr>
      </p:pic>
      <p:graphicFrame>
        <p:nvGraphicFramePr>
          <p:cNvPr id="1048788" name="Group 212"/>
          <p:cNvGraphicFramePr>
            <a:graphicFrameLocks noGrp="1"/>
          </p:cNvGraphicFramePr>
          <p:nvPr/>
        </p:nvGraphicFramePr>
        <p:xfrm>
          <a:off x="657225" y="3768725"/>
          <a:ext cx="7839075" cy="2346960"/>
        </p:xfrm>
        <a:graphic>
          <a:graphicData uri="http://schemas.openxmlformats.org/drawingml/2006/table">
            <a:tbl>
              <a:tblPr/>
              <a:tblGrid>
                <a:gridCol w="2613025"/>
                <a:gridCol w="2613025"/>
                <a:gridCol w="2613025"/>
              </a:tblGrid>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URN 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URN 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URN N</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2476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P(RED)=b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P(RED)=b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P(RED)=b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2492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P(BLUE)=b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P(BLUE)=b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P(BLUE)=b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2492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P(GREEN)=b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P(GREEN)=b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P(GREEN)=b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2476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P(YELLOW)=b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(4)</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P(YELLOW)=b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(4)</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P(YELLOW)=b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(4)</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2492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2492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P(ORANGE)=b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(M)</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P(ORANGE)=b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(M)</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P(ORANGE)=b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(M)</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r>
            </a:tbl>
          </a:graphicData>
        </a:graphic>
      </p:graphicFrame>
      <p:sp>
        <p:nvSpPr>
          <p:cNvPr id="1048789" name="Text Box 213"/>
          <p:cNvSpPr txBox="1">
            <a:spLocks noChangeArrowheads="1"/>
          </p:cNvSpPr>
          <p:nvPr/>
        </p:nvSpPr>
        <p:spPr bwMode="auto">
          <a:xfrm>
            <a:off x="5391150" y="2038350"/>
            <a:ext cx="771525" cy="519113"/>
          </a:xfrm>
          <a:prstGeom prst="rect">
            <a:avLst/>
          </a:prstGeom>
          <a:noFill/>
          <a:ln w="25400" algn="ctr">
            <a:noFill/>
            <a:miter lim="800000"/>
            <a:headEnd/>
            <a:tailEnd type="none" w="med" len="lg"/>
          </a:ln>
          <a:effectLst/>
        </p:spPr>
        <p:txBody>
          <a:bodyPr>
            <a:spAutoFit/>
          </a:bodyPr>
          <a:lstStyle/>
          <a:p>
            <a:pPr algn="ctr"/>
            <a:r>
              <a:rPr lang="en-US" sz="2800"/>
              <a:t>…</a:t>
            </a:r>
          </a:p>
        </p:txBody>
      </p:sp>
    </p:spTree>
  </p:cSld>
  <p:clrMapOvr>
    <a:masterClrMapping/>
  </p:clrMapOvr>
  <p:transition spd="slow">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2CDA3E-1358-4267-863A-95CCF7A5A897}"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D986912-30DB-4C05-9CB9-6CA9918AA614}" type="slidenum">
              <a:rPr lang="en-US"/>
              <a:pPr/>
              <a:t>102</a:t>
            </a:fld>
            <a:endParaRPr lang="en-US"/>
          </a:p>
        </p:txBody>
      </p:sp>
      <p:sp>
        <p:nvSpPr>
          <p:cNvPr id="1050626" name="Rectangle 2"/>
          <p:cNvSpPr>
            <a:spLocks noGrp="1" noChangeArrowheads="1"/>
          </p:cNvSpPr>
          <p:nvPr>
            <p:ph type="title"/>
          </p:nvPr>
        </p:nvSpPr>
        <p:spPr/>
        <p:txBody>
          <a:bodyPr/>
          <a:lstStyle/>
          <a:p>
            <a:r>
              <a:rPr lang="en-US" sz="3400"/>
              <a:t>Elements of a Discrete </a:t>
            </a:r>
            <a:r>
              <a:rPr lang="en-US" sz="3400" b="0"/>
              <a:t/>
            </a:r>
            <a:br>
              <a:rPr lang="en-US" sz="3400" b="0"/>
            </a:br>
            <a:r>
              <a:rPr lang="en-US" sz="3400"/>
              <a:t>HMM</a:t>
            </a:r>
          </a:p>
        </p:txBody>
      </p:sp>
      <p:sp>
        <p:nvSpPr>
          <p:cNvPr id="1050627" name="Rectangle 3"/>
          <p:cNvSpPr>
            <a:spLocks noGrp="1" noChangeArrowheads="1"/>
          </p:cNvSpPr>
          <p:nvPr>
            <p:ph type="body" idx="1"/>
          </p:nvPr>
        </p:nvSpPr>
        <p:spPr/>
        <p:txBody>
          <a:bodyPr/>
          <a:lstStyle/>
          <a:p>
            <a:pPr>
              <a:lnSpc>
                <a:spcPct val="80000"/>
              </a:lnSpc>
            </a:pPr>
            <a:r>
              <a:rPr lang="en-US" sz="1700" i="1"/>
              <a:t>N </a:t>
            </a:r>
            <a:r>
              <a:rPr lang="en-US" sz="1700"/>
              <a:t>: number of states in the model </a:t>
            </a:r>
          </a:p>
          <a:p>
            <a:pPr lvl="1">
              <a:lnSpc>
                <a:spcPct val="80000"/>
              </a:lnSpc>
            </a:pPr>
            <a:r>
              <a:rPr lang="en-US" sz="1500"/>
              <a:t>states </a:t>
            </a:r>
            <a:r>
              <a:rPr lang="en-US" sz="1500" b="1" i="1"/>
              <a:t>s </a:t>
            </a:r>
            <a:r>
              <a:rPr lang="en-US" sz="1500"/>
              <a:t>= {</a:t>
            </a:r>
            <a:r>
              <a:rPr lang="en-US" sz="1500" i="1"/>
              <a:t>s</a:t>
            </a:r>
            <a:r>
              <a:rPr lang="en-US" sz="1500" baseline="-25000"/>
              <a:t>1</a:t>
            </a:r>
            <a:r>
              <a:rPr lang="en-US" sz="1500" i="1"/>
              <a:t>,s</a:t>
            </a:r>
            <a:r>
              <a:rPr lang="en-US" sz="1500" baseline="-25000"/>
              <a:t>2</a:t>
            </a:r>
            <a:r>
              <a:rPr lang="en-US" sz="1500" i="1"/>
              <a:t>,...,s</a:t>
            </a:r>
            <a:r>
              <a:rPr lang="en-US" sz="1500" i="1" baseline="-25000"/>
              <a:t>N</a:t>
            </a:r>
            <a:r>
              <a:rPr lang="en-US" sz="1500"/>
              <a:t>}</a:t>
            </a:r>
          </a:p>
          <a:p>
            <a:pPr lvl="1">
              <a:lnSpc>
                <a:spcPct val="80000"/>
              </a:lnSpc>
            </a:pPr>
            <a:r>
              <a:rPr lang="en-US" sz="1500"/>
              <a:t>state at time </a:t>
            </a:r>
            <a:r>
              <a:rPr lang="en-US" sz="1500" i="1"/>
              <a:t>t</a:t>
            </a:r>
            <a:r>
              <a:rPr lang="en-US" sz="1500"/>
              <a:t>, </a:t>
            </a:r>
            <a:r>
              <a:rPr lang="en-US" sz="1500" i="1"/>
              <a:t>q</a:t>
            </a:r>
            <a:r>
              <a:rPr lang="en-US" sz="1500" i="1" baseline="-25000"/>
              <a:t>t</a:t>
            </a:r>
            <a:r>
              <a:rPr lang="en-US" sz="1500" i="1"/>
              <a:t> </a:t>
            </a:r>
            <a:r>
              <a:rPr lang="en-US" sz="1500">
                <a:latin typeface="Arial Unicode MS" pitchFamily="34" charset="-128"/>
                <a:ea typeface="Arial Unicode MS" pitchFamily="34" charset="-128"/>
                <a:cs typeface="Arial Unicode MS" pitchFamily="34" charset="-128"/>
              </a:rPr>
              <a:t>∈</a:t>
            </a:r>
            <a:r>
              <a:rPr lang="en-US" sz="1500"/>
              <a:t> </a:t>
            </a:r>
            <a:r>
              <a:rPr lang="en-US" sz="1500" b="1" i="1"/>
              <a:t>s</a:t>
            </a:r>
          </a:p>
          <a:p>
            <a:pPr lvl="1">
              <a:lnSpc>
                <a:spcPct val="80000"/>
              </a:lnSpc>
            </a:pPr>
            <a:endParaRPr lang="en-US" sz="900"/>
          </a:p>
          <a:p>
            <a:pPr>
              <a:lnSpc>
                <a:spcPct val="80000"/>
              </a:lnSpc>
            </a:pPr>
            <a:r>
              <a:rPr lang="en-US" sz="1700" i="1"/>
              <a:t>M</a:t>
            </a:r>
            <a:r>
              <a:rPr lang="en-US" sz="1700"/>
              <a:t>: number of (distinct) observation symbols (i.e., discrete observations) per state</a:t>
            </a:r>
          </a:p>
          <a:p>
            <a:pPr lvl="1">
              <a:lnSpc>
                <a:spcPct val="80000"/>
              </a:lnSpc>
            </a:pPr>
            <a:r>
              <a:rPr lang="en-US" sz="1500"/>
              <a:t>observation symbols, </a:t>
            </a:r>
            <a:r>
              <a:rPr lang="en-US" sz="1500" b="1" i="1"/>
              <a:t>v </a:t>
            </a:r>
            <a:r>
              <a:rPr lang="en-US" sz="1500"/>
              <a:t>= {</a:t>
            </a:r>
            <a:r>
              <a:rPr lang="en-US" sz="1500" i="1"/>
              <a:t>v</a:t>
            </a:r>
            <a:r>
              <a:rPr lang="en-US" sz="1500" baseline="-25000"/>
              <a:t>1</a:t>
            </a:r>
            <a:r>
              <a:rPr lang="en-US" sz="1500" i="1"/>
              <a:t>,v</a:t>
            </a:r>
            <a:r>
              <a:rPr lang="en-US" sz="1500" baseline="-25000"/>
              <a:t>2</a:t>
            </a:r>
            <a:r>
              <a:rPr lang="en-US" sz="1500" i="1"/>
              <a:t>,...,v</a:t>
            </a:r>
            <a:r>
              <a:rPr lang="en-US" sz="1500" i="1" baseline="-25000"/>
              <a:t>M</a:t>
            </a:r>
            <a:r>
              <a:rPr lang="en-US" sz="1500" i="1"/>
              <a:t> </a:t>
            </a:r>
            <a:r>
              <a:rPr lang="en-US" sz="1500"/>
              <a:t>}</a:t>
            </a:r>
          </a:p>
          <a:p>
            <a:pPr lvl="1">
              <a:lnSpc>
                <a:spcPct val="80000"/>
              </a:lnSpc>
            </a:pPr>
            <a:r>
              <a:rPr lang="en-US" sz="1500"/>
              <a:t>observation at time </a:t>
            </a:r>
            <a:r>
              <a:rPr lang="en-US" sz="1500" i="1"/>
              <a:t>t</a:t>
            </a:r>
            <a:r>
              <a:rPr lang="en-US" sz="1500"/>
              <a:t>, </a:t>
            </a:r>
            <a:r>
              <a:rPr lang="en-US" sz="1500" i="1"/>
              <a:t>o</a:t>
            </a:r>
            <a:r>
              <a:rPr lang="en-US" sz="1500" i="1" baseline="-25000"/>
              <a:t>t</a:t>
            </a:r>
            <a:r>
              <a:rPr lang="en-US" sz="1500" i="1"/>
              <a:t> </a:t>
            </a:r>
            <a:r>
              <a:rPr lang="en-US" sz="1500">
                <a:latin typeface="Arial Unicode MS" pitchFamily="34" charset="-128"/>
                <a:ea typeface="Arial Unicode MS" pitchFamily="34" charset="-128"/>
                <a:cs typeface="Arial Unicode MS" pitchFamily="34" charset="-128"/>
              </a:rPr>
              <a:t>∈</a:t>
            </a:r>
            <a:r>
              <a:rPr lang="en-US" sz="1500"/>
              <a:t> </a:t>
            </a:r>
            <a:r>
              <a:rPr lang="en-US" sz="1500" b="1" i="1"/>
              <a:t>v </a:t>
            </a:r>
          </a:p>
          <a:p>
            <a:pPr lvl="1">
              <a:lnSpc>
                <a:spcPct val="80000"/>
              </a:lnSpc>
            </a:pPr>
            <a:endParaRPr lang="en-US" sz="900"/>
          </a:p>
          <a:p>
            <a:pPr>
              <a:lnSpc>
                <a:spcPct val="80000"/>
              </a:lnSpc>
            </a:pPr>
            <a:r>
              <a:rPr lang="en-US" sz="1700" b="1" i="1"/>
              <a:t>A </a:t>
            </a:r>
            <a:r>
              <a:rPr lang="en-US" sz="1700"/>
              <a:t>= {</a:t>
            </a:r>
            <a:r>
              <a:rPr lang="en-US" sz="1700" i="1"/>
              <a:t>a</a:t>
            </a:r>
            <a:r>
              <a:rPr lang="en-US" sz="1700" i="1" baseline="-25000"/>
              <a:t>ij</a:t>
            </a:r>
            <a:r>
              <a:rPr lang="en-US" sz="1700"/>
              <a:t>}</a:t>
            </a:r>
            <a:r>
              <a:rPr lang="en-US" sz="1700" i="1"/>
              <a:t> </a:t>
            </a:r>
            <a:r>
              <a:rPr lang="en-US" sz="1700"/>
              <a:t>: state transition probability distribution</a:t>
            </a:r>
            <a:r>
              <a:rPr lang="en-US" sz="1700" i="1"/>
              <a:t> </a:t>
            </a:r>
          </a:p>
          <a:p>
            <a:pPr lvl="1">
              <a:lnSpc>
                <a:spcPct val="80000"/>
              </a:lnSpc>
            </a:pPr>
            <a:r>
              <a:rPr lang="en-US" sz="1500" i="1">
                <a:solidFill>
                  <a:srgbClr val="0000FF"/>
                </a:solidFill>
              </a:rPr>
              <a:t>a</a:t>
            </a:r>
            <a:r>
              <a:rPr lang="en-US" sz="1500" i="1" baseline="-25000">
                <a:solidFill>
                  <a:srgbClr val="0000FF"/>
                </a:solidFill>
              </a:rPr>
              <a:t>ij</a:t>
            </a:r>
            <a:r>
              <a:rPr lang="en-US" sz="1500" i="1">
                <a:solidFill>
                  <a:srgbClr val="0000FF"/>
                </a:solidFill>
              </a:rPr>
              <a:t> </a:t>
            </a:r>
            <a:r>
              <a:rPr lang="en-US" sz="1500">
                <a:solidFill>
                  <a:srgbClr val="0000FF"/>
                </a:solidFill>
              </a:rPr>
              <a:t>=  </a:t>
            </a:r>
            <a:r>
              <a:rPr lang="en-US" sz="1500" i="1">
                <a:solidFill>
                  <a:srgbClr val="0000FF"/>
                </a:solidFill>
              </a:rPr>
              <a:t>P</a:t>
            </a:r>
            <a:r>
              <a:rPr lang="en-US" sz="1500">
                <a:solidFill>
                  <a:srgbClr val="0000FF"/>
                </a:solidFill>
              </a:rPr>
              <a:t>(</a:t>
            </a:r>
            <a:r>
              <a:rPr lang="en-US" sz="1500" i="1">
                <a:solidFill>
                  <a:srgbClr val="0000FF"/>
                </a:solidFill>
              </a:rPr>
              <a:t>q</a:t>
            </a:r>
            <a:r>
              <a:rPr lang="en-US" sz="1500" i="1" baseline="-25000">
                <a:solidFill>
                  <a:srgbClr val="0000FF"/>
                </a:solidFill>
              </a:rPr>
              <a:t>t</a:t>
            </a:r>
            <a:r>
              <a:rPr lang="en-US" sz="1500" baseline="-25000">
                <a:solidFill>
                  <a:srgbClr val="0000FF"/>
                </a:solidFill>
              </a:rPr>
              <a:t>+1</a:t>
            </a:r>
            <a:r>
              <a:rPr lang="en-US" sz="1500">
                <a:solidFill>
                  <a:srgbClr val="0000FF"/>
                </a:solidFill>
              </a:rPr>
              <a:t>=</a:t>
            </a:r>
            <a:r>
              <a:rPr lang="en-US" sz="1500" i="1">
                <a:solidFill>
                  <a:srgbClr val="0000FF"/>
                </a:solidFill>
              </a:rPr>
              <a:t>s</a:t>
            </a:r>
            <a:r>
              <a:rPr lang="en-US" sz="1500" i="1" baseline="-25000">
                <a:solidFill>
                  <a:srgbClr val="0000FF"/>
                </a:solidFill>
              </a:rPr>
              <a:t>j</a:t>
            </a:r>
            <a:r>
              <a:rPr lang="en-US" sz="1500" i="1">
                <a:solidFill>
                  <a:srgbClr val="0000FF"/>
                </a:solidFill>
              </a:rPr>
              <a:t>|q</a:t>
            </a:r>
            <a:r>
              <a:rPr lang="en-US" sz="1500" i="1" baseline="-25000">
                <a:solidFill>
                  <a:srgbClr val="0000FF"/>
                </a:solidFill>
              </a:rPr>
              <a:t>t</a:t>
            </a:r>
            <a:r>
              <a:rPr lang="en-US" sz="1500">
                <a:solidFill>
                  <a:srgbClr val="0000FF"/>
                </a:solidFill>
              </a:rPr>
              <a:t>=</a:t>
            </a:r>
            <a:r>
              <a:rPr lang="en-US" sz="1500" i="1">
                <a:solidFill>
                  <a:srgbClr val="0000FF"/>
                </a:solidFill>
              </a:rPr>
              <a:t>s</a:t>
            </a:r>
            <a:r>
              <a:rPr lang="en-US" sz="1500" i="1" baseline="-25000">
                <a:solidFill>
                  <a:srgbClr val="0000FF"/>
                </a:solidFill>
              </a:rPr>
              <a:t>i</a:t>
            </a:r>
            <a:r>
              <a:rPr lang="en-US" sz="1500">
                <a:solidFill>
                  <a:srgbClr val="0000FF"/>
                </a:solidFill>
              </a:rPr>
              <a:t>)</a:t>
            </a:r>
            <a:r>
              <a:rPr lang="en-US" sz="1500" i="1">
                <a:solidFill>
                  <a:srgbClr val="0000FF"/>
                </a:solidFill>
              </a:rPr>
              <a:t>, </a:t>
            </a:r>
            <a:r>
              <a:rPr lang="en-US" sz="1500">
                <a:solidFill>
                  <a:srgbClr val="0000FF"/>
                </a:solidFill>
              </a:rPr>
              <a:t>1 ≤ </a:t>
            </a:r>
            <a:r>
              <a:rPr lang="en-US" sz="1500" i="1">
                <a:solidFill>
                  <a:srgbClr val="0000FF"/>
                </a:solidFill>
              </a:rPr>
              <a:t>i,j </a:t>
            </a:r>
            <a:r>
              <a:rPr lang="en-US" sz="1500">
                <a:solidFill>
                  <a:srgbClr val="0000FF"/>
                </a:solidFill>
              </a:rPr>
              <a:t>≤ </a:t>
            </a:r>
            <a:r>
              <a:rPr lang="en-US" sz="1500" i="1">
                <a:solidFill>
                  <a:srgbClr val="0000FF"/>
                </a:solidFill>
              </a:rPr>
              <a:t>N</a:t>
            </a:r>
          </a:p>
          <a:p>
            <a:pPr lvl="1">
              <a:lnSpc>
                <a:spcPct val="80000"/>
              </a:lnSpc>
              <a:buFont typeface="Wingdings" pitchFamily="2" charset="2"/>
              <a:buNone/>
            </a:pPr>
            <a:r>
              <a:rPr lang="en-US" sz="900" i="1"/>
              <a:t> </a:t>
            </a:r>
            <a:endParaRPr lang="en-US" sz="900"/>
          </a:p>
          <a:p>
            <a:pPr>
              <a:lnSpc>
                <a:spcPct val="80000"/>
              </a:lnSpc>
            </a:pPr>
            <a:r>
              <a:rPr lang="en-US" sz="1700" b="1" i="1"/>
              <a:t>B </a:t>
            </a:r>
            <a:r>
              <a:rPr lang="en-US" sz="1700"/>
              <a:t>= {</a:t>
            </a:r>
            <a:r>
              <a:rPr lang="en-US" sz="1700" i="1"/>
              <a:t>bj</a:t>
            </a:r>
            <a:r>
              <a:rPr lang="en-US" sz="1700"/>
              <a:t>}</a:t>
            </a:r>
            <a:r>
              <a:rPr lang="en-US" sz="1700" i="1"/>
              <a:t> </a:t>
            </a:r>
            <a:r>
              <a:rPr lang="en-US" sz="1700"/>
              <a:t>: observation symbol probability distribution in state </a:t>
            </a:r>
            <a:r>
              <a:rPr lang="en-US" sz="1700" i="1"/>
              <a:t>j</a:t>
            </a:r>
          </a:p>
          <a:p>
            <a:pPr lvl="1">
              <a:lnSpc>
                <a:spcPct val="80000"/>
              </a:lnSpc>
            </a:pPr>
            <a:r>
              <a:rPr lang="en-US" sz="1500" i="1">
                <a:solidFill>
                  <a:srgbClr val="0000FF"/>
                </a:solidFill>
              </a:rPr>
              <a:t>b</a:t>
            </a:r>
            <a:r>
              <a:rPr lang="en-US" sz="1500" i="1" baseline="-25000">
                <a:solidFill>
                  <a:srgbClr val="0000FF"/>
                </a:solidFill>
              </a:rPr>
              <a:t>j</a:t>
            </a:r>
            <a:r>
              <a:rPr lang="en-US" sz="1500">
                <a:solidFill>
                  <a:srgbClr val="0000FF"/>
                </a:solidFill>
              </a:rPr>
              <a:t>(</a:t>
            </a:r>
            <a:r>
              <a:rPr lang="en-US" sz="1500" i="1">
                <a:solidFill>
                  <a:srgbClr val="0000FF"/>
                </a:solidFill>
              </a:rPr>
              <a:t>k</a:t>
            </a:r>
            <a:r>
              <a:rPr lang="en-US" sz="1500">
                <a:solidFill>
                  <a:srgbClr val="0000FF"/>
                </a:solidFill>
              </a:rPr>
              <a:t>) = </a:t>
            </a:r>
            <a:r>
              <a:rPr lang="en-US" sz="1500" i="1">
                <a:solidFill>
                  <a:srgbClr val="0000FF"/>
                </a:solidFill>
              </a:rPr>
              <a:t>P</a:t>
            </a:r>
            <a:r>
              <a:rPr lang="en-US" sz="1500">
                <a:solidFill>
                  <a:srgbClr val="0000FF"/>
                </a:solidFill>
              </a:rPr>
              <a:t>(</a:t>
            </a:r>
            <a:r>
              <a:rPr lang="en-US" sz="1500" i="1">
                <a:solidFill>
                  <a:srgbClr val="0000FF"/>
                </a:solidFill>
              </a:rPr>
              <a:t>v</a:t>
            </a:r>
            <a:r>
              <a:rPr lang="en-US" sz="1500" i="1" baseline="-25000">
                <a:solidFill>
                  <a:srgbClr val="0000FF"/>
                </a:solidFill>
              </a:rPr>
              <a:t>k</a:t>
            </a:r>
            <a:r>
              <a:rPr lang="en-US" sz="1500" i="1">
                <a:solidFill>
                  <a:srgbClr val="0000FF"/>
                </a:solidFill>
              </a:rPr>
              <a:t> at t</a:t>
            </a:r>
            <a:r>
              <a:rPr lang="en-US" sz="1500">
                <a:solidFill>
                  <a:srgbClr val="0000FF"/>
                </a:solidFill>
              </a:rPr>
              <a:t>|</a:t>
            </a:r>
            <a:r>
              <a:rPr lang="en-US" sz="1500" i="1">
                <a:solidFill>
                  <a:srgbClr val="0000FF"/>
                </a:solidFill>
              </a:rPr>
              <a:t>q</a:t>
            </a:r>
            <a:r>
              <a:rPr lang="en-US" sz="1500" i="1" baseline="-25000">
                <a:solidFill>
                  <a:srgbClr val="0000FF"/>
                </a:solidFill>
              </a:rPr>
              <a:t>t</a:t>
            </a:r>
            <a:r>
              <a:rPr lang="en-US" sz="1500">
                <a:solidFill>
                  <a:srgbClr val="0000FF"/>
                </a:solidFill>
              </a:rPr>
              <a:t>=</a:t>
            </a:r>
            <a:r>
              <a:rPr lang="en-US" sz="1500" i="1">
                <a:solidFill>
                  <a:srgbClr val="0000FF"/>
                </a:solidFill>
              </a:rPr>
              <a:t>sj </a:t>
            </a:r>
            <a:r>
              <a:rPr lang="en-US" sz="1500">
                <a:solidFill>
                  <a:srgbClr val="0000FF"/>
                </a:solidFill>
              </a:rPr>
              <a:t>)</a:t>
            </a:r>
            <a:r>
              <a:rPr lang="en-US" sz="1500" i="1">
                <a:solidFill>
                  <a:srgbClr val="0000FF"/>
                </a:solidFill>
              </a:rPr>
              <a:t>, </a:t>
            </a:r>
            <a:r>
              <a:rPr lang="en-US" sz="1500">
                <a:solidFill>
                  <a:srgbClr val="0000FF"/>
                </a:solidFill>
              </a:rPr>
              <a:t>1</a:t>
            </a:r>
            <a:r>
              <a:rPr lang="en-US" sz="1500" i="1">
                <a:solidFill>
                  <a:srgbClr val="0000FF"/>
                </a:solidFill>
              </a:rPr>
              <a:t> </a:t>
            </a:r>
            <a:r>
              <a:rPr lang="en-US" sz="1500">
                <a:solidFill>
                  <a:srgbClr val="0000FF"/>
                </a:solidFill>
              </a:rPr>
              <a:t>≤ </a:t>
            </a:r>
            <a:r>
              <a:rPr lang="en-US" sz="1500" i="1">
                <a:solidFill>
                  <a:srgbClr val="0000FF"/>
                </a:solidFill>
              </a:rPr>
              <a:t>j </a:t>
            </a:r>
            <a:r>
              <a:rPr lang="en-US" sz="1500">
                <a:solidFill>
                  <a:srgbClr val="0000FF"/>
                </a:solidFill>
              </a:rPr>
              <a:t>≤ </a:t>
            </a:r>
            <a:r>
              <a:rPr lang="en-US" sz="1500" i="1">
                <a:solidFill>
                  <a:srgbClr val="0000FF"/>
                </a:solidFill>
              </a:rPr>
              <a:t>N, </a:t>
            </a:r>
            <a:r>
              <a:rPr lang="en-US" sz="1500">
                <a:solidFill>
                  <a:srgbClr val="0000FF"/>
                </a:solidFill>
              </a:rPr>
              <a:t>1 ≤ </a:t>
            </a:r>
            <a:r>
              <a:rPr lang="en-US" sz="1500" i="1">
                <a:solidFill>
                  <a:srgbClr val="0000FF"/>
                </a:solidFill>
              </a:rPr>
              <a:t>k </a:t>
            </a:r>
            <a:r>
              <a:rPr lang="en-US" sz="1500">
                <a:solidFill>
                  <a:srgbClr val="0000FF"/>
                </a:solidFill>
              </a:rPr>
              <a:t>≤ </a:t>
            </a:r>
            <a:r>
              <a:rPr lang="en-US" sz="1500" i="1">
                <a:solidFill>
                  <a:srgbClr val="0000FF"/>
                </a:solidFill>
              </a:rPr>
              <a:t>M</a:t>
            </a:r>
            <a:r>
              <a:rPr lang="en-US" sz="1500" i="1"/>
              <a:t> </a:t>
            </a:r>
          </a:p>
          <a:p>
            <a:pPr lvl="1">
              <a:lnSpc>
                <a:spcPct val="80000"/>
              </a:lnSpc>
            </a:pPr>
            <a:endParaRPr lang="en-US" sz="900"/>
          </a:p>
          <a:p>
            <a:pPr>
              <a:lnSpc>
                <a:spcPct val="80000"/>
              </a:lnSpc>
            </a:pPr>
            <a:r>
              <a:rPr lang="en-US" sz="1700" i="1">
                <a:sym typeface="Symbol" pitchFamily="18" charset="2"/>
              </a:rPr>
              <a:t></a:t>
            </a:r>
            <a:r>
              <a:rPr lang="en-US" sz="1700" i="1"/>
              <a:t> </a:t>
            </a:r>
            <a:r>
              <a:rPr lang="en-US" sz="1700"/>
              <a:t>= {</a:t>
            </a:r>
            <a:r>
              <a:rPr lang="en-US" sz="1700" i="1">
                <a:sym typeface="Symbol" pitchFamily="18" charset="2"/>
              </a:rPr>
              <a:t></a:t>
            </a:r>
            <a:r>
              <a:rPr lang="en-US" sz="1700" i="1" baseline="-25000">
                <a:sym typeface="Symbol" pitchFamily="18" charset="2"/>
              </a:rPr>
              <a:t>i</a:t>
            </a:r>
            <a:r>
              <a:rPr lang="en-US" sz="1700"/>
              <a:t>}: initial state distribution</a:t>
            </a:r>
          </a:p>
          <a:p>
            <a:pPr lvl="1">
              <a:lnSpc>
                <a:spcPct val="80000"/>
              </a:lnSpc>
            </a:pPr>
            <a:r>
              <a:rPr lang="en-US" sz="1500" i="1">
                <a:sym typeface="Symbol" pitchFamily="18" charset="2"/>
              </a:rPr>
              <a:t></a:t>
            </a:r>
            <a:r>
              <a:rPr lang="en-US" sz="1500" i="1" baseline="-25000">
                <a:sym typeface="Symbol" pitchFamily="18" charset="2"/>
              </a:rPr>
              <a:t>i</a:t>
            </a:r>
            <a:r>
              <a:rPr lang="en-US" sz="1500" i="1"/>
              <a:t> </a:t>
            </a:r>
            <a:r>
              <a:rPr lang="en-US" sz="1500"/>
              <a:t>=</a:t>
            </a:r>
            <a:r>
              <a:rPr lang="en-US" sz="1500" i="1"/>
              <a:t> P</a:t>
            </a:r>
            <a:r>
              <a:rPr lang="en-US" sz="1500"/>
              <a:t>(</a:t>
            </a:r>
            <a:r>
              <a:rPr lang="en-US" sz="1500" i="1"/>
              <a:t>q</a:t>
            </a:r>
            <a:r>
              <a:rPr lang="en-US" sz="1500" baseline="-25000"/>
              <a:t>1</a:t>
            </a:r>
            <a:r>
              <a:rPr lang="en-US" sz="1500"/>
              <a:t>=</a:t>
            </a:r>
            <a:r>
              <a:rPr lang="en-US" sz="1500" i="1"/>
              <a:t>s</a:t>
            </a:r>
            <a:r>
              <a:rPr lang="en-US" sz="1500" i="1" baseline="-25000"/>
              <a:t>i</a:t>
            </a:r>
            <a:r>
              <a:rPr lang="en-US" sz="1500" i="1"/>
              <a:t> )</a:t>
            </a:r>
            <a:r>
              <a:rPr lang="en-US" sz="1500"/>
              <a:t>1 ≤ </a:t>
            </a:r>
            <a:r>
              <a:rPr lang="en-US" sz="1500" i="1"/>
              <a:t>i </a:t>
            </a:r>
            <a:r>
              <a:rPr lang="en-US" sz="1500"/>
              <a:t>≤ </a:t>
            </a:r>
            <a:r>
              <a:rPr lang="en-US" sz="1500" i="1"/>
              <a:t>N </a:t>
            </a:r>
          </a:p>
          <a:p>
            <a:pPr lvl="1">
              <a:lnSpc>
                <a:spcPct val="80000"/>
              </a:lnSpc>
            </a:pPr>
            <a:endParaRPr lang="en-US" sz="800"/>
          </a:p>
          <a:p>
            <a:pPr>
              <a:lnSpc>
                <a:spcPct val="80000"/>
              </a:lnSpc>
            </a:pPr>
            <a:r>
              <a:rPr lang="en-US" sz="1700"/>
              <a:t>HMM is typically written as: </a:t>
            </a:r>
            <a:r>
              <a:rPr lang="en-US" sz="1700" i="1">
                <a:sym typeface="Symbol" pitchFamily="18" charset="2"/>
              </a:rPr>
              <a:t></a:t>
            </a:r>
            <a:r>
              <a:rPr lang="en-US" sz="1700" i="1"/>
              <a:t> </a:t>
            </a:r>
            <a:r>
              <a:rPr lang="en-US" sz="1700"/>
              <a:t>= {</a:t>
            </a:r>
            <a:r>
              <a:rPr lang="en-US" sz="1700" b="1" i="1"/>
              <a:t>A</a:t>
            </a:r>
            <a:r>
              <a:rPr lang="en-US" sz="1700" i="1"/>
              <a:t>, </a:t>
            </a:r>
            <a:r>
              <a:rPr lang="en-US" sz="1700" b="1" i="1"/>
              <a:t>B</a:t>
            </a:r>
            <a:r>
              <a:rPr lang="en-US" sz="1700" i="1"/>
              <a:t>, </a:t>
            </a:r>
            <a:r>
              <a:rPr lang="en-US" sz="1700" i="1">
                <a:sym typeface="Symbol" pitchFamily="18" charset="2"/>
              </a:rPr>
              <a:t></a:t>
            </a:r>
            <a:r>
              <a:rPr lang="en-US" sz="1700"/>
              <a:t>}</a:t>
            </a:r>
          </a:p>
          <a:p>
            <a:pPr lvl="1">
              <a:lnSpc>
                <a:spcPct val="80000"/>
              </a:lnSpc>
            </a:pPr>
            <a:r>
              <a:rPr lang="en-US" sz="1500"/>
              <a:t>This notation also defines/includes the probability measure for </a:t>
            </a:r>
            <a:r>
              <a:rPr lang="en-US" sz="1500" b="1"/>
              <a:t>O</a:t>
            </a:r>
            <a:r>
              <a:rPr lang="en-US" sz="1500"/>
              <a:t>, i.e., P(</a:t>
            </a:r>
            <a:r>
              <a:rPr lang="en-US" sz="1500" b="1"/>
              <a:t>O</a:t>
            </a:r>
            <a:r>
              <a:rPr lang="en-US" sz="1500"/>
              <a:t>|</a:t>
            </a:r>
            <a:r>
              <a:rPr lang="en-US" sz="1500" i="1">
                <a:sym typeface="Symbol" pitchFamily="18" charset="2"/>
              </a:rPr>
              <a:t></a:t>
            </a:r>
            <a:r>
              <a:rPr lang="en-US" sz="1500"/>
              <a:t>) </a:t>
            </a:r>
          </a:p>
        </p:txBody>
      </p:sp>
    </p:spTree>
  </p:cSld>
  <p:clrMapOvr>
    <a:masterClrMapping/>
  </p:clrMapOvr>
  <p:transition spd="slow">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7E11779B-83C5-49B1-8BE9-459BCEF39BF2}"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50D4AD98-C7CC-4FBA-A2FE-045DB4171C0F}" type="slidenum">
              <a:rPr lang="en-US"/>
              <a:pPr/>
              <a:t>103</a:t>
            </a:fld>
            <a:endParaRPr lang="en-US"/>
          </a:p>
        </p:txBody>
      </p:sp>
      <p:sp>
        <p:nvSpPr>
          <p:cNvPr id="1053698" name="Rectangle 2"/>
          <p:cNvSpPr>
            <a:spLocks noGrp="1" noChangeArrowheads="1"/>
          </p:cNvSpPr>
          <p:nvPr>
            <p:ph type="title"/>
          </p:nvPr>
        </p:nvSpPr>
        <p:spPr/>
        <p:txBody>
          <a:bodyPr/>
          <a:lstStyle/>
          <a:p>
            <a:r>
              <a:rPr lang="en-US"/>
              <a:t>HMM: An Example </a:t>
            </a:r>
            <a:endParaRPr lang="en-US" b="0"/>
          </a:p>
        </p:txBody>
      </p:sp>
      <p:sp>
        <p:nvSpPr>
          <p:cNvPr id="1053699" name="Rectangle 3"/>
          <p:cNvSpPr>
            <a:spLocks noGrp="1" noChangeArrowheads="1"/>
          </p:cNvSpPr>
          <p:nvPr>
            <p:ph type="body" idx="1"/>
          </p:nvPr>
        </p:nvSpPr>
        <p:spPr/>
        <p:txBody>
          <a:bodyPr/>
          <a:lstStyle/>
          <a:p>
            <a:pPr>
              <a:spcBef>
                <a:spcPts val="1963"/>
              </a:spcBef>
              <a:spcAft>
                <a:spcPts val="6150"/>
              </a:spcAft>
            </a:pPr>
            <a:r>
              <a:rPr lang="en-US"/>
              <a:t>For our simple example: </a:t>
            </a:r>
          </a:p>
          <a:p>
            <a:pPr>
              <a:spcBef>
                <a:spcPts val="1963"/>
              </a:spcBef>
              <a:spcAft>
                <a:spcPts val="6150"/>
              </a:spcAft>
            </a:pPr>
            <a:endParaRPr lang="en-US"/>
          </a:p>
        </p:txBody>
      </p:sp>
      <p:pic>
        <p:nvPicPr>
          <p:cNvPr id="1053700" name="Picture 4"/>
          <p:cNvPicPr>
            <a:picLocks noChangeAspect="1" noChangeArrowheads="1"/>
          </p:cNvPicPr>
          <p:nvPr/>
        </p:nvPicPr>
        <p:blipFill>
          <a:blip r:embed="rId3" cstate="print"/>
          <a:srcRect/>
          <a:stretch>
            <a:fillRect/>
          </a:stretch>
        </p:blipFill>
        <p:spPr bwMode="auto">
          <a:xfrm>
            <a:off x="820738" y="2066925"/>
            <a:ext cx="7443787" cy="4016375"/>
          </a:xfrm>
          <a:prstGeom prst="rect">
            <a:avLst/>
          </a:prstGeom>
          <a:noFill/>
          <a:ln w="25400" algn="ctr">
            <a:noFill/>
            <a:miter lim="800000"/>
            <a:headEnd/>
            <a:tailEnd type="none" w="med" len="lg"/>
          </a:ln>
          <a:effectLst/>
        </p:spPr>
      </p:pic>
    </p:spTree>
  </p:cSld>
  <p:clrMapOvr>
    <a:masterClrMapping/>
  </p:clrMapOvr>
  <p:transition spd="slow">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AD8A74FC-F3F9-4B44-B1DC-42019D748925}"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C74E210C-CDDE-4C9C-AC2E-CCCA2D6E2F8F}" type="slidenum">
              <a:rPr lang="en-US"/>
              <a:pPr/>
              <a:t>104</a:t>
            </a:fld>
            <a:endParaRPr lang="en-US"/>
          </a:p>
        </p:txBody>
      </p:sp>
      <p:sp>
        <p:nvSpPr>
          <p:cNvPr id="1051650" name="Rectangle 2"/>
          <p:cNvSpPr>
            <a:spLocks noGrp="1" noChangeArrowheads="1"/>
          </p:cNvSpPr>
          <p:nvPr>
            <p:ph type="title"/>
          </p:nvPr>
        </p:nvSpPr>
        <p:spPr/>
        <p:txBody>
          <a:bodyPr/>
          <a:lstStyle/>
          <a:p>
            <a:r>
              <a:rPr lang="en-US" sz="3400"/>
              <a:t>HMM Generator of Observations</a:t>
            </a:r>
          </a:p>
        </p:txBody>
      </p:sp>
      <p:sp>
        <p:nvSpPr>
          <p:cNvPr id="1051651" name="Rectangle 3"/>
          <p:cNvSpPr>
            <a:spLocks noGrp="1" noChangeArrowheads="1"/>
          </p:cNvSpPr>
          <p:nvPr>
            <p:ph type="body" idx="1"/>
          </p:nvPr>
        </p:nvSpPr>
        <p:spPr/>
        <p:txBody>
          <a:bodyPr/>
          <a:lstStyle/>
          <a:p>
            <a:pPr marL="571500" indent="-571500"/>
            <a:r>
              <a:rPr lang="en-US" sz="2000"/>
              <a:t>Given appropriate values of N, M, A, B, and </a:t>
            </a:r>
            <a:r>
              <a:rPr lang="en-US" sz="2000" i="1">
                <a:sym typeface="Symbol" pitchFamily="18" charset="2"/>
              </a:rPr>
              <a:t>,</a:t>
            </a:r>
            <a:r>
              <a:rPr lang="en-US" sz="2000"/>
              <a:t> the HMM can be used as a generator to give an observation sequence:</a:t>
            </a:r>
          </a:p>
          <a:p>
            <a:pPr marL="571500" indent="-571500"/>
            <a:endParaRPr lang="en-US" sz="2000"/>
          </a:p>
          <a:p>
            <a:pPr marL="571500" indent="-571500"/>
            <a:r>
              <a:rPr lang="en-US" sz="2000"/>
              <a:t>Each observation o</a:t>
            </a:r>
            <a:r>
              <a:rPr lang="en-US" sz="2000" baseline="-25000"/>
              <a:t>t</a:t>
            </a:r>
            <a:r>
              <a:rPr lang="en-US" sz="2000"/>
              <a:t> is one of the symbols from V, and T is the number of observation in the sequence.</a:t>
            </a:r>
          </a:p>
        </p:txBody>
      </p:sp>
      <p:graphicFrame>
        <p:nvGraphicFramePr>
          <p:cNvPr id="1051652" name="Object 4"/>
          <p:cNvGraphicFramePr>
            <a:graphicFrameLocks noChangeAspect="1"/>
          </p:cNvGraphicFramePr>
          <p:nvPr/>
        </p:nvGraphicFramePr>
        <p:xfrm>
          <a:off x="3065463" y="2227263"/>
          <a:ext cx="2614612" cy="506412"/>
        </p:xfrm>
        <a:graphic>
          <a:graphicData uri="http://schemas.openxmlformats.org/presentationml/2006/ole">
            <mc:AlternateContent xmlns:mc="http://schemas.openxmlformats.org/markup-compatibility/2006">
              <mc:Choice xmlns:v="urn:schemas-microsoft-com:vml" Requires="v">
                <p:oleObj spid="_x0000_s1527880" name="Equation" r:id="rId4" imgW="1181100" imgH="228600" progId="Equation.3">
                  <p:embed/>
                </p:oleObj>
              </mc:Choice>
              <mc:Fallback>
                <p:oleObj name="Equation" r:id="rId4" imgW="1181100" imgH="2286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5463" y="2227263"/>
                        <a:ext cx="2614612"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1BC66949-3C41-40A1-86D5-A5E8ADFF2E9C}"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B1430A2-F805-4E78-A957-F349BFF70DD4}" type="slidenum">
              <a:rPr lang="en-US"/>
              <a:pPr/>
              <a:t>105</a:t>
            </a:fld>
            <a:endParaRPr lang="en-US"/>
          </a:p>
        </p:txBody>
      </p:sp>
      <p:sp>
        <p:nvSpPr>
          <p:cNvPr id="1054722" name="Rectangle 2"/>
          <p:cNvSpPr>
            <a:spLocks noGrp="1" noChangeArrowheads="1"/>
          </p:cNvSpPr>
          <p:nvPr>
            <p:ph type="title"/>
          </p:nvPr>
        </p:nvSpPr>
        <p:spPr/>
        <p:txBody>
          <a:bodyPr/>
          <a:lstStyle/>
          <a:p>
            <a:r>
              <a:rPr lang="en-US" sz="3400"/>
              <a:t>HMM Generator of Observations</a:t>
            </a:r>
          </a:p>
        </p:txBody>
      </p:sp>
      <p:sp>
        <p:nvSpPr>
          <p:cNvPr id="1054723" name="Rectangle 3"/>
          <p:cNvSpPr>
            <a:spLocks noGrp="1" noChangeArrowheads="1"/>
          </p:cNvSpPr>
          <p:nvPr>
            <p:ph type="body" idx="1"/>
          </p:nvPr>
        </p:nvSpPr>
        <p:spPr/>
        <p:txBody>
          <a:bodyPr/>
          <a:lstStyle/>
          <a:p>
            <a:r>
              <a:rPr lang="en-US" sz="2000"/>
              <a:t>The algorithm:</a:t>
            </a:r>
          </a:p>
          <a:p>
            <a:pPr lvl="1">
              <a:buFont typeface="Wingdings" pitchFamily="2" charset="2"/>
              <a:buAutoNum type="arabicPeriod"/>
            </a:pPr>
            <a:r>
              <a:rPr lang="en-US" sz="1800"/>
              <a:t>Choose an initial state q</a:t>
            </a:r>
            <a:r>
              <a:rPr lang="en-US" sz="1800" baseline="-25000"/>
              <a:t>1</a:t>
            </a:r>
            <a:r>
              <a:rPr lang="en-US" sz="1800"/>
              <a:t>=s</a:t>
            </a:r>
            <a:r>
              <a:rPr lang="en-US" sz="1800" baseline="-25000"/>
              <a:t>i</a:t>
            </a:r>
            <a:r>
              <a:rPr lang="en-US" sz="1800"/>
              <a:t> according to the initial state distribution </a:t>
            </a:r>
            <a:r>
              <a:rPr lang="en-US" sz="1800" i="1">
                <a:sym typeface="Symbol" pitchFamily="18" charset="2"/>
              </a:rPr>
              <a:t></a:t>
            </a:r>
            <a:r>
              <a:rPr lang="en-US" sz="1800"/>
              <a:t>.</a:t>
            </a:r>
          </a:p>
          <a:p>
            <a:pPr lvl="1">
              <a:buFont typeface="Wingdings" pitchFamily="2" charset="2"/>
              <a:buAutoNum type="arabicPeriod"/>
            </a:pPr>
            <a:r>
              <a:rPr lang="en-US" sz="1800"/>
              <a:t>For t=1 to T:</a:t>
            </a:r>
          </a:p>
          <a:p>
            <a:pPr lvl="2">
              <a:buFont typeface="Wingdings" pitchFamily="2" charset="2"/>
              <a:buChar char="n"/>
            </a:pPr>
            <a:r>
              <a:rPr lang="en-US" sz="1700"/>
              <a:t>Choose o</a:t>
            </a:r>
            <a:r>
              <a:rPr lang="en-US" sz="1700" baseline="-25000"/>
              <a:t>t</a:t>
            </a:r>
            <a:r>
              <a:rPr lang="en-US" sz="1700"/>
              <a:t>=v</a:t>
            </a:r>
            <a:r>
              <a:rPr lang="en-US" sz="1700" baseline="-25000"/>
              <a:t>k</a:t>
            </a:r>
            <a:r>
              <a:rPr lang="en-US" sz="1700"/>
              <a:t> according to the symbol probability distribution in state s</a:t>
            </a:r>
            <a:r>
              <a:rPr lang="en-US" sz="1600" baseline="-25000"/>
              <a:t>i</a:t>
            </a:r>
            <a:r>
              <a:rPr lang="en-US" sz="1700"/>
              <a:t>, i.e., b</a:t>
            </a:r>
            <a:r>
              <a:rPr lang="en-US" sz="1700" baseline="-25000"/>
              <a:t>i</a:t>
            </a:r>
            <a:r>
              <a:rPr lang="en-US" sz="1700"/>
              <a:t>(k).</a:t>
            </a:r>
          </a:p>
          <a:p>
            <a:pPr lvl="2">
              <a:buFont typeface="Wingdings" pitchFamily="2" charset="2"/>
              <a:buChar char="n"/>
            </a:pPr>
            <a:r>
              <a:rPr lang="en-US" sz="1700"/>
              <a:t>Transit to a new state q</a:t>
            </a:r>
            <a:r>
              <a:rPr lang="en-US" sz="1700" baseline="-25000"/>
              <a:t>t+1</a:t>
            </a:r>
            <a:r>
              <a:rPr lang="en-US" sz="1700"/>
              <a:t> = s</a:t>
            </a:r>
            <a:r>
              <a:rPr lang="en-US" sz="1600" baseline="-25000"/>
              <a:t>j</a:t>
            </a:r>
            <a:r>
              <a:rPr lang="en-US" sz="1700"/>
              <a:t> according the state-transition probability distribution for state s</a:t>
            </a:r>
            <a:r>
              <a:rPr lang="en-US" sz="1600" baseline="-25000"/>
              <a:t>i</a:t>
            </a:r>
            <a:r>
              <a:rPr lang="en-US" sz="1700"/>
              <a:t>, i.e., a</a:t>
            </a:r>
            <a:r>
              <a:rPr lang="en-US" sz="1700" baseline="-25000"/>
              <a:t>ij</a:t>
            </a:r>
            <a:r>
              <a:rPr lang="en-US" sz="1700"/>
              <a:t>.</a:t>
            </a:r>
          </a:p>
          <a:p>
            <a:pPr lvl="1">
              <a:buFont typeface="Wingdings" pitchFamily="2" charset="2"/>
              <a:buAutoNum type="arabicPeriod"/>
            </a:pPr>
            <a:r>
              <a:rPr lang="en-US" sz="1800"/>
              <a:t>Increment t,  t=t+1; return to step 2 if t&lt;T; otherwise, terminate the procedure.</a:t>
            </a:r>
          </a:p>
          <a:p>
            <a:pPr>
              <a:buFont typeface="Wingdings" pitchFamily="2" charset="2"/>
              <a:buNone/>
            </a:pPr>
            <a:endParaRPr lang="en-US"/>
          </a:p>
        </p:txBody>
      </p:sp>
      <p:pic>
        <p:nvPicPr>
          <p:cNvPr id="1054724" name="Picture 4"/>
          <p:cNvPicPr>
            <a:picLocks noChangeAspect="1" noChangeArrowheads="1"/>
          </p:cNvPicPr>
          <p:nvPr/>
        </p:nvPicPr>
        <p:blipFill>
          <a:blip r:embed="rId3" cstate="print"/>
          <a:srcRect/>
          <a:stretch>
            <a:fillRect/>
          </a:stretch>
        </p:blipFill>
        <p:spPr bwMode="auto">
          <a:xfrm>
            <a:off x="2536825" y="4497388"/>
            <a:ext cx="3638550" cy="1654175"/>
          </a:xfrm>
          <a:prstGeom prst="rect">
            <a:avLst/>
          </a:prstGeom>
          <a:noFill/>
          <a:ln w="25400" algn="ctr">
            <a:noFill/>
            <a:miter lim="800000"/>
            <a:headEnd/>
            <a:tailEnd type="none" w="med" len="lg"/>
          </a:ln>
          <a:effectLst/>
        </p:spPr>
      </p:pic>
    </p:spTree>
  </p:cSld>
  <p:clrMapOvr>
    <a:masterClrMapping/>
  </p:clrMapOvr>
  <p:transition spd="slow">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598138-8D30-4558-B4C9-846E549DC5EA}"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D9530E9-A59D-46D7-8938-C5AB9054D34E}" type="slidenum">
              <a:rPr lang="en-US"/>
              <a:pPr/>
              <a:t>106</a:t>
            </a:fld>
            <a:endParaRPr lang="en-US"/>
          </a:p>
        </p:txBody>
      </p:sp>
      <p:sp>
        <p:nvSpPr>
          <p:cNvPr id="1052674" name="Rectangle 2"/>
          <p:cNvSpPr>
            <a:spLocks noGrp="1" noChangeArrowheads="1"/>
          </p:cNvSpPr>
          <p:nvPr>
            <p:ph type="title"/>
          </p:nvPr>
        </p:nvSpPr>
        <p:spPr/>
        <p:txBody>
          <a:bodyPr/>
          <a:lstStyle/>
          <a:p>
            <a:r>
              <a:rPr lang="en-US"/>
              <a:t>Three Basic HMM Problems </a:t>
            </a:r>
            <a:endParaRPr lang="en-US" b="0"/>
          </a:p>
        </p:txBody>
      </p:sp>
      <p:sp>
        <p:nvSpPr>
          <p:cNvPr id="1052675" name="AutoShape 3"/>
          <p:cNvSpPr>
            <a:spLocks noGrp="1" noChangeAspect="1" noChangeArrowheads="1"/>
          </p:cNvSpPr>
          <p:nvPr>
            <p:ph type="body" idx="1"/>
          </p:nvPr>
        </p:nvSpPr>
        <p:spPr/>
        <p:txBody>
          <a:bodyPr/>
          <a:lstStyle/>
          <a:p>
            <a:pPr marL="571500" indent="-571500">
              <a:lnSpc>
                <a:spcPct val="90000"/>
              </a:lnSpc>
              <a:buFont typeface="Wingdings" pitchFamily="2" charset="2"/>
              <a:buAutoNum type="arabicPeriod"/>
            </a:pPr>
            <a:r>
              <a:rPr lang="en-US" sz="2000" b="1"/>
              <a:t>Scoring: </a:t>
            </a:r>
            <a:r>
              <a:rPr lang="en-US" sz="2000"/>
              <a:t>Given an observation sequence </a:t>
            </a:r>
            <a:r>
              <a:rPr lang="en-US" sz="2000" b="1" i="1"/>
              <a:t>O</a:t>
            </a:r>
            <a:r>
              <a:rPr lang="en-US" sz="2000"/>
              <a:t>={</a:t>
            </a:r>
            <a:r>
              <a:rPr lang="en-US" sz="2000" i="1"/>
              <a:t>o</a:t>
            </a:r>
            <a:r>
              <a:rPr lang="en-US" sz="2000" baseline="-25000"/>
              <a:t>1</a:t>
            </a:r>
            <a:r>
              <a:rPr lang="en-US" sz="2000" i="1"/>
              <a:t>,o</a:t>
            </a:r>
            <a:r>
              <a:rPr lang="en-US" sz="2000" baseline="-25000"/>
              <a:t>2</a:t>
            </a:r>
            <a:r>
              <a:rPr lang="en-US" sz="2000" i="1"/>
              <a:t>,...,o</a:t>
            </a:r>
            <a:r>
              <a:rPr lang="en-US" sz="2000" i="1" baseline="-25000"/>
              <a:t>T</a:t>
            </a:r>
            <a:r>
              <a:rPr lang="en-US" sz="2000"/>
              <a:t>} and a model </a:t>
            </a:r>
            <a:r>
              <a:rPr lang="en-US" sz="2000" i="1"/>
              <a:t>λ </a:t>
            </a:r>
            <a:r>
              <a:rPr lang="en-US" sz="2000"/>
              <a:t>= {</a:t>
            </a:r>
            <a:r>
              <a:rPr lang="en-US" sz="2000" b="1" i="1"/>
              <a:t>A</a:t>
            </a:r>
            <a:r>
              <a:rPr lang="en-US" sz="2000" i="1"/>
              <a:t>, </a:t>
            </a:r>
            <a:r>
              <a:rPr lang="en-US" sz="2000" b="1" i="1"/>
              <a:t>B</a:t>
            </a:r>
            <a:r>
              <a:rPr lang="en-US" sz="2000" i="1"/>
              <a:t>,</a:t>
            </a:r>
            <a:r>
              <a:rPr lang="en-US" sz="2000" i="1">
                <a:sym typeface="Symbol" pitchFamily="18" charset="2"/>
              </a:rPr>
              <a:t></a:t>
            </a:r>
            <a:r>
              <a:rPr lang="en-US" sz="2000"/>
              <a:t>}, how do we compute </a:t>
            </a:r>
            <a:r>
              <a:rPr lang="en-US" sz="2000" i="1"/>
              <a:t>P</a:t>
            </a:r>
            <a:r>
              <a:rPr lang="en-US" sz="2000"/>
              <a:t>(</a:t>
            </a:r>
            <a:r>
              <a:rPr lang="en-US" sz="2000" b="1" i="1"/>
              <a:t>O</a:t>
            </a:r>
            <a:r>
              <a:rPr lang="en-US" sz="2000"/>
              <a:t>| </a:t>
            </a:r>
            <a:r>
              <a:rPr lang="en-US" sz="2000" i="1"/>
              <a:t>λ</a:t>
            </a:r>
            <a:r>
              <a:rPr lang="en-US" sz="2000"/>
              <a:t>), the probability of the observation sequence? </a:t>
            </a:r>
          </a:p>
          <a:p>
            <a:pPr marL="1347788" lvl="2" indent="-438150">
              <a:lnSpc>
                <a:spcPct val="90000"/>
              </a:lnSpc>
              <a:buFont typeface="Wingdings" pitchFamily="2" charset="2"/>
              <a:buNone/>
            </a:pPr>
            <a:r>
              <a:rPr lang="en-US" sz="2800">
                <a:solidFill>
                  <a:srgbClr val="FF0066"/>
                </a:solidFill>
                <a:sym typeface="Symbol" pitchFamily="18" charset="2"/>
              </a:rPr>
              <a:t></a:t>
            </a:r>
            <a:r>
              <a:rPr lang="en-US" sz="2800" i="1">
                <a:solidFill>
                  <a:srgbClr val="FF0066"/>
                </a:solidFill>
              </a:rPr>
              <a:t> </a:t>
            </a:r>
            <a:r>
              <a:rPr lang="en-US" sz="2800">
                <a:solidFill>
                  <a:srgbClr val="FF0066"/>
                </a:solidFill>
              </a:rPr>
              <a:t>The Probability Evaluation (Forward &amp; Backward Procedure) </a:t>
            </a:r>
          </a:p>
          <a:p>
            <a:pPr marL="571500" indent="-571500">
              <a:lnSpc>
                <a:spcPct val="90000"/>
              </a:lnSpc>
              <a:buFont typeface="Wingdings" pitchFamily="2" charset="2"/>
              <a:buAutoNum type="arabicPeriod"/>
            </a:pPr>
            <a:r>
              <a:rPr lang="en-US" sz="2000" b="1"/>
              <a:t>Matching: </a:t>
            </a:r>
            <a:r>
              <a:rPr lang="en-US" sz="2000"/>
              <a:t>Given an observation sequence </a:t>
            </a:r>
            <a:r>
              <a:rPr lang="en-US" sz="2000" b="1" i="1"/>
              <a:t>O</a:t>
            </a:r>
            <a:r>
              <a:rPr lang="en-US" sz="2000"/>
              <a:t>={</a:t>
            </a:r>
            <a:r>
              <a:rPr lang="en-US" sz="2000" i="1"/>
              <a:t>o</a:t>
            </a:r>
            <a:r>
              <a:rPr lang="en-US" sz="2000" baseline="-25000"/>
              <a:t>1</a:t>
            </a:r>
            <a:r>
              <a:rPr lang="en-US" sz="2000" i="1"/>
              <a:t>,o</a:t>
            </a:r>
            <a:r>
              <a:rPr lang="en-US" sz="2000" baseline="-25000"/>
              <a:t>2</a:t>
            </a:r>
            <a:r>
              <a:rPr lang="en-US" sz="2000" i="1"/>
              <a:t>,...,o</a:t>
            </a:r>
            <a:r>
              <a:rPr lang="en-US" sz="2000" i="1" baseline="-25000"/>
              <a:t>T</a:t>
            </a:r>
            <a:r>
              <a:rPr lang="en-US" sz="2000"/>
              <a:t>} how do we choose a state sequence </a:t>
            </a:r>
            <a:r>
              <a:rPr lang="en-US" sz="2000" b="1" i="1"/>
              <a:t>Q</a:t>
            </a:r>
            <a:r>
              <a:rPr lang="en-US" sz="2000"/>
              <a:t>={q</a:t>
            </a:r>
            <a:r>
              <a:rPr lang="en-US" sz="2000" baseline="-25000"/>
              <a:t>1</a:t>
            </a:r>
            <a:r>
              <a:rPr lang="en-US" sz="2000" i="1"/>
              <a:t>,q</a:t>
            </a:r>
            <a:r>
              <a:rPr lang="en-US" sz="2000" baseline="-25000"/>
              <a:t>2</a:t>
            </a:r>
            <a:r>
              <a:rPr lang="en-US" sz="2000" i="1"/>
              <a:t>,...,q</a:t>
            </a:r>
            <a:r>
              <a:rPr lang="en-US" sz="2000" i="1" baseline="-25000"/>
              <a:t>T</a:t>
            </a:r>
            <a:r>
              <a:rPr lang="en-US" sz="2000"/>
              <a:t>} which is optimum in some sense? </a:t>
            </a:r>
          </a:p>
          <a:p>
            <a:pPr marL="1347788" lvl="2" indent="-438150">
              <a:lnSpc>
                <a:spcPct val="90000"/>
              </a:lnSpc>
              <a:buFont typeface="Wingdings" pitchFamily="2" charset="2"/>
              <a:buNone/>
            </a:pPr>
            <a:r>
              <a:rPr lang="en-US" sz="2800">
                <a:solidFill>
                  <a:srgbClr val="FF0066"/>
                </a:solidFill>
                <a:sym typeface="Symbol" pitchFamily="18" charset="2"/>
              </a:rPr>
              <a:t></a:t>
            </a:r>
            <a:r>
              <a:rPr lang="en-US" sz="1700" i="1"/>
              <a:t> </a:t>
            </a:r>
            <a:r>
              <a:rPr lang="en-US" sz="2800">
                <a:solidFill>
                  <a:srgbClr val="FF0066"/>
                </a:solidFill>
              </a:rPr>
              <a:t>The Viterbi Algorithm </a:t>
            </a:r>
          </a:p>
          <a:p>
            <a:pPr marL="571500" indent="-571500">
              <a:lnSpc>
                <a:spcPct val="90000"/>
              </a:lnSpc>
              <a:buFont typeface="Wingdings" pitchFamily="2" charset="2"/>
              <a:buAutoNum type="arabicPeriod"/>
            </a:pPr>
            <a:r>
              <a:rPr lang="en-US" sz="2000" b="1"/>
              <a:t>Training: </a:t>
            </a:r>
            <a:r>
              <a:rPr lang="en-US" sz="2000"/>
              <a:t>How do we adjust the model parameters </a:t>
            </a:r>
            <a:r>
              <a:rPr lang="en-US" sz="2000" i="1"/>
              <a:t>λ </a:t>
            </a:r>
            <a:r>
              <a:rPr lang="en-US" sz="2000"/>
              <a:t>= {</a:t>
            </a:r>
            <a:r>
              <a:rPr lang="en-US" sz="2000" i="1"/>
              <a:t>A,B, </a:t>
            </a:r>
            <a:r>
              <a:rPr lang="en-US" sz="2000" i="1">
                <a:sym typeface="Symbol" pitchFamily="18" charset="2"/>
              </a:rPr>
              <a:t></a:t>
            </a:r>
            <a:r>
              <a:rPr lang="en-US" sz="2000"/>
              <a:t>} to maximize </a:t>
            </a:r>
            <a:r>
              <a:rPr lang="en-US" sz="2000" i="1"/>
              <a:t>P</a:t>
            </a:r>
            <a:r>
              <a:rPr lang="en-US" sz="2000"/>
              <a:t>(</a:t>
            </a:r>
            <a:r>
              <a:rPr lang="en-US" sz="2000" b="1" i="1"/>
              <a:t>O</a:t>
            </a:r>
            <a:r>
              <a:rPr lang="en-US" sz="2000"/>
              <a:t>| </a:t>
            </a:r>
            <a:r>
              <a:rPr lang="en-US" sz="2000" i="1"/>
              <a:t>λ</a:t>
            </a:r>
            <a:r>
              <a:rPr lang="en-US" sz="2000"/>
              <a:t>)? </a:t>
            </a:r>
          </a:p>
          <a:p>
            <a:pPr marL="1347788" lvl="2" indent="-438150">
              <a:lnSpc>
                <a:spcPct val="90000"/>
              </a:lnSpc>
              <a:buFont typeface="Wingdings" pitchFamily="2" charset="2"/>
              <a:buNone/>
            </a:pPr>
            <a:r>
              <a:rPr lang="en-US" sz="2800">
                <a:solidFill>
                  <a:srgbClr val="FF0066"/>
                </a:solidFill>
                <a:sym typeface="Symbol" pitchFamily="18" charset="2"/>
              </a:rPr>
              <a:t></a:t>
            </a:r>
            <a:r>
              <a:rPr lang="en-US" sz="1700" i="1"/>
              <a:t> </a:t>
            </a:r>
            <a:r>
              <a:rPr lang="en-US" sz="2800">
                <a:solidFill>
                  <a:srgbClr val="FF0066"/>
                </a:solidFill>
              </a:rPr>
              <a:t>The Baum-Welch Re-estimation </a:t>
            </a:r>
          </a:p>
        </p:txBody>
      </p:sp>
    </p:spTree>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E648BC-DD1C-453D-8553-2BE9D18A5A58}"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FCE1F22-8106-4426-929B-02BA0C6689F8}" type="slidenum">
              <a:rPr lang="en-US"/>
              <a:pPr/>
              <a:t>107</a:t>
            </a:fld>
            <a:endParaRPr lang="en-US"/>
          </a:p>
        </p:txBody>
      </p:sp>
      <p:sp>
        <p:nvSpPr>
          <p:cNvPr id="1056770" name="Rectangle 2"/>
          <p:cNvSpPr>
            <a:spLocks noGrp="1" noChangeArrowheads="1"/>
          </p:cNvSpPr>
          <p:nvPr>
            <p:ph type="title"/>
          </p:nvPr>
        </p:nvSpPr>
        <p:spPr/>
        <p:txBody>
          <a:bodyPr/>
          <a:lstStyle/>
          <a:p>
            <a:r>
              <a:rPr lang="en-US"/>
              <a:t>Three Basic HMM Problems</a:t>
            </a:r>
          </a:p>
        </p:txBody>
      </p:sp>
      <p:sp>
        <p:nvSpPr>
          <p:cNvPr id="1056771" name="Rectangle 3"/>
          <p:cNvSpPr>
            <a:spLocks noGrp="1" noChangeArrowheads="1"/>
          </p:cNvSpPr>
          <p:nvPr>
            <p:ph type="body" idx="1"/>
          </p:nvPr>
        </p:nvSpPr>
        <p:spPr/>
        <p:txBody>
          <a:bodyPr/>
          <a:lstStyle/>
          <a:p>
            <a:pPr>
              <a:lnSpc>
                <a:spcPct val="90000"/>
              </a:lnSpc>
            </a:pPr>
            <a:r>
              <a:rPr lang="en-US" sz="2600" dirty="0"/>
              <a:t>Problem 1 - </a:t>
            </a:r>
            <a:r>
              <a:rPr lang="en-US" sz="2600" b="1" dirty="0"/>
              <a:t>Scoring</a:t>
            </a:r>
            <a:r>
              <a:rPr lang="en-US" sz="2600" dirty="0"/>
              <a:t>:</a:t>
            </a:r>
          </a:p>
          <a:p>
            <a:pPr lvl="1">
              <a:lnSpc>
                <a:spcPct val="90000"/>
              </a:lnSpc>
            </a:pPr>
            <a:r>
              <a:rPr lang="en-US" sz="2200" dirty="0"/>
              <a:t>Is the evaluation problem; namely, given a model and a sequence of observations, how do we compute the probability that the observed sequence was produced by the model?</a:t>
            </a:r>
          </a:p>
          <a:p>
            <a:pPr lvl="1">
              <a:lnSpc>
                <a:spcPct val="90000"/>
              </a:lnSpc>
            </a:pPr>
            <a:r>
              <a:rPr lang="en-US" sz="2200" dirty="0"/>
              <a:t>It can also be views as the problem of scoring how well a given model matches a given observation sequence. </a:t>
            </a:r>
          </a:p>
          <a:p>
            <a:pPr lvl="1">
              <a:lnSpc>
                <a:spcPct val="90000"/>
              </a:lnSpc>
            </a:pPr>
            <a:r>
              <a:rPr lang="en-US" sz="2200" dirty="0"/>
              <a:t>The later viewpoint is extremely useful in cases in which we are trying to choose among several competing models. The solution to Problem 1 allows us to choose the model that best matches the observations.</a:t>
            </a:r>
          </a:p>
        </p:txBody>
      </p:sp>
    </p:spTree>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1F640A-81B6-43B4-8DB6-0D9EBFED804A}"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18DF5BA-7387-4B37-BE4C-5746EDEA7065}" type="slidenum">
              <a:rPr lang="en-US"/>
              <a:pPr/>
              <a:t>108</a:t>
            </a:fld>
            <a:endParaRPr lang="en-US"/>
          </a:p>
        </p:txBody>
      </p:sp>
      <p:sp>
        <p:nvSpPr>
          <p:cNvPr id="1057794" name="Rectangle 2"/>
          <p:cNvSpPr>
            <a:spLocks noGrp="1" noChangeArrowheads="1"/>
          </p:cNvSpPr>
          <p:nvPr>
            <p:ph type="title"/>
          </p:nvPr>
        </p:nvSpPr>
        <p:spPr/>
        <p:txBody>
          <a:bodyPr/>
          <a:lstStyle/>
          <a:p>
            <a:r>
              <a:rPr lang="en-US"/>
              <a:t>Three Basic HMM Problems</a:t>
            </a:r>
          </a:p>
        </p:txBody>
      </p:sp>
      <p:sp>
        <p:nvSpPr>
          <p:cNvPr id="1057795" name="Rectangle 3"/>
          <p:cNvSpPr>
            <a:spLocks noGrp="1" noChangeArrowheads="1"/>
          </p:cNvSpPr>
          <p:nvPr>
            <p:ph type="body" idx="1"/>
          </p:nvPr>
        </p:nvSpPr>
        <p:spPr/>
        <p:txBody>
          <a:bodyPr/>
          <a:lstStyle/>
          <a:p>
            <a:pPr>
              <a:lnSpc>
                <a:spcPct val="80000"/>
              </a:lnSpc>
            </a:pPr>
            <a:r>
              <a:rPr lang="en-US" sz="2600" dirty="0"/>
              <a:t>Problem </a:t>
            </a:r>
            <a:r>
              <a:rPr lang="en-US" sz="2600" dirty="0" smtClean="0"/>
              <a:t>2</a:t>
            </a:r>
            <a:r>
              <a:rPr lang="en-US" sz="2600" b="1" dirty="0" smtClean="0"/>
              <a:t> </a:t>
            </a:r>
            <a:r>
              <a:rPr lang="en-US" sz="2600" dirty="0" smtClean="0"/>
              <a:t>-</a:t>
            </a:r>
            <a:r>
              <a:rPr lang="en-US" sz="2600" b="1" dirty="0" smtClean="0"/>
              <a:t> Optimal State Sequence:</a:t>
            </a:r>
            <a:endParaRPr lang="en-US" sz="2600" b="1" dirty="0"/>
          </a:p>
          <a:p>
            <a:pPr lvl="1">
              <a:lnSpc>
                <a:spcPct val="80000"/>
              </a:lnSpc>
            </a:pPr>
            <a:r>
              <a:rPr lang="en-US" sz="2000" dirty="0"/>
              <a:t>Is the one in which we attempt to uncover the hidden part of the model – that is to find the “correct” state sequence.</a:t>
            </a:r>
          </a:p>
          <a:p>
            <a:pPr lvl="1">
              <a:lnSpc>
                <a:spcPct val="80000"/>
              </a:lnSpc>
            </a:pPr>
            <a:r>
              <a:rPr lang="en-US" sz="2000" dirty="0"/>
              <a:t>It must be noted that for all but the case of degenerate models, there is no “correct” state sequence to be found. Hence, in practice one can only find an optimal state sequence based on chosen optimality criterion.</a:t>
            </a:r>
          </a:p>
          <a:p>
            <a:pPr lvl="2">
              <a:lnSpc>
                <a:spcPct val="80000"/>
              </a:lnSpc>
            </a:pPr>
            <a:r>
              <a:rPr lang="en-US" sz="1800" dirty="0"/>
              <a:t>Several reasonable optimality criteria can be imposed and thus the choice of criterion is a strong function of the intended use.</a:t>
            </a:r>
          </a:p>
          <a:p>
            <a:pPr lvl="2">
              <a:lnSpc>
                <a:spcPct val="80000"/>
              </a:lnSpc>
            </a:pPr>
            <a:r>
              <a:rPr lang="en-US" sz="1800" dirty="0"/>
              <a:t>Typical uses are:</a:t>
            </a:r>
          </a:p>
          <a:p>
            <a:pPr lvl="3">
              <a:lnSpc>
                <a:spcPct val="80000"/>
              </a:lnSpc>
            </a:pPr>
            <a:r>
              <a:rPr lang="en-US" sz="1600" dirty="0"/>
              <a:t>Learn about the structure of the model</a:t>
            </a:r>
          </a:p>
          <a:p>
            <a:pPr lvl="3">
              <a:lnSpc>
                <a:spcPct val="80000"/>
              </a:lnSpc>
            </a:pPr>
            <a:r>
              <a:rPr lang="en-US" sz="1600" dirty="0"/>
              <a:t>Find optimal state sequences for continues speech recognition.</a:t>
            </a:r>
          </a:p>
          <a:p>
            <a:pPr lvl="3">
              <a:lnSpc>
                <a:spcPct val="80000"/>
              </a:lnSpc>
            </a:pPr>
            <a:r>
              <a:rPr lang="en-US" sz="1600" dirty="0"/>
              <a:t>Get average statistics of individual states, etc. </a:t>
            </a:r>
          </a:p>
        </p:txBody>
      </p:sp>
    </p:spTree>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934491-11CE-45DE-B557-25A659B901DA}"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53E77BD-197F-4AD4-B31B-AE74D36C3C49}" type="slidenum">
              <a:rPr lang="en-US"/>
              <a:pPr/>
              <a:t>109</a:t>
            </a:fld>
            <a:endParaRPr lang="en-US"/>
          </a:p>
        </p:txBody>
      </p:sp>
      <p:sp>
        <p:nvSpPr>
          <p:cNvPr id="1058818" name="Rectangle 2"/>
          <p:cNvSpPr>
            <a:spLocks noGrp="1" noChangeArrowheads="1"/>
          </p:cNvSpPr>
          <p:nvPr>
            <p:ph type="title"/>
          </p:nvPr>
        </p:nvSpPr>
        <p:spPr/>
        <p:txBody>
          <a:bodyPr/>
          <a:lstStyle/>
          <a:p>
            <a:r>
              <a:rPr lang="en-US"/>
              <a:t>Three Basic HMM Problems</a:t>
            </a:r>
          </a:p>
        </p:txBody>
      </p:sp>
      <p:sp>
        <p:nvSpPr>
          <p:cNvPr id="1058819" name="Rectangle 3"/>
          <p:cNvSpPr>
            <a:spLocks noGrp="1" noChangeArrowheads="1"/>
          </p:cNvSpPr>
          <p:nvPr>
            <p:ph type="body" idx="1"/>
          </p:nvPr>
        </p:nvSpPr>
        <p:spPr/>
        <p:txBody>
          <a:bodyPr/>
          <a:lstStyle/>
          <a:p>
            <a:r>
              <a:rPr lang="en-US" sz="2600"/>
              <a:t>Problem 3 – </a:t>
            </a:r>
            <a:r>
              <a:rPr lang="en-US" sz="2600" b="1"/>
              <a:t>Training:</a:t>
            </a:r>
          </a:p>
          <a:p>
            <a:pPr lvl="1"/>
            <a:r>
              <a:rPr lang="en-US" sz="2200"/>
              <a:t>Attempts to optimize the model parameters to best describe how a given observation sequence comes about.</a:t>
            </a:r>
          </a:p>
          <a:p>
            <a:pPr lvl="1"/>
            <a:r>
              <a:rPr lang="en-US" sz="2200"/>
              <a:t>The observation sequence used to adjust the model parameters is called a </a:t>
            </a:r>
            <a:r>
              <a:rPr lang="en-US" sz="2200" b="1" i="1">
                <a:solidFill>
                  <a:srgbClr val="FF0066"/>
                </a:solidFill>
              </a:rPr>
              <a:t>training sequence</a:t>
            </a:r>
            <a:r>
              <a:rPr lang="en-US" sz="2200"/>
              <a:t> because it is used to “train” the HMM.</a:t>
            </a:r>
          </a:p>
          <a:p>
            <a:pPr lvl="1"/>
            <a:r>
              <a:rPr lang="en-US" sz="2200"/>
              <a:t>Training algorithm is the crucial one since it allows to optimally adapt model parameters to observed training data to create best HMM models for real phenomena. </a:t>
            </a: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E60372-355C-4832-963B-03CF43C827E1}"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64CC0D3-564A-4671-A8B1-4149F317FB62}" type="slidenum">
              <a:rPr lang="en-US"/>
              <a:pPr/>
              <a:t>11</a:t>
            </a:fld>
            <a:endParaRPr lang="en-US"/>
          </a:p>
        </p:txBody>
      </p:sp>
      <p:sp>
        <p:nvSpPr>
          <p:cNvPr id="1147906" name="Rectangle 2"/>
          <p:cNvSpPr>
            <a:spLocks noGrp="1" noChangeArrowheads="1"/>
          </p:cNvSpPr>
          <p:nvPr>
            <p:ph type="title"/>
          </p:nvPr>
        </p:nvSpPr>
        <p:spPr/>
        <p:txBody>
          <a:bodyPr/>
          <a:lstStyle/>
          <a:p>
            <a:r>
              <a:rPr lang="en-US" sz="3000"/>
              <a:t>Performance of Speech Recognition on Various Tasks</a:t>
            </a:r>
          </a:p>
        </p:txBody>
      </p:sp>
      <p:sp>
        <p:nvSpPr>
          <p:cNvPr id="1147907" name="Rectangle 3"/>
          <p:cNvSpPr>
            <a:spLocks noGrp="1" noChangeArrowheads="1"/>
          </p:cNvSpPr>
          <p:nvPr>
            <p:ph type="body" idx="1"/>
          </p:nvPr>
        </p:nvSpPr>
        <p:spPr/>
        <p:txBody>
          <a:bodyPr/>
          <a:lstStyle/>
          <a:p>
            <a:pPr>
              <a:lnSpc>
                <a:spcPct val="90000"/>
              </a:lnSpc>
            </a:pPr>
            <a:r>
              <a:rPr lang="en-US" sz="2000"/>
              <a:t>Variation due to noise and accent increases the error rates quite a bit. </a:t>
            </a:r>
          </a:p>
          <a:p>
            <a:pPr lvl="1">
              <a:lnSpc>
                <a:spcPct val="90000"/>
              </a:lnSpc>
            </a:pPr>
            <a:r>
              <a:rPr lang="en-US" sz="2000"/>
              <a:t>The word error rate on strongly Japanese-accented or Spanish accented English has been reported to be about 3 to 4 times higher than for native speakers on the same task (Tomokiyo, 2001).</a:t>
            </a:r>
          </a:p>
          <a:p>
            <a:pPr lvl="1">
              <a:lnSpc>
                <a:spcPct val="90000"/>
              </a:lnSpc>
            </a:pPr>
            <a:r>
              <a:rPr lang="en-US" sz="2000"/>
              <a:t>Adding automobile noise with a 10dB SNR (signal-to-noise ratio) can cause error rates to go up by 2 to 4 times.</a:t>
            </a:r>
          </a:p>
          <a:p>
            <a:pPr>
              <a:lnSpc>
                <a:spcPct val="90000"/>
              </a:lnSpc>
            </a:pPr>
            <a:r>
              <a:rPr lang="en-US" sz="2000"/>
              <a:t>In general, these error rates go down every year, as speech recognition performance has improved quite steadily. One estimate is that performance has improved roughly 10 percent a year over the last decade (Deng and Huang, 2004), due to a combination of algorithmic improvements and Moore’s law.</a:t>
            </a:r>
          </a:p>
        </p:txBody>
      </p:sp>
    </p:spTree>
  </p:cSld>
  <p:clrMapOvr>
    <a:masterClrMapping/>
  </p:clrMapOvr>
  <p:transition spd="slow">
    <p:push di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EF4F4D-3AE7-491D-9B67-919DC1E81EB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268A195-9792-419E-BE5C-CB8B45471060}" type="slidenum">
              <a:rPr lang="en-US"/>
              <a:pPr/>
              <a:t>110</a:t>
            </a:fld>
            <a:endParaRPr lang="en-US"/>
          </a:p>
        </p:txBody>
      </p:sp>
      <p:sp>
        <p:nvSpPr>
          <p:cNvPr id="1059842" name="Rectangle 2"/>
          <p:cNvSpPr>
            <a:spLocks noGrp="1" noChangeArrowheads="1"/>
          </p:cNvSpPr>
          <p:nvPr>
            <p:ph type="title"/>
          </p:nvPr>
        </p:nvSpPr>
        <p:spPr/>
        <p:txBody>
          <a:bodyPr/>
          <a:lstStyle/>
          <a:p>
            <a:r>
              <a:rPr lang="en-US" sz="3400"/>
              <a:t>Simple Isolated-Word Speech Recognition</a:t>
            </a:r>
          </a:p>
        </p:txBody>
      </p:sp>
      <p:sp>
        <p:nvSpPr>
          <p:cNvPr id="1059843" name="Rectangle 3"/>
          <p:cNvSpPr>
            <a:spLocks noGrp="1" noChangeArrowheads="1"/>
          </p:cNvSpPr>
          <p:nvPr>
            <p:ph type="body" idx="1"/>
          </p:nvPr>
        </p:nvSpPr>
        <p:spPr/>
        <p:txBody>
          <a:bodyPr/>
          <a:lstStyle/>
          <a:p>
            <a:pPr>
              <a:lnSpc>
                <a:spcPct val="90000"/>
              </a:lnSpc>
            </a:pPr>
            <a:r>
              <a:rPr lang="en-US" sz="2100" dirty="0"/>
              <a:t>For each word of a W word vocabulary design separate N-state HMM.</a:t>
            </a:r>
          </a:p>
          <a:p>
            <a:pPr>
              <a:lnSpc>
                <a:spcPct val="90000"/>
              </a:lnSpc>
            </a:pPr>
            <a:r>
              <a:rPr lang="en-US" sz="2100" dirty="0"/>
              <a:t>Speech signal of a given word is represented as a time sequence of coded spectral vectors (How?).</a:t>
            </a:r>
          </a:p>
          <a:p>
            <a:pPr>
              <a:lnSpc>
                <a:spcPct val="90000"/>
              </a:lnSpc>
            </a:pPr>
            <a:r>
              <a:rPr lang="en-US" sz="2100" dirty="0"/>
              <a:t>There are M unique spectral vectors; hence each observation is the index of the spectral vector closest (in some spectral distortion sense) to the original speech signal</a:t>
            </a:r>
            <a:r>
              <a:rPr lang="en-US" sz="2100" dirty="0" smtClean="0"/>
              <a:t>. (Vector Quantization)</a:t>
            </a:r>
            <a:endParaRPr lang="en-US" sz="2100" dirty="0"/>
          </a:p>
          <a:p>
            <a:pPr>
              <a:lnSpc>
                <a:spcPct val="90000"/>
              </a:lnSpc>
            </a:pPr>
            <a:r>
              <a:rPr lang="en-US" sz="2100" dirty="0"/>
              <a:t>For each vocabulary word, we have a training sequence consisting of a number of repetitions of sequences of codebook indices of the word (by one ore more speakers).</a:t>
            </a:r>
          </a:p>
        </p:txBody>
      </p:sp>
    </p:spTree>
  </p:cSld>
  <p:clrMapOvr>
    <a:masterClrMapping/>
  </p:clrMapOvr>
  <p:transition spd="slow">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CE56F4-ED76-4862-944A-F7C5F3182F5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FDBF63F-775D-4D75-A187-EF0E77AE3859}" type="slidenum">
              <a:rPr lang="en-US"/>
              <a:pPr/>
              <a:t>111</a:t>
            </a:fld>
            <a:endParaRPr lang="en-US"/>
          </a:p>
        </p:txBody>
      </p:sp>
      <p:sp>
        <p:nvSpPr>
          <p:cNvPr id="1060866" name="Rectangle 2"/>
          <p:cNvSpPr>
            <a:spLocks noGrp="1" noChangeArrowheads="1"/>
          </p:cNvSpPr>
          <p:nvPr>
            <p:ph type="title"/>
          </p:nvPr>
        </p:nvSpPr>
        <p:spPr/>
        <p:txBody>
          <a:bodyPr/>
          <a:lstStyle/>
          <a:p>
            <a:r>
              <a:rPr lang="en-US" sz="3400"/>
              <a:t>Simple Isolated-Word Speech Recognition</a:t>
            </a:r>
          </a:p>
        </p:txBody>
      </p:sp>
      <p:sp>
        <p:nvSpPr>
          <p:cNvPr id="1060867" name="Rectangle 3"/>
          <p:cNvSpPr>
            <a:spLocks noGrp="1" noChangeArrowheads="1"/>
          </p:cNvSpPr>
          <p:nvPr>
            <p:ph type="body" idx="1"/>
          </p:nvPr>
        </p:nvSpPr>
        <p:spPr/>
        <p:txBody>
          <a:bodyPr/>
          <a:lstStyle/>
          <a:p>
            <a:pPr>
              <a:lnSpc>
                <a:spcPct val="80000"/>
              </a:lnSpc>
            </a:pPr>
            <a:r>
              <a:rPr lang="en-US" sz="1900"/>
              <a:t>First task is to build individual word models.</a:t>
            </a:r>
          </a:p>
          <a:p>
            <a:pPr lvl="1">
              <a:lnSpc>
                <a:spcPct val="80000"/>
              </a:lnSpc>
            </a:pPr>
            <a:r>
              <a:rPr lang="en-US" sz="1700"/>
              <a:t>Use solution to Problem 3 to optimally estimate model parameters for each word model. </a:t>
            </a:r>
          </a:p>
          <a:p>
            <a:pPr lvl="1">
              <a:lnSpc>
                <a:spcPct val="80000"/>
              </a:lnSpc>
            </a:pPr>
            <a:r>
              <a:rPr lang="en-US" sz="1700"/>
              <a:t>To develop an understanding of the physical meaning of the model states: </a:t>
            </a:r>
          </a:p>
          <a:p>
            <a:pPr lvl="2">
              <a:lnSpc>
                <a:spcPct val="80000"/>
              </a:lnSpc>
            </a:pPr>
            <a:r>
              <a:rPr lang="en-US" sz="1600"/>
              <a:t>Use the solution to Problem 2 to segment each word training sequences into states</a:t>
            </a:r>
          </a:p>
          <a:p>
            <a:pPr lvl="2">
              <a:lnSpc>
                <a:spcPct val="80000"/>
              </a:lnSpc>
            </a:pPr>
            <a:r>
              <a:rPr lang="en-US" sz="1600"/>
              <a:t>Study the properties of the spectral vectors that led to the observations occurring in each state.</a:t>
            </a:r>
          </a:p>
          <a:p>
            <a:pPr lvl="2">
              <a:lnSpc>
                <a:spcPct val="80000"/>
              </a:lnSpc>
            </a:pPr>
            <a:r>
              <a:rPr lang="en-US" sz="1600"/>
              <a:t>Goal is to make refinements of the model:</a:t>
            </a:r>
          </a:p>
          <a:p>
            <a:pPr lvl="3">
              <a:lnSpc>
                <a:spcPct val="80000"/>
              </a:lnSpc>
            </a:pPr>
            <a:r>
              <a:rPr lang="en-US" sz="1400"/>
              <a:t>More states,</a:t>
            </a:r>
          </a:p>
          <a:p>
            <a:pPr lvl="3">
              <a:lnSpc>
                <a:spcPct val="80000"/>
              </a:lnSpc>
            </a:pPr>
            <a:r>
              <a:rPr lang="en-US" sz="1400"/>
              <a:t>Different Codebook size, etc.</a:t>
            </a:r>
          </a:p>
          <a:p>
            <a:pPr lvl="2">
              <a:lnSpc>
                <a:spcPct val="80000"/>
              </a:lnSpc>
            </a:pPr>
            <a:r>
              <a:rPr lang="en-US" sz="1600"/>
              <a:t>Improve and optimize the model </a:t>
            </a:r>
          </a:p>
          <a:p>
            <a:pPr>
              <a:lnSpc>
                <a:spcPct val="80000"/>
              </a:lnSpc>
            </a:pPr>
            <a:r>
              <a:rPr lang="en-US" sz="1900"/>
              <a:t>Once the set of W HMM’s has been designed and optimized, recognition of an unknown word is performed using the solution to Problem 1 to score each word model based upon the given test observation sequence, and select the word whose model score is highest (i.e., the highest likelihood). </a:t>
            </a:r>
          </a:p>
        </p:txBody>
      </p:sp>
    </p:spTree>
  </p:cSld>
  <p:clrMapOvr>
    <a:masterClrMapping/>
  </p:clrMapOvr>
  <p:transition spd="slow">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6" name="Rectangle 4"/>
          <p:cNvSpPr>
            <a:spLocks noGrp="1" noChangeArrowheads="1"/>
          </p:cNvSpPr>
          <p:nvPr>
            <p:ph type="ctrTitle"/>
          </p:nvPr>
        </p:nvSpPr>
        <p:spPr/>
        <p:txBody>
          <a:bodyPr/>
          <a:lstStyle/>
          <a:p>
            <a:r>
              <a:rPr lang="en-US" b="0" dirty="0" smtClean="0"/>
              <a:t>Problem 1: Scoring</a:t>
            </a:r>
            <a:endParaRPr lang="en-US" b="0" dirty="0"/>
          </a:p>
        </p:txBody>
      </p:sp>
      <p:sp>
        <p:nvSpPr>
          <p:cNvPr id="1190917" name="Rectangle 5"/>
          <p:cNvSpPr>
            <a:spLocks noGrp="1" noChangeArrowheads="1"/>
          </p:cNvSpPr>
          <p:nvPr>
            <p:ph type="subTitle" idx="1"/>
          </p:nvPr>
        </p:nvSpPr>
        <p:spPr/>
        <p:txBody>
          <a:bodyPr/>
          <a:lstStyle/>
          <a:p>
            <a:r>
              <a:rPr lang="en-US" dirty="0" smtClean="0"/>
              <a:t>Computation of </a:t>
            </a:r>
            <a:r>
              <a:rPr lang="en-US" i="1" dirty="0" smtClean="0"/>
              <a:t>P</a:t>
            </a:r>
            <a:r>
              <a:rPr lang="en-US" b="0" dirty="0" smtClean="0"/>
              <a:t>(</a:t>
            </a:r>
            <a:r>
              <a:rPr lang="en-US" i="1" dirty="0" smtClean="0"/>
              <a:t>O </a:t>
            </a:r>
            <a:r>
              <a:rPr lang="en-US" b="0" dirty="0" smtClean="0"/>
              <a:t>| </a:t>
            </a:r>
            <a:r>
              <a:rPr lang="en-US" b="0" i="1" dirty="0" smtClean="0"/>
              <a:t>λ</a:t>
            </a:r>
            <a:r>
              <a:rPr lang="en-US" b="0" dirty="0" smtClean="0"/>
              <a:t>)</a:t>
            </a:r>
            <a:endParaRPr lang="en-US" dirty="0"/>
          </a:p>
        </p:txBody>
      </p:sp>
    </p:spTree>
  </p:cSld>
  <p:clrMapOvr>
    <a:masterClrMapping/>
  </p:clrMapOvr>
  <p:transition spd="slow">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3BFD5102-F14E-428F-B989-9A7EB4778B05}"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DE312B31-1C07-424A-BD26-EE34131F6D8C}" type="slidenum">
              <a:rPr lang="en-US"/>
              <a:pPr/>
              <a:t>113</a:t>
            </a:fld>
            <a:endParaRPr lang="en-US"/>
          </a:p>
        </p:txBody>
      </p:sp>
      <p:sp>
        <p:nvSpPr>
          <p:cNvPr id="1061890"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061891" name="Rectangle 3"/>
          <p:cNvSpPr>
            <a:spLocks noGrp="1" noChangeArrowheads="1"/>
          </p:cNvSpPr>
          <p:nvPr>
            <p:ph type="body" idx="1"/>
          </p:nvPr>
        </p:nvSpPr>
        <p:spPr/>
        <p:txBody>
          <a:bodyPr/>
          <a:lstStyle/>
          <a:p>
            <a:r>
              <a:rPr lang="en-US" sz="2200"/>
              <a:t>Solution to Problem 1:</a:t>
            </a:r>
          </a:p>
          <a:p>
            <a:pPr lvl="1"/>
            <a:r>
              <a:rPr lang="en-US" sz="2000"/>
              <a:t>Wish to calculate the probability of the observation sequence, </a:t>
            </a:r>
            <a:r>
              <a:rPr lang="en-US" sz="2000" b="1" i="1"/>
              <a:t>O</a:t>
            </a:r>
            <a:r>
              <a:rPr lang="en-US" sz="2000"/>
              <a:t>={</a:t>
            </a:r>
            <a:r>
              <a:rPr lang="en-US" sz="2000" i="1"/>
              <a:t>o</a:t>
            </a:r>
            <a:r>
              <a:rPr lang="en-US" sz="2000" baseline="-25000"/>
              <a:t>1</a:t>
            </a:r>
            <a:r>
              <a:rPr lang="en-US" sz="2000" i="1"/>
              <a:t>,o</a:t>
            </a:r>
            <a:r>
              <a:rPr lang="en-US" sz="2000" baseline="-25000"/>
              <a:t>2</a:t>
            </a:r>
            <a:r>
              <a:rPr lang="en-US" sz="2000" i="1"/>
              <a:t>,...,o</a:t>
            </a:r>
            <a:r>
              <a:rPr lang="en-US" sz="2000" i="1" baseline="-25000"/>
              <a:t>T</a:t>
            </a:r>
            <a:r>
              <a:rPr lang="en-US" sz="2000"/>
              <a:t>} given the model </a:t>
            </a:r>
            <a:r>
              <a:rPr lang="en-US" sz="2000">
                <a:sym typeface="Symbol" pitchFamily="18" charset="2"/>
              </a:rPr>
              <a:t>.</a:t>
            </a:r>
          </a:p>
          <a:p>
            <a:pPr lvl="1"/>
            <a:r>
              <a:rPr lang="en-US" sz="2000">
                <a:sym typeface="Symbol" pitchFamily="18" charset="2"/>
              </a:rPr>
              <a:t>The most straight forward way is through enumeration of every possible state sequence of length T (the number of observations). Thus there are N</a:t>
            </a:r>
            <a:r>
              <a:rPr lang="en-US" sz="2000" baseline="30000">
                <a:sym typeface="Symbol" pitchFamily="18" charset="2"/>
              </a:rPr>
              <a:t>T</a:t>
            </a:r>
            <a:r>
              <a:rPr lang="en-US" sz="2000">
                <a:sym typeface="Symbol" pitchFamily="18" charset="2"/>
              </a:rPr>
              <a:t> such state sequences:</a:t>
            </a:r>
          </a:p>
          <a:p>
            <a:pPr lvl="1"/>
            <a:endParaRPr lang="en-US" sz="2000"/>
          </a:p>
          <a:p>
            <a:pPr lvl="1"/>
            <a:endParaRPr lang="en-US" sz="2000"/>
          </a:p>
          <a:p>
            <a:pPr lvl="1"/>
            <a:endParaRPr lang="en-US" sz="2000"/>
          </a:p>
          <a:p>
            <a:pPr lvl="1"/>
            <a:r>
              <a:rPr lang="en-US" sz="2000"/>
              <a:t>Where: </a:t>
            </a:r>
          </a:p>
        </p:txBody>
      </p:sp>
      <p:graphicFrame>
        <p:nvGraphicFramePr>
          <p:cNvPr id="1061892" name="Object 4"/>
          <p:cNvGraphicFramePr>
            <a:graphicFrameLocks noChangeAspect="1"/>
          </p:cNvGraphicFramePr>
          <p:nvPr/>
        </p:nvGraphicFramePr>
        <p:xfrm>
          <a:off x="2725738" y="3708400"/>
          <a:ext cx="3371850" cy="1003300"/>
        </p:xfrm>
        <a:graphic>
          <a:graphicData uri="http://schemas.openxmlformats.org/presentationml/2006/ole">
            <mc:AlternateContent xmlns:mc="http://schemas.openxmlformats.org/markup-compatibility/2006">
              <mc:Choice xmlns:v="urn:schemas-microsoft-com:vml" Requires="v">
                <p:oleObj spid="_x0000_s1528974" name="Equation" r:id="rId4" imgW="1536700" imgH="457200" progId="Equation.3">
                  <p:embed/>
                </p:oleObj>
              </mc:Choice>
              <mc:Fallback>
                <p:oleObj name="Equation" r:id="rId4" imgW="1536700" imgH="4572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5738" y="3708400"/>
                        <a:ext cx="3371850"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1893" name="Object 5"/>
          <p:cNvGraphicFramePr>
            <a:graphicFrameLocks noChangeAspect="1"/>
          </p:cNvGraphicFramePr>
          <p:nvPr/>
        </p:nvGraphicFramePr>
        <p:xfrm>
          <a:off x="2543175" y="5370513"/>
          <a:ext cx="3816350" cy="474662"/>
        </p:xfrm>
        <a:graphic>
          <a:graphicData uri="http://schemas.openxmlformats.org/presentationml/2006/ole">
            <mc:AlternateContent xmlns:mc="http://schemas.openxmlformats.org/markup-compatibility/2006">
              <mc:Choice xmlns:v="urn:schemas-microsoft-com:vml" Requires="v">
                <p:oleObj spid="_x0000_s1528975" name="Equation" r:id="rId6" imgW="1739900" imgH="215900" progId="Equation.3">
                  <p:embed/>
                </p:oleObj>
              </mc:Choice>
              <mc:Fallback>
                <p:oleObj name="Equation" r:id="rId6" imgW="1739900" imgH="2159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3175" y="5370513"/>
                        <a:ext cx="3816350"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68F73FA0-BC8A-43F1-A94B-03F3A33BE15A}" type="datetime3">
              <a:rPr lang="en-US"/>
              <a:pPr/>
              <a:t>22 March 2017</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D6B081B2-0E34-4FD4-9BDA-9C836A923366}" type="slidenum">
              <a:rPr lang="en-US"/>
              <a:pPr/>
              <a:t>114</a:t>
            </a:fld>
            <a:endParaRPr lang="en-US"/>
          </a:p>
        </p:txBody>
      </p:sp>
      <p:sp>
        <p:nvSpPr>
          <p:cNvPr id="1062914"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062915" name="Rectangle 3"/>
          <p:cNvSpPr>
            <a:spLocks noGrp="1" noChangeArrowheads="1"/>
          </p:cNvSpPr>
          <p:nvPr>
            <p:ph type="body" idx="1"/>
          </p:nvPr>
        </p:nvSpPr>
        <p:spPr/>
        <p:txBody>
          <a:bodyPr/>
          <a:lstStyle/>
          <a:p>
            <a:pPr>
              <a:spcBef>
                <a:spcPts val="375"/>
              </a:spcBef>
              <a:spcAft>
                <a:spcPts val="600"/>
              </a:spcAft>
            </a:pPr>
            <a:r>
              <a:rPr lang="en-US" sz="2200"/>
              <a:t>Consider the </a:t>
            </a:r>
            <a:r>
              <a:rPr lang="en-US" sz="2200" i="1"/>
              <a:t>fixed </a:t>
            </a:r>
            <a:r>
              <a:rPr lang="en-US" sz="2200"/>
              <a:t>state sequence: </a:t>
            </a:r>
            <a:r>
              <a:rPr lang="en-US" sz="2200" b="1" i="1"/>
              <a:t>Q</a:t>
            </a:r>
            <a:r>
              <a:rPr lang="en-US" sz="2200"/>
              <a:t>= </a:t>
            </a:r>
            <a:r>
              <a:rPr lang="en-US" sz="2200" i="1"/>
              <a:t>q</a:t>
            </a:r>
            <a:r>
              <a:rPr lang="en-US" sz="2200" baseline="-25000"/>
              <a:t>1</a:t>
            </a:r>
            <a:r>
              <a:rPr lang="en-US" sz="2200" i="1"/>
              <a:t>q</a:t>
            </a:r>
            <a:r>
              <a:rPr lang="en-US" sz="2200" baseline="-25000"/>
              <a:t>2</a:t>
            </a:r>
            <a:r>
              <a:rPr lang="en-US" sz="2200"/>
              <a:t> </a:t>
            </a:r>
            <a:r>
              <a:rPr lang="en-US" sz="2200" i="1"/>
              <a:t>...q</a:t>
            </a:r>
            <a:r>
              <a:rPr lang="en-US" sz="2200" i="1" baseline="-25000"/>
              <a:t>T</a:t>
            </a:r>
            <a:r>
              <a:rPr lang="en-US" sz="2200" i="1"/>
              <a:t> </a:t>
            </a:r>
            <a:endParaRPr lang="en-US" sz="2200"/>
          </a:p>
          <a:p>
            <a:r>
              <a:rPr lang="en-US" sz="2200"/>
              <a:t>The probability of the observation sequence </a:t>
            </a:r>
            <a:r>
              <a:rPr lang="en-US" sz="2200" b="1"/>
              <a:t>O</a:t>
            </a:r>
            <a:r>
              <a:rPr lang="en-US" sz="2200"/>
              <a:t> given the state sequence, assuming statistical independence of observations, is:</a:t>
            </a:r>
          </a:p>
          <a:p>
            <a:endParaRPr lang="en-US" sz="2200"/>
          </a:p>
          <a:p>
            <a:endParaRPr lang="en-US" sz="1200"/>
          </a:p>
          <a:p>
            <a:r>
              <a:rPr lang="en-US" sz="2200"/>
              <a:t>Thus: </a:t>
            </a:r>
          </a:p>
          <a:p>
            <a:endParaRPr lang="en-US" sz="2200"/>
          </a:p>
          <a:p>
            <a:endParaRPr lang="en-US" sz="900"/>
          </a:p>
          <a:p>
            <a:r>
              <a:rPr lang="en-US" sz="2200"/>
              <a:t>The probability of such a state sequence q can be written as:</a:t>
            </a:r>
          </a:p>
        </p:txBody>
      </p:sp>
      <p:graphicFrame>
        <p:nvGraphicFramePr>
          <p:cNvPr id="1062916" name="Object 4"/>
          <p:cNvGraphicFramePr>
            <a:graphicFrameLocks noChangeAspect="1"/>
          </p:cNvGraphicFramePr>
          <p:nvPr/>
        </p:nvGraphicFramePr>
        <p:xfrm>
          <a:off x="2641600" y="2911475"/>
          <a:ext cx="3314700" cy="949325"/>
        </p:xfrm>
        <a:graphic>
          <a:graphicData uri="http://schemas.openxmlformats.org/presentationml/2006/ole">
            <mc:AlternateContent xmlns:mc="http://schemas.openxmlformats.org/markup-compatibility/2006">
              <mc:Choice xmlns:v="urn:schemas-microsoft-com:vml" Requires="v">
                <p:oleObj spid="_x0000_s1530068" name="Equation" r:id="rId4" imgW="1511300" imgH="431800" progId="Equation.3">
                  <p:embed/>
                </p:oleObj>
              </mc:Choice>
              <mc:Fallback>
                <p:oleObj name="Equation" r:id="rId4" imgW="1511300" imgH="4318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600" y="2911475"/>
                        <a:ext cx="331470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2917" name="Object 5"/>
          <p:cNvGraphicFramePr>
            <a:graphicFrameLocks noChangeAspect="1"/>
          </p:cNvGraphicFramePr>
          <p:nvPr/>
        </p:nvGraphicFramePr>
        <p:xfrm>
          <a:off x="2157413" y="4010025"/>
          <a:ext cx="4513262" cy="531813"/>
        </p:xfrm>
        <a:graphic>
          <a:graphicData uri="http://schemas.openxmlformats.org/presentationml/2006/ole">
            <mc:AlternateContent xmlns:mc="http://schemas.openxmlformats.org/markup-compatibility/2006">
              <mc:Choice xmlns:v="urn:schemas-microsoft-com:vml" Requires="v">
                <p:oleObj spid="_x0000_s1530069" name="Equation" r:id="rId6" imgW="2057400" imgH="241300" progId="Equation.3">
                  <p:embed/>
                </p:oleObj>
              </mc:Choice>
              <mc:Fallback>
                <p:oleObj name="Equation" r:id="rId6" imgW="2057400" imgH="2413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7413" y="4010025"/>
                        <a:ext cx="451326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2918" name="Object 6"/>
          <p:cNvGraphicFramePr>
            <a:graphicFrameLocks noChangeAspect="1"/>
          </p:cNvGraphicFramePr>
          <p:nvPr/>
        </p:nvGraphicFramePr>
        <p:xfrm>
          <a:off x="2622550" y="5370513"/>
          <a:ext cx="3789363" cy="531812"/>
        </p:xfrm>
        <a:graphic>
          <a:graphicData uri="http://schemas.openxmlformats.org/presentationml/2006/ole">
            <mc:AlternateContent xmlns:mc="http://schemas.openxmlformats.org/markup-compatibility/2006">
              <mc:Choice xmlns:v="urn:schemas-microsoft-com:vml" Requires="v">
                <p:oleObj spid="_x0000_s1530070" name="Equation" r:id="rId8" imgW="1727200" imgH="241300" progId="Equation.3">
                  <p:embed/>
                </p:oleObj>
              </mc:Choice>
              <mc:Fallback>
                <p:oleObj name="Equation" r:id="rId8" imgW="1727200" imgH="241300"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2550" y="5370513"/>
                        <a:ext cx="3789363"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327D142D-CEBF-4690-816F-77BFB32A448C}"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8932D2C9-999E-4B6B-BEEF-119F152340A0}" type="slidenum">
              <a:rPr lang="en-US"/>
              <a:pPr/>
              <a:t>115</a:t>
            </a:fld>
            <a:endParaRPr lang="en-US"/>
          </a:p>
        </p:txBody>
      </p:sp>
      <p:sp>
        <p:nvSpPr>
          <p:cNvPr id="1063938"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063939" name="Rectangle 3"/>
          <p:cNvSpPr>
            <a:spLocks noGrp="1" noChangeArrowheads="1"/>
          </p:cNvSpPr>
          <p:nvPr>
            <p:ph type="body" idx="1"/>
          </p:nvPr>
        </p:nvSpPr>
        <p:spPr/>
        <p:txBody>
          <a:bodyPr/>
          <a:lstStyle/>
          <a:p>
            <a:r>
              <a:rPr lang="en-US" sz="2200"/>
              <a:t>The joint probability of </a:t>
            </a:r>
            <a:r>
              <a:rPr lang="en-US" sz="2200" b="1" i="1"/>
              <a:t>O</a:t>
            </a:r>
            <a:r>
              <a:rPr lang="en-US" sz="2200"/>
              <a:t> and </a:t>
            </a:r>
            <a:r>
              <a:rPr lang="en-US" sz="2200" b="1" i="1"/>
              <a:t>Q</a:t>
            </a:r>
            <a:r>
              <a:rPr lang="en-US" sz="2200"/>
              <a:t>, i.e., the probability that </a:t>
            </a:r>
            <a:r>
              <a:rPr lang="en-US" sz="2200" b="1" i="1"/>
              <a:t>O</a:t>
            </a:r>
            <a:r>
              <a:rPr lang="en-US" sz="2200"/>
              <a:t> and </a:t>
            </a:r>
            <a:r>
              <a:rPr lang="en-US" sz="2200" b="1" i="1"/>
              <a:t>Q</a:t>
            </a:r>
            <a:r>
              <a:rPr lang="en-US" sz="2200"/>
              <a:t> occur simultaneously, is simply the product of the previous terms:</a:t>
            </a:r>
          </a:p>
          <a:p>
            <a:endParaRPr lang="en-US" sz="2200"/>
          </a:p>
          <a:p>
            <a:endParaRPr lang="en-US" sz="1600"/>
          </a:p>
          <a:p>
            <a:r>
              <a:rPr lang="en-US" sz="2200"/>
              <a:t>The probability of </a:t>
            </a:r>
            <a:r>
              <a:rPr lang="en-US" sz="2200" b="1" i="1"/>
              <a:t>O </a:t>
            </a:r>
            <a:r>
              <a:rPr lang="en-US" sz="2200"/>
              <a:t>given the model</a:t>
            </a:r>
            <a:r>
              <a:rPr lang="en-US" sz="2200" b="1" i="1"/>
              <a:t> </a:t>
            </a:r>
            <a:r>
              <a:rPr lang="en-US" sz="2200" b="1" i="1">
                <a:sym typeface="Symbol" pitchFamily="18" charset="2"/>
              </a:rPr>
              <a:t></a:t>
            </a:r>
            <a:r>
              <a:rPr lang="en-US" sz="2200" b="1" i="1"/>
              <a:t> </a:t>
            </a:r>
            <a:r>
              <a:rPr lang="en-US" sz="2200"/>
              <a:t>is obtained by summing this joint probability over all possible state sequences</a:t>
            </a:r>
            <a:r>
              <a:rPr lang="en-US" sz="2200" b="1" i="1"/>
              <a:t> Q</a:t>
            </a:r>
            <a:r>
              <a:rPr lang="en-US" sz="2200"/>
              <a:t>:</a:t>
            </a:r>
          </a:p>
        </p:txBody>
      </p:sp>
      <p:graphicFrame>
        <p:nvGraphicFramePr>
          <p:cNvPr id="1063940" name="Object 4"/>
          <p:cNvGraphicFramePr>
            <a:graphicFrameLocks noChangeAspect="1"/>
          </p:cNvGraphicFramePr>
          <p:nvPr/>
        </p:nvGraphicFramePr>
        <p:xfrm>
          <a:off x="2532063" y="2578100"/>
          <a:ext cx="3816350" cy="474663"/>
        </p:xfrm>
        <a:graphic>
          <a:graphicData uri="http://schemas.openxmlformats.org/presentationml/2006/ole">
            <mc:AlternateContent xmlns:mc="http://schemas.openxmlformats.org/markup-compatibility/2006">
              <mc:Choice xmlns:v="urn:schemas-microsoft-com:vml" Requires="v">
                <p:oleObj spid="_x0000_s1531022" name="Equation" r:id="rId4" imgW="1739900" imgH="215900" progId="Equation.3">
                  <p:embed/>
                </p:oleObj>
              </mc:Choice>
              <mc:Fallback>
                <p:oleObj name="Equation" r:id="rId4" imgW="1739900" imgH="2159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063" y="2578100"/>
                        <a:ext cx="381635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3941" name="Object 5"/>
          <p:cNvGraphicFramePr>
            <a:graphicFrameLocks noChangeAspect="1"/>
          </p:cNvGraphicFramePr>
          <p:nvPr/>
        </p:nvGraphicFramePr>
        <p:xfrm>
          <a:off x="1236663" y="4244975"/>
          <a:ext cx="6461125" cy="1843088"/>
        </p:xfrm>
        <a:graphic>
          <a:graphicData uri="http://schemas.openxmlformats.org/presentationml/2006/ole">
            <mc:AlternateContent xmlns:mc="http://schemas.openxmlformats.org/markup-compatibility/2006">
              <mc:Choice xmlns:v="urn:schemas-microsoft-com:vml" Requires="v">
                <p:oleObj spid="_x0000_s1531023" name="Equation" r:id="rId6" imgW="2946400" imgH="838200" progId="Equation.3">
                  <p:embed/>
                </p:oleObj>
              </mc:Choice>
              <mc:Fallback>
                <p:oleObj name="Equation" r:id="rId6" imgW="2946400" imgH="8382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4244975"/>
                        <a:ext cx="6461125" cy="184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1F6794-0670-4F5E-BDD1-9F7D628D9342}"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86143B5-071B-4F14-B901-D732929FBC42}" type="slidenum">
              <a:rPr lang="en-US"/>
              <a:pPr/>
              <a:t>116</a:t>
            </a:fld>
            <a:endParaRPr lang="en-US"/>
          </a:p>
        </p:txBody>
      </p:sp>
      <p:sp>
        <p:nvSpPr>
          <p:cNvPr id="1064962"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064963" name="Rectangle 3"/>
          <p:cNvSpPr>
            <a:spLocks noGrp="1" noChangeArrowheads="1"/>
          </p:cNvSpPr>
          <p:nvPr>
            <p:ph type="body" idx="1"/>
          </p:nvPr>
        </p:nvSpPr>
        <p:spPr/>
        <p:txBody>
          <a:bodyPr/>
          <a:lstStyle/>
          <a:p>
            <a:pPr>
              <a:lnSpc>
                <a:spcPct val="80000"/>
              </a:lnSpc>
            </a:pPr>
            <a:r>
              <a:rPr lang="en-US" sz="2000" dirty="0"/>
              <a:t>Interpretation of the previous expression:</a:t>
            </a:r>
          </a:p>
          <a:p>
            <a:pPr lvl="1">
              <a:lnSpc>
                <a:spcPct val="80000"/>
              </a:lnSpc>
            </a:pPr>
            <a:r>
              <a:rPr lang="en-US" sz="1900" dirty="0"/>
              <a:t>Initially at time t=1 we are in state q</a:t>
            </a:r>
            <a:r>
              <a:rPr lang="en-US" sz="1900" baseline="-25000" dirty="0"/>
              <a:t>1</a:t>
            </a:r>
            <a:r>
              <a:rPr lang="en-US" sz="1900" dirty="0"/>
              <a:t> with probability </a:t>
            </a:r>
            <a:r>
              <a:rPr lang="en-US" sz="2300" dirty="0">
                <a:sym typeface="Symbol" pitchFamily="18" charset="2"/>
              </a:rPr>
              <a:t></a:t>
            </a:r>
            <a:r>
              <a:rPr lang="en-US" sz="1900" baseline="-12000" dirty="0"/>
              <a:t>q</a:t>
            </a:r>
            <a:r>
              <a:rPr lang="en-US" sz="1900" baseline="-25000" dirty="0"/>
              <a:t>1</a:t>
            </a:r>
            <a:r>
              <a:rPr lang="en-US" sz="1900" dirty="0"/>
              <a:t>, and generate the symbol o</a:t>
            </a:r>
            <a:r>
              <a:rPr lang="en-US" sz="1900" baseline="-25000" dirty="0"/>
              <a:t>1</a:t>
            </a:r>
            <a:r>
              <a:rPr lang="en-US" sz="1900" dirty="0"/>
              <a:t> (in this state) with probability b</a:t>
            </a:r>
            <a:r>
              <a:rPr lang="en-US" sz="1900" baseline="-12000" dirty="0"/>
              <a:t>q</a:t>
            </a:r>
            <a:r>
              <a:rPr lang="en-US" sz="1900" baseline="-25000" dirty="0"/>
              <a:t>1</a:t>
            </a:r>
            <a:r>
              <a:rPr lang="en-US" sz="1900" dirty="0"/>
              <a:t>(o</a:t>
            </a:r>
            <a:r>
              <a:rPr lang="en-US" sz="1900" baseline="-25000" dirty="0"/>
              <a:t>1</a:t>
            </a:r>
            <a:r>
              <a:rPr lang="en-US" sz="1900" dirty="0"/>
              <a:t>).</a:t>
            </a:r>
          </a:p>
          <a:p>
            <a:pPr lvl="1">
              <a:lnSpc>
                <a:spcPct val="80000"/>
              </a:lnSpc>
            </a:pPr>
            <a:r>
              <a:rPr lang="en-US" sz="1900" dirty="0">
                <a:sym typeface="Symbol" pitchFamily="18" charset="2"/>
              </a:rPr>
              <a:t>In the next time instance t=t+1 (t=2) transition is made to state </a:t>
            </a:r>
            <a:r>
              <a:rPr lang="en-US" sz="1900" dirty="0"/>
              <a:t>q</a:t>
            </a:r>
            <a:r>
              <a:rPr lang="en-US" sz="1900" baseline="-25000" dirty="0"/>
              <a:t>2</a:t>
            </a:r>
            <a:r>
              <a:rPr lang="en-US" sz="1900" dirty="0">
                <a:sym typeface="Symbol" pitchFamily="18" charset="2"/>
              </a:rPr>
              <a:t> from state </a:t>
            </a:r>
            <a:r>
              <a:rPr lang="en-US" sz="1900" dirty="0"/>
              <a:t>q</a:t>
            </a:r>
            <a:r>
              <a:rPr lang="en-US" sz="1900" baseline="-25000" dirty="0"/>
              <a:t>1 </a:t>
            </a:r>
            <a:r>
              <a:rPr lang="en-US" sz="1900" dirty="0"/>
              <a:t>with probability a</a:t>
            </a:r>
            <a:r>
              <a:rPr lang="en-US" sz="1900" baseline="-12000" dirty="0"/>
              <a:t>q</a:t>
            </a:r>
            <a:r>
              <a:rPr lang="en-US" sz="1900" baseline="-25000" dirty="0"/>
              <a:t>1</a:t>
            </a:r>
            <a:r>
              <a:rPr lang="en-US" sz="1900" baseline="-12000" dirty="0"/>
              <a:t>q</a:t>
            </a:r>
            <a:r>
              <a:rPr lang="en-US" sz="1900" baseline="-25000" dirty="0"/>
              <a:t>2 </a:t>
            </a:r>
            <a:r>
              <a:rPr lang="en-US" sz="1900" dirty="0"/>
              <a:t>and generate the symbol o</a:t>
            </a:r>
            <a:r>
              <a:rPr lang="en-US" sz="1900" baseline="-25000" dirty="0"/>
              <a:t>2 </a:t>
            </a:r>
            <a:r>
              <a:rPr lang="en-US" sz="1900" dirty="0"/>
              <a:t>with probability b</a:t>
            </a:r>
            <a:r>
              <a:rPr lang="en-US" sz="1900" baseline="-12000" dirty="0"/>
              <a:t>q</a:t>
            </a:r>
            <a:r>
              <a:rPr lang="en-US" sz="1900" baseline="-25000" dirty="0"/>
              <a:t>2</a:t>
            </a:r>
            <a:r>
              <a:rPr lang="en-US" sz="1900" dirty="0"/>
              <a:t>(o</a:t>
            </a:r>
            <a:r>
              <a:rPr lang="en-US" sz="1900" baseline="-25000" dirty="0"/>
              <a:t>2</a:t>
            </a:r>
            <a:r>
              <a:rPr lang="en-US" sz="1900" dirty="0"/>
              <a:t>).</a:t>
            </a:r>
          </a:p>
          <a:p>
            <a:pPr lvl="1">
              <a:lnSpc>
                <a:spcPct val="80000"/>
              </a:lnSpc>
            </a:pPr>
            <a:r>
              <a:rPr lang="en-US" sz="1900" dirty="0">
                <a:sym typeface="Symbol" pitchFamily="18" charset="2"/>
              </a:rPr>
              <a:t>Process is repeated until the last transition is made at time T from state </a:t>
            </a:r>
            <a:r>
              <a:rPr lang="en-US" sz="1900" dirty="0" err="1"/>
              <a:t>q</a:t>
            </a:r>
            <a:r>
              <a:rPr lang="en-US" sz="1900" baseline="-25000" dirty="0" err="1"/>
              <a:t>T</a:t>
            </a:r>
            <a:r>
              <a:rPr lang="en-US" sz="1900" dirty="0">
                <a:sym typeface="Symbol" pitchFamily="18" charset="2"/>
              </a:rPr>
              <a:t> from state </a:t>
            </a:r>
            <a:r>
              <a:rPr lang="en-US" sz="1900" dirty="0"/>
              <a:t>q</a:t>
            </a:r>
            <a:r>
              <a:rPr lang="en-US" sz="1900" baseline="-25000" dirty="0"/>
              <a:t>T-1 </a:t>
            </a:r>
            <a:r>
              <a:rPr lang="en-US" sz="1900" dirty="0"/>
              <a:t>with probability a</a:t>
            </a:r>
            <a:r>
              <a:rPr lang="en-US" sz="1900" baseline="-12000" dirty="0"/>
              <a:t>q</a:t>
            </a:r>
            <a:r>
              <a:rPr lang="en-US" sz="1900" baseline="-25000" dirty="0"/>
              <a:t>T-1</a:t>
            </a:r>
            <a:r>
              <a:rPr lang="en-US" sz="1900" baseline="-12000" dirty="0"/>
              <a:t>q</a:t>
            </a:r>
            <a:r>
              <a:rPr lang="en-US" sz="1900" baseline="-25000" dirty="0"/>
              <a:t>T </a:t>
            </a:r>
            <a:r>
              <a:rPr lang="en-US" sz="1900" dirty="0"/>
              <a:t>and generate the symbol </a:t>
            </a:r>
            <a:r>
              <a:rPr lang="en-US" sz="1900" dirty="0" err="1"/>
              <a:t>o</a:t>
            </a:r>
            <a:r>
              <a:rPr lang="en-US" sz="1900" baseline="-25000" dirty="0" err="1"/>
              <a:t>T</a:t>
            </a:r>
            <a:r>
              <a:rPr lang="en-US" sz="1900" baseline="-25000" dirty="0"/>
              <a:t> </a:t>
            </a:r>
            <a:r>
              <a:rPr lang="en-US" sz="1900" dirty="0"/>
              <a:t>with probability </a:t>
            </a:r>
            <a:r>
              <a:rPr lang="en-US" sz="1900" dirty="0" err="1"/>
              <a:t>b</a:t>
            </a:r>
            <a:r>
              <a:rPr lang="en-US" sz="1900" baseline="-12000" dirty="0" err="1"/>
              <a:t>q</a:t>
            </a:r>
            <a:r>
              <a:rPr lang="en-US" sz="1900" baseline="-25000" dirty="0" err="1"/>
              <a:t>T</a:t>
            </a:r>
            <a:r>
              <a:rPr lang="en-US" sz="1900" dirty="0"/>
              <a:t>(</a:t>
            </a:r>
            <a:r>
              <a:rPr lang="en-US" sz="1900" dirty="0" err="1"/>
              <a:t>o</a:t>
            </a:r>
            <a:r>
              <a:rPr lang="en-US" sz="1900" baseline="-25000" dirty="0" err="1"/>
              <a:t>T</a:t>
            </a:r>
            <a:r>
              <a:rPr lang="en-US" sz="1900" dirty="0"/>
              <a:t>).</a:t>
            </a:r>
          </a:p>
          <a:p>
            <a:pPr>
              <a:lnSpc>
                <a:spcPct val="80000"/>
              </a:lnSpc>
            </a:pPr>
            <a:r>
              <a:rPr lang="en-US" sz="2000" dirty="0">
                <a:sym typeface="Symbol" pitchFamily="18" charset="2"/>
              </a:rPr>
              <a:t>Practical Problem:</a:t>
            </a:r>
          </a:p>
          <a:p>
            <a:pPr lvl="1">
              <a:lnSpc>
                <a:spcPct val="80000"/>
              </a:lnSpc>
            </a:pPr>
            <a:r>
              <a:rPr lang="en-US" sz="1900" dirty="0"/>
              <a:t>Calculation required ≈ 2</a:t>
            </a:r>
            <a:r>
              <a:rPr lang="en-US" sz="1900" i="1" dirty="0"/>
              <a:t>T </a:t>
            </a:r>
            <a:r>
              <a:rPr lang="en-US" sz="1900" dirty="0"/>
              <a:t>· </a:t>
            </a:r>
            <a:r>
              <a:rPr lang="en-US" sz="1900" i="1" dirty="0"/>
              <a:t>N</a:t>
            </a:r>
            <a:r>
              <a:rPr lang="en-US" sz="1900" i="1" baseline="30000" dirty="0"/>
              <a:t>T</a:t>
            </a:r>
            <a:r>
              <a:rPr lang="en-US" sz="1900" i="1" dirty="0"/>
              <a:t> </a:t>
            </a:r>
            <a:r>
              <a:rPr lang="en-US" sz="1900" dirty="0"/>
              <a:t>(there are </a:t>
            </a:r>
            <a:r>
              <a:rPr lang="en-US" sz="1900" i="1" dirty="0"/>
              <a:t>N</a:t>
            </a:r>
            <a:r>
              <a:rPr lang="en-US" sz="1900" i="1" baseline="30000" dirty="0"/>
              <a:t>T</a:t>
            </a:r>
            <a:r>
              <a:rPr lang="en-US" sz="1900" i="1" dirty="0"/>
              <a:t> </a:t>
            </a:r>
            <a:r>
              <a:rPr lang="en-US" sz="1900" dirty="0"/>
              <a:t>such sequences) </a:t>
            </a:r>
          </a:p>
          <a:p>
            <a:pPr lvl="1">
              <a:lnSpc>
                <a:spcPct val="80000"/>
              </a:lnSpc>
            </a:pPr>
            <a:r>
              <a:rPr lang="en-US" sz="1900" dirty="0"/>
              <a:t>For example: </a:t>
            </a:r>
            <a:r>
              <a:rPr lang="en-US" sz="1900" i="1" dirty="0"/>
              <a:t>N </a:t>
            </a:r>
            <a:r>
              <a:rPr lang="en-US" sz="1900" dirty="0"/>
              <a:t>=5 (states)</a:t>
            </a:r>
            <a:r>
              <a:rPr lang="en-US" sz="1900" i="1" dirty="0"/>
              <a:t>,T </a:t>
            </a:r>
            <a:r>
              <a:rPr lang="en-US" sz="1900" dirty="0"/>
              <a:t>= 100 (observations) </a:t>
            </a:r>
            <a:r>
              <a:rPr lang="en-US" sz="1900" dirty="0">
                <a:latin typeface="Arial Unicode MS" pitchFamily="34" charset="-128"/>
                <a:ea typeface="Arial Unicode MS" pitchFamily="34" charset="-128"/>
                <a:cs typeface="Arial Unicode MS" pitchFamily="34" charset="-128"/>
              </a:rPr>
              <a:t>⇒</a:t>
            </a:r>
            <a:r>
              <a:rPr lang="en-US" sz="1900" dirty="0"/>
              <a:t> 2 · 100 · 5</a:t>
            </a:r>
            <a:r>
              <a:rPr lang="en-US" sz="1900" baseline="30000" dirty="0"/>
              <a:t>100</a:t>
            </a:r>
            <a:r>
              <a:rPr lang="en-US" sz="1900" dirty="0"/>
              <a:t> </a:t>
            </a:r>
            <a:r>
              <a:rPr lang="en-US" sz="1900" dirty="0" smtClean="0"/>
              <a:t>= </a:t>
            </a:r>
            <a:r>
              <a:rPr lang="en-US" sz="1900" dirty="0"/>
              <a:t>10</a:t>
            </a:r>
            <a:r>
              <a:rPr lang="en-US" sz="1900" baseline="30000" dirty="0"/>
              <a:t>72</a:t>
            </a:r>
            <a:r>
              <a:rPr lang="en-US" sz="1900" dirty="0"/>
              <a:t> computations! </a:t>
            </a:r>
          </a:p>
          <a:p>
            <a:pPr lvl="1">
              <a:lnSpc>
                <a:spcPct val="80000"/>
              </a:lnSpc>
            </a:pPr>
            <a:r>
              <a:rPr lang="en-US" sz="1900" dirty="0"/>
              <a:t>More efficient procedure is required </a:t>
            </a:r>
            <a:r>
              <a:rPr lang="en-US" sz="1900" dirty="0">
                <a:latin typeface="Arial Unicode MS" pitchFamily="34" charset="-128"/>
                <a:ea typeface="Arial Unicode MS" pitchFamily="34" charset="-128"/>
                <a:cs typeface="Arial Unicode MS" pitchFamily="34" charset="-128"/>
              </a:rPr>
              <a:t>⇒</a:t>
            </a:r>
            <a:r>
              <a:rPr lang="en-US" sz="1900" dirty="0"/>
              <a:t> </a:t>
            </a:r>
            <a:r>
              <a:rPr lang="en-US" sz="1900" b="1" dirty="0">
                <a:solidFill>
                  <a:srgbClr val="0000FF"/>
                </a:solidFill>
              </a:rPr>
              <a:t>Forward Algorithm</a:t>
            </a:r>
          </a:p>
        </p:txBody>
      </p:sp>
    </p:spTree>
  </p:cSld>
  <p:clrMapOvr>
    <a:masterClrMapping/>
  </p:clrMapOvr>
  <p:transition spd="slow">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533BC980-B31E-43BA-9C34-B270F6046E4F}"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57B7CEFA-F8EC-4B18-BAB7-25D1B4D3914F}" type="slidenum">
              <a:rPr lang="en-US"/>
              <a:pPr/>
              <a:t>117</a:t>
            </a:fld>
            <a:endParaRPr lang="en-US"/>
          </a:p>
        </p:txBody>
      </p:sp>
      <p:sp>
        <p:nvSpPr>
          <p:cNvPr id="1065986" name="Rectangle 2"/>
          <p:cNvSpPr>
            <a:spLocks noGrp="1" noChangeArrowheads="1"/>
          </p:cNvSpPr>
          <p:nvPr>
            <p:ph type="title"/>
          </p:nvPr>
        </p:nvSpPr>
        <p:spPr/>
        <p:txBody>
          <a:bodyPr/>
          <a:lstStyle/>
          <a:p>
            <a:r>
              <a:rPr lang="en-US"/>
              <a:t>The Forward Algorithm</a:t>
            </a:r>
          </a:p>
        </p:txBody>
      </p:sp>
      <p:sp>
        <p:nvSpPr>
          <p:cNvPr id="1065987" name="Rectangle 3"/>
          <p:cNvSpPr>
            <a:spLocks noGrp="1" noChangeArrowheads="1"/>
          </p:cNvSpPr>
          <p:nvPr>
            <p:ph type="body" idx="1"/>
          </p:nvPr>
        </p:nvSpPr>
        <p:spPr/>
        <p:txBody>
          <a:bodyPr/>
          <a:lstStyle/>
          <a:p>
            <a:pPr>
              <a:spcBef>
                <a:spcPts val="2938"/>
              </a:spcBef>
              <a:spcAft>
                <a:spcPts val="1188"/>
              </a:spcAft>
            </a:pPr>
            <a:r>
              <a:rPr lang="en-US" sz="2200"/>
              <a:t>Let us define the forward variable, </a:t>
            </a:r>
            <a:r>
              <a:rPr lang="en-US" sz="2200" i="1">
                <a:sym typeface="Symbol" pitchFamily="18" charset="2"/>
              </a:rPr>
              <a:t></a:t>
            </a:r>
            <a:r>
              <a:rPr lang="en-US" sz="2200" i="1" baseline="-25000"/>
              <a:t>t</a:t>
            </a:r>
            <a:r>
              <a:rPr lang="en-US" sz="2200"/>
              <a:t>(</a:t>
            </a:r>
            <a:r>
              <a:rPr lang="en-US" sz="2200" i="1"/>
              <a:t>i</a:t>
            </a:r>
            <a:r>
              <a:rPr lang="en-US" sz="2200"/>
              <a:t>), as the probability of the partial observation sequence up to time </a:t>
            </a:r>
            <a:r>
              <a:rPr lang="en-US" sz="2200" i="1"/>
              <a:t>t and </a:t>
            </a:r>
            <a:r>
              <a:rPr lang="en-US" sz="2200"/>
              <a:t>state </a:t>
            </a:r>
            <a:r>
              <a:rPr lang="en-US" sz="2200" i="1"/>
              <a:t>s</a:t>
            </a:r>
            <a:r>
              <a:rPr lang="en-US" sz="2200" i="1" baseline="-25000"/>
              <a:t>i</a:t>
            </a:r>
            <a:r>
              <a:rPr lang="en-US" sz="2200" i="1"/>
              <a:t> </a:t>
            </a:r>
            <a:r>
              <a:rPr lang="en-US" sz="2200"/>
              <a:t>at time </a:t>
            </a:r>
            <a:r>
              <a:rPr lang="en-US" sz="2200" i="1"/>
              <a:t>t</a:t>
            </a:r>
            <a:r>
              <a:rPr lang="en-US" sz="2200"/>
              <a:t>, given the model, i.e. </a:t>
            </a:r>
          </a:p>
          <a:p>
            <a:endParaRPr lang="en-US" sz="2200"/>
          </a:p>
          <a:p>
            <a:r>
              <a:rPr lang="en-US" sz="2200"/>
              <a:t>It can easily be shown that:</a:t>
            </a:r>
          </a:p>
          <a:p>
            <a:endParaRPr lang="en-US" sz="2200"/>
          </a:p>
          <a:p>
            <a:endParaRPr lang="en-US" sz="2200"/>
          </a:p>
          <a:p>
            <a:endParaRPr lang="en-US" sz="2200"/>
          </a:p>
          <a:p>
            <a:endParaRPr lang="en-US" sz="2200"/>
          </a:p>
          <a:p>
            <a:r>
              <a:rPr lang="en-US" sz="2200"/>
              <a:t>Thus the algorithm:</a:t>
            </a:r>
          </a:p>
          <a:p>
            <a:endParaRPr lang="en-US" sz="2200"/>
          </a:p>
        </p:txBody>
      </p:sp>
      <p:graphicFrame>
        <p:nvGraphicFramePr>
          <p:cNvPr id="1065988" name="Object 4"/>
          <p:cNvGraphicFramePr>
            <a:graphicFrameLocks noChangeAspect="1"/>
          </p:cNvGraphicFramePr>
          <p:nvPr/>
        </p:nvGraphicFramePr>
        <p:xfrm>
          <a:off x="2424113" y="2586038"/>
          <a:ext cx="4013200" cy="503237"/>
        </p:xfrm>
        <a:graphic>
          <a:graphicData uri="http://schemas.openxmlformats.org/presentationml/2006/ole">
            <mc:AlternateContent xmlns:mc="http://schemas.openxmlformats.org/markup-compatibility/2006">
              <mc:Choice xmlns:v="urn:schemas-microsoft-com:vml" Requires="v">
                <p:oleObj spid="_x0000_s1532046" name="Equation" r:id="rId4" imgW="1828800" imgH="228600" progId="Equation.3">
                  <p:embed/>
                </p:oleObj>
              </mc:Choice>
              <mc:Fallback>
                <p:oleObj name="Equation" r:id="rId4" imgW="1828800" imgH="228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3" y="2586038"/>
                        <a:ext cx="401320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989" name="Object 5"/>
          <p:cNvGraphicFramePr>
            <a:graphicFrameLocks noChangeAspect="1"/>
          </p:cNvGraphicFramePr>
          <p:nvPr/>
        </p:nvGraphicFramePr>
        <p:xfrm>
          <a:off x="2517775" y="3506788"/>
          <a:ext cx="4095750" cy="1454150"/>
        </p:xfrm>
        <a:graphic>
          <a:graphicData uri="http://schemas.openxmlformats.org/presentationml/2006/ole">
            <mc:AlternateContent xmlns:mc="http://schemas.openxmlformats.org/markup-compatibility/2006">
              <mc:Choice xmlns:v="urn:schemas-microsoft-com:vml" Requires="v">
                <p:oleObj spid="_x0000_s1532047" name="Equation" r:id="rId6" imgW="1866900" imgH="660400" progId="Equation.3">
                  <p:embed/>
                </p:oleObj>
              </mc:Choice>
              <mc:Fallback>
                <p:oleObj name="Equation" r:id="rId6" imgW="1866900" imgH="6604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7775" y="3506788"/>
                        <a:ext cx="4095750" cy="145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
          <p:cNvSpPr>
            <a:spLocks noGrp="1"/>
          </p:cNvSpPr>
          <p:nvPr>
            <p:ph type="dt" sz="half" idx="10"/>
          </p:nvPr>
        </p:nvSpPr>
        <p:spPr/>
        <p:txBody>
          <a:bodyPr/>
          <a:lstStyle/>
          <a:p>
            <a:fld id="{999F62F9-9CF9-4CC5-9838-96545C0E5364}" type="datetime3">
              <a:rPr lang="en-US"/>
              <a:pPr/>
              <a:t>22 March 2017</a:t>
            </a:fld>
            <a:endParaRPr lang="en-US"/>
          </a:p>
        </p:txBody>
      </p:sp>
      <p:sp>
        <p:nvSpPr>
          <p:cNvPr id="33" name="Footer Placeholder 4"/>
          <p:cNvSpPr>
            <a:spLocks noGrp="1"/>
          </p:cNvSpPr>
          <p:nvPr>
            <p:ph type="ftr" sz="quarter" idx="11"/>
          </p:nvPr>
        </p:nvSpPr>
        <p:spPr/>
        <p:txBody>
          <a:bodyPr/>
          <a:lstStyle/>
          <a:p>
            <a:r>
              <a:rPr lang="en-US"/>
              <a:t>Veton Këpuska</a:t>
            </a:r>
          </a:p>
        </p:txBody>
      </p:sp>
      <p:sp>
        <p:nvSpPr>
          <p:cNvPr id="34" name="Slide Number Placeholder 5"/>
          <p:cNvSpPr>
            <a:spLocks noGrp="1"/>
          </p:cNvSpPr>
          <p:nvPr>
            <p:ph type="sldNum" sz="quarter" idx="12"/>
          </p:nvPr>
        </p:nvSpPr>
        <p:spPr/>
        <p:txBody>
          <a:bodyPr/>
          <a:lstStyle/>
          <a:p>
            <a:fld id="{38814E43-30C6-4706-BE5D-E553BCF67A70}" type="slidenum">
              <a:rPr lang="en-US"/>
              <a:pPr/>
              <a:t>118</a:t>
            </a:fld>
            <a:endParaRPr lang="en-US"/>
          </a:p>
        </p:txBody>
      </p:sp>
      <p:sp>
        <p:nvSpPr>
          <p:cNvPr id="1067010" name="Rectangle 2"/>
          <p:cNvSpPr>
            <a:spLocks noGrp="1" noChangeArrowheads="1"/>
          </p:cNvSpPr>
          <p:nvPr>
            <p:ph type="title"/>
          </p:nvPr>
        </p:nvSpPr>
        <p:spPr/>
        <p:txBody>
          <a:bodyPr/>
          <a:lstStyle/>
          <a:p>
            <a:r>
              <a:rPr lang="en-US"/>
              <a:t>The Forward Algorithm</a:t>
            </a:r>
          </a:p>
        </p:txBody>
      </p:sp>
      <p:sp>
        <p:nvSpPr>
          <p:cNvPr id="1067011" name="Rectangle 3"/>
          <p:cNvSpPr>
            <a:spLocks noGrp="1" noChangeArrowheads="1"/>
          </p:cNvSpPr>
          <p:nvPr>
            <p:ph type="body" idx="1"/>
          </p:nvPr>
        </p:nvSpPr>
        <p:spPr/>
        <p:txBody>
          <a:bodyPr/>
          <a:lstStyle/>
          <a:p>
            <a:pPr marL="571500" indent="-571500">
              <a:buFont typeface="Wingdings" pitchFamily="2" charset="2"/>
              <a:buAutoNum type="arabicPeriod"/>
            </a:pPr>
            <a:r>
              <a:rPr lang="en-US"/>
              <a:t>Initialization</a:t>
            </a:r>
          </a:p>
          <a:p>
            <a:pPr marL="571500" indent="-571500">
              <a:buFont typeface="Wingdings" pitchFamily="2" charset="2"/>
              <a:buAutoNum type="arabicPeriod"/>
            </a:pPr>
            <a:endParaRPr lang="en-US"/>
          </a:p>
          <a:p>
            <a:pPr marL="571500" indent="-571500">
              <a:buFont typeface="Wingdings" pitchFamily="2" charset="2"/>
              <a:buAutoNum type="arabicPeriod"/>
            </a:pPr>
            <a:r>
              <a:rPr lang="en-US"/>
              <a:t>Induction</a:t>
            </a:r>
          </a:p>
          <a:p>
            <a:pPr marL="571500" indent="-571500">
              <a:buFont typeface="Wingdings" pitchFamily="2" charset="2"/>
              <a:buAutoNum type="arabicPeriod"/>
            </a:pPr>
            <a:endParaRPr lang="en-US"/>
          </a:p>
          <a:p>
            <a:pPr marL="571500" indent="-571500">
              <a:buFont typeface="Wingdings" pitchFamily="2" charset="2"/>
              <a:buAutoNum type="arabicPeriod"/>
            </a:pPr>
            <a:endParaRPr lang="en-US"/>
          </a:p>
          <a:p>
            <a:pPr marL="571500" indent="-571500">
              <a:buFont typeface="Wingdings" pitchFamily="2" charset="2"/>
              <a:buAutoNum type="arabicPeriod"/>
            </a:pPr>
            <a:r>
              <a:rPr lang="en-US"/>
              <a:t>Termination</a:t>
            </a:r>
          </a:p>
          <a:p>
            <a:pPr marL="571500" indent="-571500">
              <a:buFont typeface="Wingdings" pitchFamily="2" charset="2"/>
              <a:buAutoNum type="arabicPeriod"/>
            </a:pPr>
            <a:endParaRPr lang="en-US"/>
          </a:p>
        </p:txBody>
      </p:sp>
      <p:graphicFrame>
        <p:nvGraphicFramePr>
          <p:cNvPr id="1067012" name="Object 4"/>
          <p:cNvGraphicFramePr>
            <a:graphicFrameLocks noChangeAspect="1"/>
          </p:cNvGraphicFramePr>
          <p:nvPr/>
        </p:nvGraphicFramePr>
        <p:xfrm>
          <a:off x="1270000" y="1955800"/>
          <a:ext cx="3343275" cy="503238"/>
        </p:xfrm>
        <a:graphic>
          <a:graphicData uri="http://schemas.openxmlformats.org/presentationml/2006/ole">
            <mc:AlternateContent xmlns:mc="http://schemas.openxmlformats.org/markup-compatibility/2006">
              <mc:Choice xmlns:v="urn:schemas-microsoft-com:vml" Requires="v">
                <p:oleObj spid="_x0000_s1533210" name="Equation" r:id="rId4" imgW="1524000" imgH="228600" progId="Equation.3">
                  <p:embed/>
                </p:oleObj>
              </mc:Choice>
              <mc:Fallback>
                <p:oleObj name="Equation" r:id="rId4" imgW="1524000" imgH="2286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0" y="1955800"/>
                        <a:ext cx="33432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7013" name="Object 5"/>
          <p:cNvGraphicFramePr>
            <a:graphicFrameLocks noChangeAspect="1"/>
          </p:cNvGraphicFramePr>
          <p:nvPr/>
        </p:nvGraphicFramePr>
        <p:xfrm>
          <a:off x="1117600" y="2951163"/>
          <a:ext cx="5710238" cy="1006475"/>
        </p:xfrm>
        <a:graphic>
          <a:graphicData uri="http://schemas.openxmlformats.org/presentationml/2006/ole">
            <mc:AlternateContent xmlns:mc="http://schemas.openxmlformats.org/markup-compatibility/2006">
              <mc:Choice xmlns:v="urn:schemas-microsoft-com:vml" Requires="v">
                <p:oleObj spid="_x0000_s1533211" name="Equation" r:id="rId6" imgW="2603500" imgH="457200" progId="Equation.3">
                  <p:embed/>
                </p:oleObj>
              </mc:Choice>
              <mc:Fallback>
                <p:oleObj name="Equation" r:id="rId6" imgW="2603500" imgH="457200" progId="Equation.3">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2951163"/>
                        <a:ext cx="5710238"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7014" name="Object 6"/>
          <p:cNvGraphicFramePr>
            <a:graphicFrameLocks noChangeAspect="1"/>
          </p:cNvGraphicFramePr>
          <p:nvPr/>
        </p:nvGraphicFramePr>
        <p:xfrm>
          <a:off x="1165225" y="4652963"/>
          <a:ext cx="2563813" cy="950912"/>
        </p:xfrm>
        <a:graphic>
          <a:graphicData uri="http://schemas.openxmlformats.org/presentationml/2006/ole">
            <mc:AlternateContent xmlns:mc="http://schemas.openxmlformats.org/markup-compatibility/2006">
              <mc:Choice xmlns:v="urn:schemas-microsoft-com:vml" Requires="v">
                <p:oleObj spid="_x0000_s1533212" name="Equation" r:id="rId8" imgW="1167893" imgH="431613" progId="Equation.3">
                  <p:embed/>
                </p:oleObj>
              </mc:Choice>
              <mc:Fallback>
                <p:oleObj name="Equation" r:id="rId8" imgW="1167893" imgH="431613" progId="Equation.3">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5225" y="4652963"/>
                        <a:ext cx="2563813"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7015" name="Oval 7"/>
          <p:cNvSpPr>
            <a:spLocks noChangeArrowheads="1"/>
          </p:cNvSpPr>
          <p:nvPr/>
        </p:nvSpPr>
        <p:spPr bwMode="auto">
          <a:xfrm>
            <a:off x="7105650" y="26543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67016" name="Oval 8"/>
          <p:cNvSpPr>
            <a:spLocks noChangeArrowheads="1"/>
          </p:cNvSpPr>
          <p:nvPr/>
        </p:nvSpPr>
        <p:spPr bwMode="auto">
          <a:xfrm>
            <a:off x="7107238" y="30495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67017" name="Oval 9"/>
          <p:cNvSpPr>
            <a:spLocks noChangeArrowheads="1"/>
          </p:cNvSpPr>
          <p:nvPr/>
        </p:nvSpPr>
        <p:spPr bwMode="auto">
          <a:xfrm>
            <a:off x="7102475" y="34575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67018" name="Oval 10"/>
          <p:cNvSpPr>
            <a:spLocks noChangeArrowheads="1"/>
          </p:cNvSpPr>
          <p:nvPr/>
        </p:nvSpPr>
        <p:spPr bwMode="auto">
          <a:xfrm>
            <a:off x="7104063" y="41449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graphicFrame>
        <p:nvGraphicFramePr>
          <p:cNvPr id="1067021" name="Object 13"/>
          <p:cNvGraphicFramePr>
            <a:graphicFrameLocks noChangeAspect="1"/>
          </p:cNvGraphicFramePr>
          <p:nvPr/>
        </p:nvGraphicFramePr>
        <p:xfrm>
          <a:off x="7112000" y="3663950"/>
          <a:ext cx="147638" cy="368300"/>
        </p:xfrm>
        <a:graphic>
          <a:graphicData uri="http://schemas.openxmlformats.org/presentationml/2006/ole">
            <mc:AlternateContent xmlns:mc="http://schemas.openxmlformats.org/markup-compatibility/2006">
              <mc:Choice xmlns:v="urn:schemas-microsoft-com:vml" Requires="v">
                <p:oleObj spid="_x0000_s1533213" name="Equation" r:id="rId10" imgW="76101" imgH="190252" progId="Equation.3">
                  <p:embed/>
                </p:oleObj>
              </mc:Choice>
              <mc:Fallback>
                <p:oleObj name="Equation" r:id="rId10" imgW="76101" imgH="190252" progId="Equation.3">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2000" y="3663950"/>
                        <a:ext cx="14763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7022" name="Oval 14"/>
          <p:cNvSpPr>
            <a:spLocks noChangeArrowheads="1"/>
          </p:cNvSpPr>
          <p:nvPr/>
        </p:nvSpPr>
        <p:spPr bwMode="auto">
          <a:xfrm>
            <a:off x="8307388" y="3455988"/>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067023" name="AutoShape 15"/>
          <p:cNvCxnSpPr>
            <a:cxnSpLocks noChangeShapeType="1"/>
            <a:stCxn id="1067015" idx="5"/>
            <a:endCxn id="1067022" idx="1"/>
          </p:cNvCxnSpPr>
          <p:nvPr/>
        </p:nvCxnSpPr>
        <p:spPr bwMode="auto">
          <a:xfrm>
            <a:off x="7192963" y="2754313"/>
            <a:ext cx="1128712" cy="703262"/>
          </a:xfrm>
          <a:prstGeom prst="straightConnector1">
            <a:avLst/>
          </a:prstGeom>
          <a:noFill/>
          <a:ln w="25400">
            <a:solidFill>
              <a:srgbClr val="00FF00"/>
            </a:solidFill>
            <a:round/>
            <a:headEnd/>
            <a:tailEnd type="triangle" w="med" len="lg"/>
          </a:ln>
          <a:effectLst/>
        </p:spPr>
      </p:cxnSp>
      <p:cxnSp>
        <p:nvCxnSpPr>
          <p:cNvPr id="1067024" name="AutoShape 16"/>
          <p:cNvCxnSpPr>
            <a:cxnSpLocks noChangeShapeType="1"/>
            <a:stCxn id="1067016" idx="6"/>
            <a:endCxn id="1067022" idx="2"/>
          </p:cNvCxnSpPr>
          <p:nvPr/>
        </p:nvCxnSpPr>
        <p:spPr bwMode="auto">
          <a:xfrm>
            <a:off x="7221538" y="3100388"/>
            <a:ext cx="1073150" cy="406400"/>
          </a:xfrm>
          <a:prstGeom prst="straightConnector1">
            <a:avLst/>
          </a:prstGeom>
          <a:noFill/>
          <a:ln w="25400">
            <a:solidFill>
              <a:srgbClr val="00FF00"/>
            </a:solidFill>
            <a:round/>
            <a:headEnd/>
            <a:tailEnd type="triangle" w="med" len="lg"/>
          </a:ln>
          <a:effectLst/>
        </p:spPr>
      </p:cxnSp>
      <p:cxnSp>
        <p:nvCxnSpPr>
          <p:cNvPr id="1067025" name="AutoShape 17"/>
          <p:cNvCxnSpPr>
            <a:cxnSpLocks noChangeShapeType="1"/>
            <a:stCxn id="1067017" idx="6"/>
            <a:endCxn id="1067022" idx="2"/>
          </p:cNvCxnSpPr>
          <p:nvPr/>
        </p:nvCxnSpPr>
        <p:spPr bwMode="auto">
          <a:xfrm flipV="1">
            <a:off x="7216775" y="3506788"/>
            <a:ext cx="1077913" cy="1587"/>
          </a:xfrm>
          <a:prstGeom prst="straightConnector1">
            <a:avLst/>
          </a:prstGeom>
          <a:noFill/>
          <a:ln w="25400">
            <a:solidFill>
              <a:srgbClr val="00FF00"/>
            </a:solidFill>
            <a:round/>
            <a:headEnd/>
            <a:tailEnd type="triangle" w="med" len="lg"/>
          </a:ln>
          <a:effectLst/>
        </p:spPr>
      </p:cxnSp>
      <p:cxnSp>
        <p:nvCxnSpPr>
          <p:cNvPr id="1067026" name="AutoShape 18"/>
          <p:cNvCxnSpPr>
            <a:cxnSpLocks noChangeShapeType="1"/>
            <a:stCxn id="1067018" idx="7"/>
            <a:endCxn id="1067022" idx="3"/>
          </p:cNvCxnSpPr>
          <p:nvPr/>
        </p:nvCxnSpPr>
        <p:spPr bwMode="auto">
          <a:xfrm flipV="1">
            <a:off x="7191375" y="3556000"/>
            <a:ext cx="1130300" cy="590550"/>
          </a:xfrm>
          <a:prstGeom prst="straightConnector1">
            <a:avLst/>
          </a:prstGeom>
          <a:noFill/>
          <a:ln w="25400">
            <a:solidFill>
              <a:srgbClr val="00FF00"/>
            </a:solidFill>
            <a:round/>
            <a:headEnd/>
            <a:tailEnd type="triangle" w="med" len="lg"/>
          </a:ln>
          <a:effectLst/>
        </p:spPr>
      </p:cxnSp>
      <p:sp>
        <p:nvSpPr>
          <p:cNvPr id="1067027" name="Text Box 19"/>
          <p:cNvSpPr txBox="1">
            <a:spLocks noChangeArrowheads="1"/>
          </p:cNvSpPr>
          <p:nvPr/>
        </p:nvSpPr>
        <p:spPr bwMode="auto">
          <a:xfrm>
            <a:off x="6775450" y="2406650"/>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1</a:t>
            </a:r>
          </a:p>
        </p:txBody>
      </p:sp>
      <p:sp>
        <p:nvSpPr>
          <p:cNvPr id="1067028" name="Text Box 20"/>
          <p:cNvSpPr txBox="1">
            <a:spLocks noChangeArrowheads="1"/>
          </p:cNvSpPr>
          <p:nvPr/>
        </p:nvSpPr>
        <p:spPr bwMode="auto">
          <a:xfrm>
            <a:off x="6751638" y="2820988"/>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2</a:t>
            </a:r>
          </a:p>
        </p:txBody>
      </p:sp>
      <p:sp>
        <p:nvSpPr>
          <p:cNvPr id="1067029" name="Text Box 21"/>
          <p:cNvSpPr txBox="1">
            <a:spLocks noChangeArrowheads="1"/>
          </p:cNvSpPr>
          <p:nvPr/>
        </p:nvSpPr>
        <p:spPr bwMode="auto">
          <a:xfrm>
            <a:off x="6751638" y="3900488"/>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N</a:t>
            </a:r>
          </a:p>
        </p:txBody>
      </p:sp>
      <p:sp>
        <p:nvSpPr>
          <p:cNvPr id="1067030" name="Text Box 22"/>
          <p:cNvSpPr txBox="1">
            <a:spLocks noChangeArrowheads="1"/>
          </p:cNvSpPr>
          <p:nvPr/>
        </p:nvSpPr>
        <p:spPr bwMode="auto">
          <a:xfrm>
            <a:off x="6854825" y="2162175"/>
            <a:ext cx="425450" cy="336550"/>
          </a:xfrm>
          <a:prstGeom prst="rect">
            <a:avLst/>
          </a:prstGeom>
          <a:noFill/>
          <a:ln w="25400" algn="ctr">
            <a:noFill/>
            <a:miter lim="800000"/>
            <a:headEnd/>
            <a:tailEnd type="none" w="med" len="lg"/>
          </a:ln>
          <a:effectLst/>
        </p:spPr>
        <p:txBody>
          <a:bodyPr>
            <a:spAutoFit/>
          </a:bodyPr>
          <a:lstStyle/>
          <a:p>
            <a:r>
              <a:rPr lang="en-US"/>
              <a:t>t</a:t>
            </a:r>
            <a:endParaRPr lang="en-US" baseline="-25000"/>
          </a:p>
        </p:txBody>
      </p:sp>
      <p:sp>
        <p:nvSpPr>
          <p:cNvPr id="1067031" name="Text Box 23"/>
          <p:cNvSpPr txBox="1">
            <a:spLocks noChangeArrowheads="1"/>
          </p:cNvSpPr>
          <p:nvPr/>
        </p:nvSpPr>
        <p:spPr bwMode="auto">
          <a:xfrm>
            <a:off x="6765925" y="3228975"/>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3</a:t>
            </a:r>
          </a:p>
        </p:txBody>
      </p:sp>
      <p:sp>
        <p:nvSpPr>
          <p:cNvPr id="1067032" name="Text Box 24"/>
          <p:cNvSpPr txBox="1">
            <a:spLocks noChangeArrowheads="1"/>
          </p:cNvSpPr>
          <p:nvPr/>
        </p:nvSpPr>
        <p:spPr bwMode="auto">
          <a:xfrm>
            <a:off x="8296275" y="3228975"/>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j</a:t>
            </a:r>
          </a:p>
        </p:txBody>
      </p:sp>
      <p:sp>
        <p:nvSpPr>
          <p:cNvPr id="1067033" name="Text Box 25"/>
          <p:cNvSpPr txBox="1">
            <a:spLocks noChangeArrowheads="1"/>
          </p:cNvSpPr>
          <p:nvPr/>
        </p:nvSpPr>
        <p:spPr bwMode="auto">
          <a:xfrm>
            <a:off x="7381875" y="2714625"/>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1j</a:t>
            </a:r>
          </a:p>
        </p:txBody>
      </p:sp>
      <p:sp>
        <p:nvSpPr>
          <p:cNvPr id="1067034" name="Text Box 26"/>
          <p:cNvSpPr txBox="1">
            <a:spLocks noChangeArrowheads="1"/>
          </p:cNvSpPr>
          <p:nvPr/>
        </p:nvSpPr>
        <p:spPr bwMode="auto">
          <a:xfrm>
            <a:off x="7326313" y="2932113"/>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2j</a:t>
            </a:r>
          </a:p>
        </p:txBody>
      </p:sp>
      <p:sp>
        <p:nvSpPr>
          <p:cNvPr id="1067035" name="Text Box 27"/>
          <p:cNvSpPr txBox="1">
            <a:spLocks noChangeArrowheads="1"/>
          </p:cNvSpPr>
          <p:nvPr/>
        </p:nvSpPr>
        <p:spPr bwMode="auto">
          <a:xfrm>
            <a:off x="7275513" y="3205163"/>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3j</a:t>
            </a:r>
          </a:p>
        </p:txBody>
      </p:sp>
      <p:sp>
        <p:nvSpPr>
          <p:cNvPr id="1067036" name="Text Box 28"/>
          <p:cNvSpPr txBox="1">
            <a:spLocks noChangeArrowheads="1"/>
          </p:cNvSpPr>
          <p:nvPr/>
        </p:nvSpPr>
        <p:spPr bwMode="auto">
          <a:xfrm>
            <a:off x="7302500" y="3575050"/>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Nj</a:t>
            </a:r>
          </a:p>
        </p:txBody>
      </p:sp>
      <p:sp>
        <p:nvSpPr>
          <p:cNvPr id="1067037" name="Text Box 29"/>
          <p:cNvSpPr txBox="1">
            <a:spLocks noChangeArrowheads="1"/>
          </p:cNvSpPr>
          <p:nvPr/>
        </p:nvSpPr>
        <p:spPr bwMode="auto">
          <a:xfrm>
            <a:off x="8024813" y="2151063"/>
            <a:ext cx="647700" cy="336550"/>
          </a:xfrm>
          <a:prstGeom prst="rect">
            <a:avLst/>
          </a:prstGeom>
          <a:noFill/>
          <a:ln w="25400" algn="ctr">
            <a:noFill/>
            <a:miter lim="800000"/>
            <a:headEnd/>
            <a:tailEnd type="none" w="med" len="lg"/>
          </a:ln>
          <a:effectLst/>
        </p:spPr>
        <p:txBody>
          <a:bodyPr>
            <a:spAutoFit/>
          </a:bodyPr>
          <a:lstStyle/>
          <a:p>
            <a:r>
              <a:rPr lang="en-US"/>
              <a:t>t+1</a:t>
            </a:r>
            <a:endParaRPr lang="en-US" baseline="-25000"/>
          </a:p>
        </p:txBody>
      </p:sp>
      <p:sp>
        <p:nvSpPr>
          <p:cNvPr id="1067038" name="Line 30"/>
          <p:cNvSpPr>
            <a:spLocks noChangeShapeType="1"/>
          </p:cNvSpPr>
          <p:nvPr/>
        </p:nvSpPr>
        <p:spPr bwMode="auto">
          <a:xfrm>
            <a:off x="7156450" y="2457450"/>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067039" name="Line 31"/>
          <p:cNvSpPr>
            <a:spLocks noChangeShapeType="1"/>
          </p:cNvSpPr>
          <p:nvPr/>
        </p:nvSpPr>
        <p:spPr bwMode="auto">
          <a:xfrm>
            <a:off x="8358188" y="2478088"/>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067040" name="Text Box 32"/>
          <p:cNvSpPr txBox="1">
            <a:spLocks noChangeArrowheads="1"/>
          </p:cNvSpPr>
          <p:nvPr/>
        </p:nvSpPr>
        <p:spPr bwMode="auto">
          <a:xfrm>
            <a:off x="6722680" y="4405313"/>
            <a:ext cx="835025" cy="369332"/>
          </a:xfrm>
          <a:prstGeom prst="rect">
            <a:avLst/>
          </a:prstGeom>
          <a:noFill/>
          <a:ln w="25400" algn="ctr">
            <a:noFill/>
            <a:miter lim="800000"/>
            <a:headEnd/>
            <a:tailEnd type="none" w="med" len="lg"/>
          </a:ln>
          <a:effectLst/>
        </p:spPr>
        <p:txBody>
          <a:bodyPr wrap="square">
            <a:spAutoFit/>
          </a:bodyPr>
          <a:lstStyle/>
          <a:p>
            <a:r>
              <a:rPr lang="en-US" dirty="0">
                <a:sym typeface="Symbol" pitchFamily="18" charset="2"/>
              </a:rPr>
              <a:t></a:t>
            </a:r>
            <a:r>
              <a:rPr lang="en-US" baseline="-25000" dirty="0"/>
              <a:t>t</a:t>
            </a:r>
            <a:r>
              <a:rPr lang="en-US" dirty="0"/>
              <a:t>(</a:t>
            </a:r>
            <a:r>
              <a:rPr lang="en-US" dirty="0" err="1"/>
              <a:t>i</a:t>
            </a:r>
            <a:r>
              <a:rPr lang="en-US" dirty="0"/>
              <a:t>)</a:t>
            </a:r>
          </a:p>
        </p:txBody>
      </p:sp>
      <p:sp>
        <p:nvSpPr>
          <p:cNvPr id="1067041" name="Text Box 33"/>
          <p:cNvSpPr txBox="1">
            <a:spLocks noChangeArrowheads="1"/>
          </p:cNvSpPr>
          <p:nvPr/>
        </p:nvSpPr>
        <p:spPr bwMode="auto">
          <a:xfrm>
            <a:off x="7905750" y="4432300"/>
            <a:ext cx="90170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t>
            </a:r>
            <a:r>
              <a:rPr lang="en-US" baseline="-25000"/>
              <a:t>t+1</a:t>
            </a:r>
            <a:r>
              <a:rPr lang="en-US"/>
              <a:t>(j)</a:t>
            </a:r>
          </a:p>
        </p:txBody>
      </p:sp>
    </p:spTree>
  </p:cSld>
  <p:clrMapOvr>
    <a:masterClrMapping/>
  </p:clrMapOvr>
  <p:transition spd="slow">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B23925-96A5-425E-80AB-82DB53327A15}"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B1A4C91-868D-4BBB-A130-987238E93BC1}" type="slidenum">
              <a:rPr lang="en-US"/>
              <a:pPr/>
              <a:t>119</a:t>
            </a:fld>
            <a:endParaRPr lang="en-US"/>
          </a:p>
        </p:txBody>
      </p:sp>
      <p:sp>
        <p:nvSpPr>
          <p:cNvPr id="1068034" name="Rectangle 2"/>
          <p:cNvSpPr>
            <a:spLocks noGrp="1" noChangeArrowheads="1"/>
          </p:cNvSpPr>
          <p:nvPr>
            <p:ph type="title"/>
          </p:nvPr>
        </p:nvSpPr>
        <p:spPr/>
        <p:txBody>
          <a:bodyPr/>
          <a:lstStyle/>
          <a:p>
            <a:r>
              <a:rPr lang="en-US"/>
              <a:t>The Forward Algorithm</a:t>
            </a:r>
          </a:p>
        </p:txBody>
      </p:sp>
      <p:pic>
        <p:nvPicPr>
          <p:cNvPr id="1068035"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288482-8F13-4DCF-8D73-EBDBD7BE5345}"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0346D93-36A0-44DF-959D-6C58E5BDE257}" type="slidenum">
              <a:rPr lang="en-US"/>
              <a:pPr/>
              <a:t>12</a:t>
            </a:fld>
            <a:endParaRPr lang="en-US"/>
          </a:p>
        </p:txBody>
      </p:sp>
      <p:sp>
        <p:nvSpPr>
          <p:cNvPr id="1161218" name="Rectangle 2"/>
          <p:cNvSpPr>
            <a:spLocks noGrp="1" noChangeArrowheads="1"/>
          </p:cNvSpPr>
          <p:nvPr>
            <p:ph type="title"/>
          </p:nvPr>
        </p:nvSpPr>
        <p:spPr/>
        <p:txBody>
          <a:bodyPr/>
          <a:lstStyle/>
          <a:p>
            <a:r>
              <a:rPr lang="en-US"/>
              <a:t>Fundamentals of LVCSR</a:t>
            </a:r>
          </a:p>
        </p:txBody>
      </p:sp>
      <p:sp>
        <p:nvSpPr>
          <p:cNvPr id="1161219" name="Rectangle 3"/>
          <p:cNvSpPr>
            <a:spLocks noGrp="1" noChangeArrowheads="1"/>
          </p:cNvSpPr>
          <p:nvPr>
            <p:ph type="body" idx="1"/>
          </p:nvPr>
        </p:nvSpPr>
        <p:spPr/>
        <p:txBody>
          <a:bodyPr/>
          <a:lstStyle/>
          <a:p>
            <a:pPr>
              <a:lnSpc>
                <a:spcPct val="90000"/>
              </a:lnSpc>
            </a:pPr>
            <a:r>
              <a:rPr lang="en-US" sz="2000" dirty="0"/>
              <a:t>Focus </a:t>
            </a:r>
            <a:r>
              <a:rPr lang="en-US" sz="2000" dirty="0" smtClean="0"/>
              <a:t>of this </a:t>
            </a:r>
            <a:r>
              <a:rPr lang="en-US" sz="2000" dirty="0"/>
              <a:t>chapter </a:t>
            </a:r>
            <a:r>
              <a:rPr lang="en-US" sz="2000" dirty="0" smtClean="0"/>
              <a:t>is on </a:t>
            </a:r>
            <a:r>
              <a:rPr lang="en-US" sz="2000" dirty="0"/>
              <a:t>the fundamentals of one crucial area: </a:t>
            </a:r>
            <a:r>
              <a:rPr lang="en-US" sz="2000" b="1" dirty="0"/>
              <a:t>Large-Vocabulary Continuous Speech Recognition </a:t>
            </a:r>
            <a:r>
              <a:rPr lang="en-US" sz="2000" dirty="0"/>
              <a:t>(</a:t>
            </a:r>
            <a:r>
              <a:rPr lang="en-US" sz="2000" b="1" dirty="0"/>
              <a:t>LVCSR</a:t>
            </a:r>
            <a:r>
              <a:rPr lang="en-US" sz="2000" dirty="0"/>
              <a:t>). </a:t>
            </a:r>
          </a:p>
          <a:p>
            <a:pPr lvl="1">
              <a:lnSpc>
                <a:spcPct val="90000"/>
              </a:lnSpc>
            </a:pPr>
            <a:r>
              <a:rPr lang="en-US" sz="2000" dirty="0"/>
              <a:t>Large  vocabulary generally means that the systems have a vocabulary of roughly 20,000 to 60,000 words. </a:t>
            </a:r>
          </a:p>
          <a:p>
            <a:pPr lvl="1">
              <a:lnSpc>
                <a:spcPct val="90000"/>
              </a:lnSpc>
            </a:pPr>
            <a:r>
              <a:rPr lang="en-US" sz="2000" dirty="0"/>
              <a:t>We saw above that </a:t>
            </a:r>
            <a:r>
              <a:rPr lang="en-US" sz="2000" b="1" dirty="0"/>
              <a:t>continuous </a:t>
            </a:r>
            <a:r>
              <a:rPr lang="en-US" sz="2000" dirty="0"/>
              <a:t>means that the words are run together naturally. </a:t>
            </a:r>
          </a:p>
          <a:p>
            <a:pPr lvl="1">
              <a:lnSpc>
                <a:spcPct val="90000"/>
              </a:lnSpc>
            </a:pPr>
            <a:r>
              <a:rPr lang="en-US" sz="2000" dirty="0"/>
              <a:t>Furthermore, the algorithms we will discuss are generally </a:t>
            </a:r>
            <a:r>
              <a:rPr lang="en-US" sz="2000" b="1" dirty="0"/>
              <a:t>speaker independent</a:t>
            </a:r>
            <a:r>
              <a:rPr lang="en-US" sz="2000" dirty="0"/>
              <a:t>; that is, they are able to recognize speech from people whose speech the system has never been exposed to before.</a:t>
            </a:r>
          </a:p>
        </p:txBody>
      </p:sp>
    </p:spTree>
  </p:cSld>
  <p:clrMapOvr>
    <a:masterClrMapping/>
  </p:clrMapOvr>
  <p:transition spd="slow">
    <p:push di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00106554-B5F7-4E49-AAD8-ADC8F9BA7609}"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4B2AD81C-2A4C-46F6-B030-40D1492C5443}" type="slidenum">
              <a:rPr lang="en-US"/>
              <a:pPr/>
              <a:t>120</a:t>
            </a:fld>
            <a:endParaRPr lang="en-US"/>
          </a:p>
        </p:txBody>
      </p:sp>
      <p:sp>
        <p:nvSpPr>
          <p:cNvPr id="1069058" name="Rectangle 2"/>
          <p:cNvSpPr>
            <a:spLocks noGrp="1" noChangeArrowheads="1"/>
          </p:cNvSpPr>
          <p:nvPr>
            <p:ph type="title"/>
          </p:nvPr>
        </p:nvSpPr>
        <p:spPr/>
        <p:txBody>
          <a:bodyPr/>
          <a:lstStyle/>
          <a:p>
            <a:r>
              <a:rPr lang="en-US"/>
              <a:t>The Backward Algorithm</a:t>
            </a:r>
          </a:p>
        </p:txBody>
      </p:sp>
      <p:sp>
        <p:nvSpPr>
          <p:cNvPr id="1069059" name="Rectangle 3"/>
          <p:cNvSpPr>
            <a:spLocks noGrp="1" noChangeArrowheads="1"/>
          </p:cNvSpPr>
          <p:nvPr>
            <p:ph type="body" idx="1"/>
          </p:nvPr>
        </p:nvSpPr>
        <p:spPr/>
        <p:txBody>
          <a:bodyPr/>
          <a:lstStyle/>
          <a:p>
            <a:pPr>
              <a:lnSpc>
                <a:spcPct val="90000"/>
              </a:lnSpc>
            </a:pPr>
            <a:r>
              <a:rPr lang="en-US" sz="2200"/>
              <a:t>Similarly, let us define the backward variable, </a:t>
            </a:r>
            <a:r>
              <a:rPr lang="en-US" sz="2200" i="1"/>
              <a:t>β</a:t>
            </a:r>
            <a:r>
              <a:rPr lang="en-US" sz="2200" i="1" baseline="-25000"/>
              <a:t>t</a:t>
            </a:r>
            <a:r>
              <a:rPr lang="en-US" sz="2200"/>
              <a:t>(</a:t>
            </a:r>
            <a:r>
              <a:rPr lang="en-US" sz="2200" i="1"/>
              <a:t>i</a:t>
            </a:r>
            <a:r>
              <a:rPr lang="en-US" sz="2200"/>
              <a:t>), as the probability of the partial observation sequence from time </a:t>
            </a:r>
            <a:r>
              <a:rPr lang="en-US" sz="2200" i="1"/>
              <a:t>t</a:t>
            </a:r>
            <a:r>
              <a:rPr lang="en-US" sz="2200"/>
              <a:t>+1 to the end, given state </a:t>
            </a:r>
            <a:r>
              <a:rPr lang="en-US" sz="2200" i="1"/>
              <a:t>s</a:t>
            </a:r>
            <a:r>
              <a:rPr lang="en-US" sz="2200" i="1" baseline="-25000"/>
              <a:t>i</a:t>
            </a:r>
            <a:r>
              <a:rPr lang="en-US" sz="2200" i="1"/>
              <a:t> </a:t>
            </a:r>
            <a:r>
              <a:rPr lang="en-US" sz="2200"/>
              <a:t>at time </a:t>
            </a:r>
            <a:r>
              <a:rPr lang="en-US" sz="2200" i="1"/>
              <a:t>t </a:t>
            </a:r>
            <a:r>
              <a:rPr lang="en-US" sz="2200"/>
              <a:t>and the model, i.e. </a:t>
            </a:r>
          </a:p>
          <a:p>
            <a:pPr>
              <a:lnSpc>
                <a:spcPct val="90000"/>
              </a:lnSpc>
            </a:pPr>
            <a:endParaRPr lang="en-US" sz="2200"/>
          </a:p>
          <a:p>
            <a:pPr>
              <a:lnSpc>
                <a:spcPct val="90000"/>
              </a:lnSpc>
            </a:pPr>
            <a:endParaRPr lang="en-US" sz="2200"/>
          </a:p>
          <a:p>
            <a:pPr>
              <a:lnSpc>
                <a:spcPct val="90000"/>
              </a:lnSpc>
            </a:pPr>
            <a:r>
              <a:rPr lang="en-US" sz="2200"/>
              <a:t>It can easily be shown that:</a:t>
            </a:r>
          </a:p>
          <a:p>
            <a:pPr>
              <a:lnSpc>
                <a:spcPct val="90000"/>
              </a:lnSpc>
            </a:pPr>
            <a:endParaRPr lang="en-US" sz="2200"/>
          </a:p>
          <a:p>
            <a:pPr>
              <a:lnSpc>
                <a:spcPct val="90000"/>
              </a:lnSpc>
            </a:pPr>
            <a:endParaRPr lang="en-US" sz="2200"/>
          </a:p>
          <a:p>
            <a:pPr>
              <a:lnSpc>
                <a:spcPct val="90000"/>
              </a:lnSpc>
            </a:pPr>
            <a:endParaRPr lang="en-US" sz="2200"/>
          </a:p>
          <a:p>
            <a:pPr>
              <a:lnSpc>
                <a:spcPct val="90000"/>
              </a:lnSpc>
            </a:pPr>
            <a:endParaRPr lang="en-US" sz="2200"/>
          </a:p>
          <a:p>
            <a:pPr>
              <a:lnSpc>
                <a:spcPct val="90000"/>
              </a:lnSpc>
            </a:pPr>
            <a:r>
              <a:rPr lang="en-US" sz="2200"/>
              <a:t>By induction the following algorithm is obtained:</a:t>
            </a:r>
          </a:p>
          <a:p>
            <a:pPr>
              <a:lnSpc>
                <a:spcPct val="90000"/>
              </a:lnSpc>
            </a:pPr>
            <a:endParaRPr lang="en-US" sz="2200"/>
          </a:p>
        </p:txBody>
      </p:sp>
      <p:graphicFrame>
        <p:nvGraphicFramePr>
          <p:cNvPr id="1069060" name="Object 4"/>
          <p:cNvGraphicFramePr>
            <a:graphicFrameLocks noChangeAspect="1"/>
          </p:cNvGraphicFramePr>
          <p:nvPr/>
        </p:nvGraphicFramePr>
        <p:xfrm>
          <a:off x="2489200" y="2881313"/>
          <a:ext cx="3902075" cy="503237"/>
        </p:xfrm>
        <a:graphic>
          <a:graphicData uri="http://schemas.openxmlformats.org/presentationml/2006/ole">
            <mc:AlternateContent xmlns:mc="http://schemas.openxmlformats.org/markup-compatibility/2006">
              <mc:Choice xmlns:v="urn:schemas-microsoft-com:vml" Requires="v">
                <p:oleObj spid="_x0000_s1534094" name="Equation" r:id="rId4" imgW="1778000" imgH="228600" progId="Equation.3">
                  <p:embed/>
                </p:oleObj>
              </mc:Choice>
              <mc:Fallback>
                <p:oleObj name="Equation" r:id="rId4" imgW="1778000" imgH="228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200" y="2881313"/>
                        <a:ext cx="3902075"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9061" name="Object 5"/>
          <p:cNvGraphicFramePr>
            <a:graphicFrameLocks noChangeAspect="1"/>
          </p:cNvGraphicFramePr>
          <p:nvPr/>
        </p:nvGraphicFramePr>
        <p:xfrm>
          <a:off x="2835275" y="3916363"/>
          <a:ext cx="3260725" cy="1454150"/>
        </p:xfrm>
        <a:graphic>
          <a:graphicData uri="http://schemas.openxmlformats.org/presentationml/2006/ole">
            <mc:AlternateContent xmlns:mc="http://schemas.openxmlformats.org/markup-compatibility/2006">
              <mc:Choice xmlns:v="urn:schemas-microsoft-com:vml" Requires="v">
                <p:oleObj spid="_x0000_s1534095" name="Equation" r:id="rId6" imgW="1485900" imgH="660400" progId="Equation.3">
                  <p:embed/>
                </p:oleObj>
              </mc:Choice>
              <mc:Fallback>
                <p:oleObj name="Equation" r:id="rId6" imgW="1485900" imgH="6604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5275" y="3916363"/>
                        <a:ext cx="3260725" cy="145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3"/>
          <p:cNvSpPr>
            <a:spLocks noGrp="1"/>
          </p:cNvSpPr>
          <p:nvPr>
            <p:ph type="dt" sz="half" idx="10"/>
          </p:nvPr>
        </p:nvSpPr>
        <p:spPr/>
        <p:txBody>
          <a:bodyPr/>
          <a:lstStyle/>
          <a:p>
            <a:fld id="{CC625B57-99C2-40A2-BEE1-F3768E1EC36C}" type="datetime3">
              <a:rPr lang="en-US"/>
              <a:pPr/>
              <a:t>22 March 2017</a:t>
            </a:fld>
            <a:endParaRPr lang="en-US"/>
          </a:p>
        </p:txBody>
      </p:sp>
      <p:sp>
        <p:nvSpPr>
          <p:cNvPr id="36" name="Footer Placeholder 4"/>
          <p:cNvSpPr>
            <a:spLocks noGrp="1"/>
          </p:cNvSpPr>
          <p:nvPr>
            <p:ph type="ftr" sz="quarter" idx="11"/>
          </p:nvPr>
        </p:nvSpPr>
        <p:spPr/>
        <p:txBody>
          <a:bodyPr/>
          <a:lstStyle/>
          <a:p>
            <a:r>
              <a:rPr lang="en-US"/>
              <a:t>Veton Këpuska</a:t>
            </a:r>
          </a:p>
        </p:txBody>
      </p:sp>
      <p:sp>
        <p:nvSpPr>
          <p:cNvPr id="37" name="Slide Number Placeholder 5"/>
          <p:cNvSpPr>
            <a:spLocks noGrp="1"/>
          </p:cNvSpPr>
          <p:nvPr>
            <p:ph type="sldNum" sz="quarter" idx="12"/>
          </p:nvPr>
        </p:nvSpPr>
        <p:spPr/>
        <p:txBody>
          <a:bodyPr/>
          <a:lstStyle/>
          <a:p>
            <a:fld id="{ACD15870-8A2F-45C1-B0CD-533A030521A1}" type="slidenum">
              <a:rPr lang="en-US"/>
              <a:pPr/>
              <a:t>121</a:t>
            </a:fld>
            <a:endParaRPr lang="en-US"/>
          </a:p>
        </p:txBody>
      </p:sp>
      <p:sp>
        <p:nvSpPr>
          <p:cNvPr id="1070082" name="Rectangle 2"/>
          <p:cNvSpPr>
            <a:spLocks noGrp="1" noChangeArrowheads="1"/>
          </p:cNvSpPr>
          <p:nvPr>
            <p:ph type="title"/>
          </p:nvPr>
        </p:nvSpPr>
        <p:spPr/>
        <p:txBody>
          <a:bodyPr/>
          <a:lstStyle/>
          <a:p>
            <a:r>
              <a:rPr lang="en-US"/>
              <a:t>The Backward Algorithm</a:t>
            </a:r>
          </a:p>
        </p:txBody>
      </p:sp>
      <p:sp>
        <p:nvSpPr>
          <p:cNvPr id="1070083" name="Rectangle 3"/>
          <p:cNvSpPr>
            <a:spLocks noGrp="1" noChangeArrowheads="1"/>
          </p:cNvSpPr>
          <p:nvPr>
            <p:ph type="body" idx="1"/>
          </p:nvPr>
        </p:nvSpPr>
        <p:spPr/>
        <p:txBody>
          <a:bodyPr/>
          <a:lstStyle/>
          <a:p>
            <a:pPr marL="571500" indent="-571500">
              <a:buFont typeface="Wingdings" pitchFamily="2" charset="2"/>
              <a:buAutoNum type="arabicPeriod"/>
            </a:pPr>
            <a:r>
              <a:rPr lang="en-US"/>
              <a:t>Initialization</a:t>
            </a:r>
          </a:p>
          <a:p>
            <a:pPr marL="571500" indent="-571500">
              <a:buFont typeface="Wingdings" pitchFamily="2" charset="2"/>
              <a:buAutoNum type="arabicPeriod"/>
            </a:pPr>
            <a:endParaRPr lang="en-US"/>
          </a:p>
          <a:p>
            <a:pPr marL="571500" indent="-571500">
              <a:buFont typeface="Wingdings" pitchFamily="2" charset="2"/>
              <a:buAutoNum type="arabicPeriod"/>
            </a:pPr>
            <a:r>
              <a:rPr lang="en-US"/>
              <a:t>Induction</a:t>
            </a:r>
          </a:p>
          <a:p>
            <a:pPr marL="571500" indent="-571500">
              <a:buFont typeface="Wingdings" pitchFamily="2" charset="2"/>
              <a:buAutoNum type="arabicPeriod"/>
            </a:pPr>
            <a:endParaRPr lang="en-US"/>
          </a:p>
          <a:p>
            <a:pPr marL="571500" indent="-571500">
              <a:buFont typeface="Wingdings" pitchFamily="2" charset="2"/>
              <a:buAutoNum type="arabicPeriod"/>
            </a:pPr>
            <a:endParaRPr lang="en-US"/>
          </a:p>
          <a:p>
            <a:pPr marL="571500" indent="-571500">
              <a:buFont typeface="Wingdings" pitchFamily="2" charset="2"/>
              <a:buAutoNum type="arabicPeriod"/>
            </a:pPr>
            <a:r>
              <a:rPr lang="en-US"/>
              <a:t>Termination</a:t>
            </a:r>
          </a:p>
        </p:txBody>
      </p:sp>
      <p:graphicFrame>
        <p:nvGraphicFramePr>
          <p:cNvPr id="1070084" name="Object 4"/>
          <p:cNvGraphicFramePr>
            <a:graphicFrameLocks noChangeAspect="1"/>
          </p:cNvGraphicFramePr>
          <p:nvPr/>
        </p:nvGraphicFramePr>
        <p:xfrm>
          <a:off x="1279525" y="2011363"/>
          <a:ext cx="2535238" cy="476250"/>
        </p:xfrm>
        <a:graphic>
          <a:graphicData uri="http://schemas.openxmlformats.org/presentationml/2006/ole">
            <mc:AlternateContent xmlns:mc="http://schemas.openxmlformats.org/markup-compatibility/2006">
              <mc:Choice xmlns:v="urn:schemas-microsoft-com:vml" Requires="v">
                <p:oleObj spid="_x0000_s1535468" name="Equation" r:id="rId4" imgW="1155199" imgH="215806" progId="Equation.3">
                  <p:embed/>
                </p:oleObj>
              </mc:Choice>
              <mc:Fallback>
                <p:oleObj name="Equation" r:id="rId4" imgW="1155199" imgH="215806" progId="Equation.3">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2011363"/>
                        <a:ext cx="2535238"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0085" name="Object 5"/>
          <p:cNvGraphicFramePr>
            <a:graphicFrameLocks noChangeAspect="1"/>
          </p:cNvGraphicFramePr>
          <p:nvPr/>
        </p:nvGraphicFramePr>
        <p:xfrm>
          <a:off x="1236663" y="3046413"/>
          <a:ext cx="4848225" cy="979487"/>
        </p:xfrm>
        <a:graphic>
          <a:graphicData uri="http://schemas.openxmlformats.org/presentationml/2006/ole">
            <mc:AlternateContent xmlns:mc="http://schemas.openxmlformats.org/markup-compatibility/2006">
              <mc:Choice xmlns:v="urn:schemas-microsoft-com:vml" Requires="v">
                <p:oleObj spid="_x0000_s1535469" name="Equation" r:id="rId6" imgW="2209800" imgH="444500" progId="Equation.3">
                  <p:embed/>
                </p:oleObj>
              </mc:Choice>
              <mc:Fallback>
                <p:oleObj name="Equation" r:id="rId6" imgW="2209800" imgH="444500" progId="Equation.3">
                  <p:embed/>
                  <p:pic>
                    <p:nvPicPr>
                      <p:cNvPr id="0"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3046413"/>
                        <a:ext cx="484822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0086" name="Object 6"/>
          <p:cNvGraphicFramePr>
            <a:graphicFrameLocks noChangeAspect="1"/>
          </p:cNvGraphicFramePr>
          <p:nvPr/>
        </p:nvGraphicFramePr>
        <p:xfrm>
          <a:off x="1285875" y="4776788"/>
          <a:ext cx="3260725" cy="950912"/>
        </p:xfrm>
        <a:graphic>
          <a:graphicData uri="http://schemas.openxmlformats.org/presentationml/2006/ole">
            <mc:AlternateContent xmlns:mc="http://schemas.openxmlformats.org/markup-compatibility/2006">
              <mc:Choice xmlns:v="urn:schemas-microsoft-com:vml" Requires="v">
                <p:oleObj spid="_x0000_s1535470" name="Equation" r:id="rId8" imgW="1485900" imgH="431800" progId="Equation.3">
                  <p:embed/>
                </p:oleObj>
              </mc:Choice>
              <mc:Fallback>
                <p:oleObj name="Equation" r:id="rId8" imgW="1485900" imgH="431800" progId="Equation.3">
                  <p:embed/>
                  <p:pic>
                    <p:nvPicPr>
                      <p:cNvPr id="0"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875" y="4776788"/>
                        <a:ext cx="3260725"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0087" name="Oval 7"/>
          <p:cNvSpPr>
            <a:spLocks noChangeArrowheads="1"/>
          </p:cNvSpPr>
          <p:nvPr/>
        </p:nvSpPr>
        <p:spPr bwMode="auto">
          <a:xfrm>
            <a:off x="8343900" y="27305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70088" name="Oval 8"/>
          <p:cNvSpPr>
            <a:spLocks noChangeArrowheads="1"/>
          </p:cNvSpPr>
          <p:nvPr/>
        </p:nvSpPr>
        <p:spPr bwMode="auto">
          <a:xfrm>
            <a:off x="8345488" y="31257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70089" name="Oval 9"/>
          <p:cNvSpPr>
            <a:spLocks noChangeArrowheads="1"/>
          </p:cNvSpPr>
          <p:nvPr/>
        </p:nvSpPr>
        <p:spPr bwMode="auto">
          <a:xfrm>
            <a:off x="8340725" y="35337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70090" name="Oval 10"/>
          <p:cNvSpPr>
            <a:spLocks noChangeArrowheads="1"/>
          </p:cNvSpPr>
          <p:nvPr/>
        </p:nvSpPr>
        <p:spPr bwMode="auto">
          <a:xfrm>
            <a:off x="8342313" y="42211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graphicFrame>
        <p:nvGraphicFramePr>
          <p:cNvPr id="1070091" name="Object 11"/>
          <p:cNvGraphicFramePr>
            <a:graphicFrameLocks noChangeAspect="1"/>
          </p:cNvGraphicFramePr>
          <p:nvPr/>
        </p:nvGraphicFramePr>
        <p:xfrm>
          <a:off x="8350250" y="3740150"/>
          <a:ext cx="147638" cy="368300"/>
        </p:xfrm>
        <a:graphic>
          <a:graphicData uri="http://schemas.openxmlformats.org/presentationml/2006/ole">
            <mc:AlternateContent xmlns:mc="http://schemas.openxmlformats.org/markup-compatibility/2006">
              <mc:Choice xmlns:v="urn:schemas-microsoft-com:vml" Requires="v">
                <p:oleObj spid="_x0000_s1535471" name="Equation" r:id="rId10" imgW="76101" imgH="190252" progId="Equation.3">
                  <p:embed/>
                </p:oleObj>
              </mc:Choice>
              <mc:Fallback>
                <p:oleObj name="Equation" r:id="rId10" imgW="76101" imgH="190252" progId="Equation.3">
                  <p:embed/>
                  <p:pic>
                    <p:nvPicPr>
                      <p:cNvPr id="0"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0250" y="3740150"/>
                        <a:ext cx="14763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0092" name="Oval 12"/>
          <p:cNvSpPr>
            <a:spLocks noChangeArrowheads="1"/>
          </p:cNvSpPr>
          <p:nvPr/>
        </p:nvSpPr>
        <p:spPr bwMode="auto">
          <a:xfrm>
            <a:off x="6688138" y="3522663"/>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070093" name="AutoShape 13"/>
          <p:cNvCxnSpPr>
            <a:cxnSpLocks noChangeShapeType="1"/>
            <a:stCxn id="1070087" idx="2"/>
            <a:endCxn id="1070092" idx="7"/>
          </p:cNvCxnSpPr>
          <p:nvPr/>
        </p:nvCxnSpPr>
        <p:spPr bwMode="auto">
          <a:xfrm flipH="1">
            <a:off x="6775450" y="2781300"/>
            <a:ext cx="1555750" cy="742950"/>
          </a:xfrm>
          <a:prstGeom prst="straightConnector1">
            <a:avLst/>
          </a:prstGeom>
          <a:noFill/>
          <a:ln w="25400">
            <a:solidFill>
              <a:srgbClr val="00FF00"/>
            </a:solidFill>
            <a:round/>
            <a:headEnd type="triangle" w="med" len="lg"/>
            <a:tailEnd type="none" w="med" len="lg"/>
          </a:ln>
          <a:effectLst/>
        </p:spPr>
      </p:cxnSp>
      <p:cxnSp>
        <p:nvCxnSpPr>
          <p:cNvPr id="1070094" name="AutoShape 14"/>
          <p:cNvCxnSpPr>
            <a:cxnSpLocks noChangeShapeType="1"/>
            <a:stCxn id="1070088" idx="2"/>
            <a:endCxn id="1070092" idx="6"/>
          </p:cNvCxnSpPr>
          <p:nvPr/>
        </p:nvCxnSpPr>
        <p:spPr bwMode="auto">
          <a:xfrm flipH="1">
            <a:off x="6802438" y="3176588"/>
            <a:ext cx="1530350" cy="396875"/>
          </a:xfrm>
          <a:prstGeom prst="straightConnector1">
            <a:avLst/>
          </a:prstGeom>
          <a:noFill/>
          <a:ln w="25400">
            <a:solidFill>
              <a:srgbClr val="00FF00"/>
            </a:solidFill>
            <a:round/>
            <a:headEnd type="triangle" w="med" len="lg"/>
            <a:tailEnd type="none" w="med" len="lg"/>
          </a:ln>
          <a:effectLst/>
        </p:spPr>
      </p:cxnSp>
      <p:cxnSp>
        <p:nvCxnSpPr>
          <p:cNvPr id="1070095" name="AutoShape 15"/>
          <p:cNvCxnSpPr>
            <a:cxnSpLocks noChangeShapeType="1"/>
            <a:stCxn id="1070089" idx="2"/>
            <a:endCxn id="1070092" idx="6"/>
          </p:cNvCxnSpPr>
          <p:nvPr/>
        </p:nvCxnSpPr>
        <p:spPr bwMode="auto">
          <a:xfrm flipH="1" flipV="1">
            <a:off x="6802438" y="3573463"/>
            <a:ext cx="1525587" cy="11112"/>
          </a:xfrm>
          <a:prstGeom prst="straightConnector1">
            <a:avLst/>
          </a:prstGeom>
          <a:noFill/>
          <a:ln w="25400">
            <a:solidFill>
              <a:srgbClr val="00FF00"/>
            </a:solidFill>
            <a:round/>
            <a:headEnd type="triangle" w="med" len="lg"/>
            <a:tailEnd type="none" w="med" len="lg"/>
          </a:ln>
          <a:effectLst/>
        </p:spPr>
      </p:cxnSp>
      <p:cxnSp>
        <p:nvCxnSpPr>
          <p:cNvPr id="1070096" name="AutoShape 16"/>
          <p:cNvCxnSpPr>
            <a:cxnSpLocks noChangeShapeType="1"/>
            <a:stCxn id="1070090" idx="2"/>
            <a:endCxn id="1070092" idx="5"/>
          </p:cNvCxnSpPr>
          <p:nvPr/>
        </p:nvCxnSpPr>
        <p:spPr bwMode="auto">
          <a:xfrm flipH="1" flipV="1">
            <a:off x="6775450" y="3622675"/>
            <a:ext cx="1554163" cy="649288"/>
          </a:xfrm>
          <a:prstGeom prst="straightConnector1">
            <a:avLst/>
          </a:prstGeom>
          <a:noFill/>
          <a:ln w="25400">
            <a:solidFill>
              <a:srgbClr val="00FF00"/>
            </a:solidFill>
            <a:round/>
            <a:headEnd type="triangle" w="med" len="lg"/>
            <a:tailEnd type="none" w="med" len="lg"/>
          </a:ln>
          <a:effectLst/>
        </p:spPr>
      </p:cxnSp>
      <p:sp>
        <p:nvSpPr>
          <p:cNvPr id="1070097" name="Text Box 17"/>
          <p:cNvSpPr txBox="1">
            <a:spLocks noChangeArrowheads="1"/>
          </p:cNvSpPr>
          <p:nvPr/>
        </p:nvSpPr>
        <p:spPr bwMode="auto">
          <a:xfrm>
            <a:off x="8451850" y="2473325"/>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1</a:t>
            </a:r>
          </a:p>
        </p:txBody>
      </p:sp>
      <p:sp>
        <p:nvSpPr>
          <p:cNvPr id="1070098" name="Text Box 18"/>
          <p:cNvSpPr txBox="1">
            <a:spLocks noChangeArrowheads="1"/>
          </p:cNvSpPr>
          <p:nvPr/>
        </p:nvSpPr>
        <p:spPr bwMode="auto">
          <a:xfrm>
            <a:off x="8437563" y="2868613"/>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2</a:t>
            </a:r>
          </a:p>
        </p:txBody>
      </p:sp>
      <p:sp>
        <p:nvSpPr>
          <p:cNvPr id="1070099" name="Text Box 19"/>
          <p:cNvSpPr txBox="1">
            <a:spLocks noChangeArrowheads="1"/>
          </p:cNvSpPr>
          <p:nvPr/>
        </p:nvSpPr>
        <p:spPr bwMode="auto">
          <a:xfrm>
            <a:off x="8447088" y="3957638"/>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N</a:t>
            </a:r>
          </a:p>
        </p:txBody>
      </p:sp>
      <p:sp>
        <p:nvSpPr>
          <p:cNvPr id="1070100" name="Text Box 20"/>
          <p:cNvSpPr txBox="1">
            <a:spLocks noChangeArrowheads="1"/>
          </p:cNvSpPr>
          <p:nvPr/>
        </p:nvSpPr>
        <p:spPr bwMode="auto">
          <a:xfrm>
            <a:off x="6521450" y="2228850"/>
            <a:ext cx="425450" cy="336550"/>
          </a:xfrm>
          <a:prstGeom prst="rect">
            <a:avLst/>
          </a:prstGeom>
          <a:noFill/>
          <a:ln w="25400" algn="ctr">
            <a:noFill/>
            <a:miter lim="800000"/>
            <a:headEnd/>
            <a:tailEnd type="none" w="med" len="lg"/>
          </a:ln>
          <a:effectLst/>
        </p:spPr>
        <p:txBody>
          <a:bodyPr>
            <a:spAutoFit/>
          </a:bodyPr>
          <a:lstStyle/>
          <a:p>
            <a:pPr algn="ctr"/>
            <a:r>
              <a:rPr lang="en-US"/>
              <a:t>t</a:t>
            </a:r>
            <a:endParaRPr lang="en-US" baseline="-25000"/>
          </a:p>
        </p:txBody>
      </p:sp>
      <p:sp>
        <p:nvSpPr>
          <p:cNvPr id="1070101" name="Text Box 21"/>
          <p:cNvSpPr txBox="1">
            <a:spLocks noChangeArrowheads="1"/>
          </p:cNvSpPr>
          <p:nvPr/>
        </p:nvSpPr>
        <p:spPr bwMode="auto">
          <a:xfrm>
            <a:off x="8489950" y="3276600"/>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3</a:t>
            </a:r>
          </a:p>
        </p:txBody>
      </p:sp>
      <p:sp>
        <p:nvSpPr>
          <p:cNvPr id="1070102" name="Text Box 22"/>
          <p:cNvSpPr txBox="1">
            <a:spLocks noChangeArrowheads="1"/>
          </p:cNvSpPr>
          <p:nvPr/>
        </p:nvSpPr>
        <p:spPr bwMode="auto">
          <a:xfrm>
            <a:off x="6257925" y="3257550"/>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i</a:t>
            </a:r>
          </a:p>
        </p:txBody>
      </p:sp>
      <p:sp>
        <p:nvSpPr>
          <p:cNvPr id="1070103" name="Text Box 23"/>
          <p:cNvSpPr txBox="1">
            <a:spLocks noChangeArrowheads="1"/>
          </p:cNvSpPr>
          <p:nvPr/>
        </p:nvSpPr>
        <p:spPr bwMode="auto">
          <a:xfrm>
            <a:off x="7458075" y="2686050"/>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i1</a:t>
            </a:r>
          </a:p>
        </p:txBody>
      </p:sp>
      <p:sp>
        <p:nvSpPr>
          <p:cNvPr id="1070104" name="Text Box 24"/>
          <p:cNvSpPr txBox="1">
            <a:spLocks noChangeArrowheads="1"/>
          </p:cNvSpPr>
          <p:nvPr/>
        </p:nvSpPr>
        <p:spPr bwMode="auto">
          <a:xfrm>
            <a:off x="7650163" y="2989263"/>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i2</a:t>
            </a:r>
          </a:p>
        </p:txBody>
      </p:sp>
      <p:sp>
        <p:nvSpPr>
          <p:cNvPr id="1070105" name="Text Box 25"/>
          <p:cNvSpPr txBox="1">
            <a:spLocks noChangeArrowheads="1"/>
          </p:cNvSpPr>
          <p:nvPr/>
        </p:nvSpPr>
        <p:spPr bwMode="auto">
          <a:xfrm>
            <a:off x="7666038" y="3290888"/>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i3</a:t>
            </a:r>
          </a:p>
        </p:txBody>
      </p:sp>
      <p:sp>
        <p:nvSpPr>
          <p:cNvPr id="1070106" name="Text Box 26"/>
          <p:cNvSpPr txBox="1">
            <a:spLocks noChangeArrowheads="1"/>
          </p:cNvSpPr>
          <p:nvPr/>
        </p:nvSpPr>
        <p:spPr bwMode="auto">
          <a:xfrm>
            <a:off x="7454900" y="3717925"/>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iN</a:t>
            </a:r>
          </a:p>
        </p:txBody>
      </p:sp>
      <p:sp>
        <p:nvSpPr>
          <p:cNvPr id="1070107" name="Text Box 27"/>
          <p:cNvSpPr txBox="1">
            <a:spLocks noChangeArrowheads="1"/>
          </p:cNvSpPr>
          <p:nvPr/>
        </p:nvSpPr>
        <p:spPr bwMode="auto">
          <a:xfrm>
            <a:off x="8062913" y="2179638"/>
            <a:ext cx="647700" cy="336550"/>
          </a:xfrm>
          <a:prstGeom prst="rect">
            <a:avLst/>
          </a:prstGeom>
          <a:noFill/>
          <a:ln w="25400" algn="ctr">
            <a:noFill/>
            <a:miter lim="800000"/>
            <a:headEnd/>
            <a:tailEnd type="none" w="med" len="lg"/>
          </a:ln>
          <a:effectLst/>
        </p:spPr>
        <p:txBody>
          <a:bodyPr>
            <a:spAutoFit/>
          </a:bodyPr>
          <a:lstStyle/>
          <a:p>
            <a:pPr algn="ctr"/>
            <a:r>
              <a:rPr lang="en-US"/>
              <a:t>t+1</a:t>
            </a:r>
            <a:endParaRPr lang="en-US" baseline="-25000"/>
          </a:p>
        </p:txBody>
      </p:sp>
      <p:sp>
        <p:nvSpPr>
          <p:cNvPr id="1070108" name="Line 28"/>
          <p:cNvSpPr>
            <a:spLocks noChangeShapeType="1"/>
          </p:cNvSpPr>
          <p:nvPr/>
        </p:nvSpPr>
        <p:spPr bwMode="auto">
          <a:xfrm>
            <a:off x="8394700" y="2533650"/>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070109" name="Line 29"/>
          <p:cNvSpPr>
            <a:spLocks noChangeShapeType="1"/>
          </p:cNvSpPr>
          <p:nvPr/>
        </p:nvSpPr>
        <p:spPr bwMode="auto">
          <a:xfrm>
            <a:off x="6729413" y="2544763"/>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070110" name="Text Box 30"/>
          <p:cNvSpPr txBox="1">
            <a:spLocks noChangeArrowheads="1"/>
          </p:cNvSpPr>
          <p:nvPr/>
        </p:nvSpPr>
        <p:spPr bwMode="auto">
          <a:xfrm>
            <a:off x="6338630" y="4540249"/>
            <a:ext cx="752577" cy="369332"/>
          </a:xfrm>
          <a:prstGeom prst="rect">
            <a:avLst/>
          </a:prstGeom>
          <a:noFill/>
          <a:ln w="25400" algn="ctr">
            <a:noFill/>
            <a:miter lim="800000"/>
            <a:headEnd/>
            <a:tailEnd type="none" w="med" len="lg"/>
          </a:ln>
          <a:effectLst/>
        </p:spPr>
        <p:txBody>
          <a:bodyPr wrap="square">
            <a:spAutoFit/>
          </a:bodyPr>
          <a:lstStyle/>
          <a:p>
            <a:r>
              <a:rPr lang="en-US" dirty="0">
                <a:sym typeface="Symbol" pitchFamily="18" charset="2"/>
              </a:rPr>
              <a:t></a:t>
            </a:r>
            <a:r>
              <a:rPr lang="en-US" baseline="-25000" dirty="0"/>
              <a:t>t</a:t>
            </a:r>
            <a:r>
              <a:rPr lang="en-US" dirty="0"/>
              <a:t>(</a:t>
            </a:r>
            <a:r>
              <a:rPr lang="en-US" dirty="0" err="1"/>
              <a:t>i</a:t>
            </a:r>
            <a:r>
              <a:rPr lang="en-US" dirty="0"/>
              <a:t>)</a:t>
            </a:r>
          </a:p>
        </p:txBody>
      </p:sp>
      <p:sp>
        <p:nvSpPr>
          <p:cNvPr id="1070111" name="Text Box 31"/>
          <p:cNvSpPr txBox="1">
            <a:spLocks noChangeArrowheads="1"/>
          </p:cNvSpPr>
          <p:nvPr/>
        </p:nvSpPr>
        <p:spPr bwMode="auto">
          <a:xfrm>
            <a:off x="7937500" y="4584700"/>
            <a:ext cx="90170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t>
            </a:r>
            <a:r>
              <a:rPr lang="en-US" baseline="-25000"/>
              <a:t>t+1</a:t>
            </a:r>
            <a:r>
              <a:rPr lang="en-US"/>
              <a:t>(j)</a:t>
            </a:r>
          </a:p>
        </p:txBody>
      </p:sp>
      <p:graphicFrame>
        <p:nvGraphicFramePr>
          <p:cNvPr id="1070113" name="Object 33"/>
          <p:cNvGraphicFramePr>
            <a:graphicFrameLocks noChangeAspect="1"/>
          </p:cNvGraphicFramePr>
          <p:nvPr/>
        </p:nvGraphicFramePr>
        <p:xfrm>
          <a:off x="1279525" y="2011363"/>
          <a:ext cx="2535238" cy="476250"/>
        </p:xfrm>
        <a:graphic>
          <a:graphicData uri="http://schemas.openxmlformats.org/presentationml/2006/ole">
            <mc:AlternateContent xmlns:mc="http://schemas.openxmlformats.org/markup-compatibility/2006">
              <mc:Choice xmlns:v="urn:schemas-microsoft-com:vml" Requires="v">
                <p:oleObj spid="_x0000_s1535472" name="Equation" r:id="rId12" imgW="1155199" imgH="215806" progId="Equation.3">
                  <p:embed/>
                </p:oleObj>
              </mc:Choice>
              <mc:Fallback>
                <p:oleObj name="Equation" r:id="rId12" imgW="1155199" imgH="215806" progId="Equation.3">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2011363"/>
                        <a:ext cx="2535238"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0114" name="Object 34"/>
          <p:cNvGraphicFramePr>
            <a:graphicFrameLocks noChangeAspect="1"/>
          </p:cNvGraphicFramePr>
          <p:nvPr/>
        </p:nvGraphicFramePr>
        <p:xfrm>
          <a:off x="1236663" y="3046413"/>
          <a:ext cx="4848225" cy="979487"/>
        </p:xfrm>
        <a:graphic>
          <a:graphicData uri="http://schemas.openxmlformats.org/presentationml/2006/ole">
            <mc:AlternateContent xmlns:mc="http://schemas.openxmlformats.org/markup-compatibility/2006">
              <mc:Choice xmlns:v="urn:schemas-microsoft-com:vml" Requires="v">
                <p:oleObj spid="_x0000_s1535473" name="Equation" r:id="rId13" imgW="2209800" imgH="444500" progId="Equation.3">
                  <p:embed/>
                </p:oleObj>
              </mc:Choice>
              <mc:Fallback>
                <p:oleObj name="Equation" r:id="rId13" imgW="2209800" imgH="444500" progId="Equation.3">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3046413"/>
                        <a:ext cx="484822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0115" name="Object 35"/>
          <p:cNvGraphicFramePr>
            <a:graphicFrameLocks noChangeAspect="1"/>
          </p:cNvGraphicFramePr>
          <p:nvPr/>
        </p:nvGraphicFramePr>
        <p:xfrm>
          <a:off x="1285875" y="4776788"/>
          <a:ext cx="3260725" cy="950912"/>
        </p:xfrm>
        <a:graphic>
          <a:graphicData uri="http://schemas.openxmlformats.org/presentationml/2006/ole">
            <mc:AlternateContent xmlns:mc="http://schemas.openxmlformats.org/markup-compatibility/2006">
              <mc:Choice xmlns:v="urn:schemas-microsoft-com:vml" Requires="v">
                <p:oleObj spid="_x0000_s1535474" name="Equation" r:id="rId14" imgW="1485900" imgH="431800" progId="Equation.3">
                  <p:embed/>
                </p:oleObj>
              </mc:Choice>
              <mc:Fallback>
                <p:oleObj name="Equation" r:id="rId14" imgW="1485900" imgH="431800" progId="Equation.3">
                  <p:embed/>
                  <p:pic>
                    <p:nvPicPr>
                      <p:cNvPr id="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875" y="4776788"/>
                        <a:ext cx="3260725"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8B0256-8F7E-45CD-88BB-C3F9E2EC21A4}"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FDC2192-9F03-4515-B7AC-B73255F6FA95}" type="slidenum">
              <a:rPr lang="en-US"/>
              <a:pPr/>
              <a:t>122</a:t>
            </a:fld>
            <a:endParaRPr lang="en-US"/>
          </a:p>
        </p:txBody>
      </p:sp>
      <p:sp>
        <p:nvSpPr>
          <p:cNvPr id="1071106" name="Rectangle 2"/>
          <p:cNvSpPr>
            <a:spLocks noGrp="1" noChangeArrowheads="1"/>
          </p:cNvSpPr>
          <p:nvPr>
            <p:ph type="title"/>
          </p:nvPr>
        </p:nvSpPr>
        <p:spPr/>
        <p:txBody>
          <a:bodyPr/>
          <a:lstStyle/>
          <a:p>
            <a:r>
              <a:rPr lang="en-US"/>
              <a:t>The Backward Algorithm</a:t>
            </a:r>
          </a:p>
        </p:txBody>
      </p:sp>
      <p:pic>
        <p:nvPicPr>
          <p:cNvPr id="1071107"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ransition spd="slow">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4" name="Rectangle 4"/>
          <p:cNvSpPr>
            <a:spLocks noGrp="1" noChangeArrowheads="1"/>
          </p:cNvSpPr>
          <p:nvPr>
            <p:ph type="ctrTitle"/>
          </p:nvPr>
        </p:nvSpPr>
        <p:spPr/>
        <p:txBody>
          <a:bodyPr/>
          <a:lstStyle/>
          <a:p>
            <a:r>
              <a:rPr lang="en-US" dirty="0" smtClean="0"/>
              <a:t>Problem 2: Matching</a:t>
            </a:r>
            <a:endParaRPr lang="en-US" dirty="0"/>
          </a:p>
        </p:txBody>
      </p:sp>
      <p:sp>
        <p:nvSpPr>
          <p:cNvPr id="1192965" name="Rectangle 5"/>
          <p:cNvSpPr>
            <a:spLocks noGrp="1" noChangeArrowheads="1"/>
          </p:cNvSpPr>
          <p:nvPr>
            <p:ph type="subTitle" idx="1"/>
          </p:nvPr>
        </p:nvSpPr>
        <p:spPr/>
        <p:txBody>
          <a:bodyPr/>
          <a:lstStyle/>
          <a:p>
            <a:r>
              <a:rPr lang="en-US" dirty="0" smtClean="0"/>
              <a:t>Finding Optimal State Sequences</a:t>
            </a:r>
            <a:endParaRPr lang="en-US" dirty="0"/>
          </a:p>
        </p:txBody>
      </p:sp>
    </p:spTree>
  </p:cSld>
  <p:clrMapOvr>
    <a:masterClrMapping/>
  </p:clrMapOvr>
  <p:transition spd="slow">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CC10DBEA-4EB1-498A-9865-DB91DABD7F05}"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CFBBC086-89A2-42C1-896F-CF6D60F655B9}" type="slidenum">
              <a:rPr lang="en-US"/>
              <a:pPr/>
              <a:t>124</a:t>
            </a:fld>
            <a:endParaRPr lang="en-US"/>
          </a:p>
        </p:txBody>
      </p:sp>
      <p:sp>
        <p:nvSpPr>
          <p:cNvPr id="1072130" name="Rectangle 2"/>
          <p:cNvSpPr>
            <a:spLocks noGrp="1" noChangeArrowheads="1"/>
          </p:cNvSpPr>
          <p:nvPr>
            <p:ph type="title"/>
          </p:nvPr>
        </p:nvSpPr>
        <p:spPr/>
        <p:txBody>
          <a:bodyPr/>
          <a:lstStyle/>
          <a:p>
            <a:r>
              <a:rPr lang="en-US" sz="3400"/>
              <a:t>Finding Optimal State Sequences </a:t>
            </a:r>
            <a:endParaRPr lang="en-US" sz="3400" b="0"/>
          </a:p>
        </p:txBody>
      </p:sp>
      <p:sp>
        <p:nvSpPr>
          <p:cNvPr id="1072131" name="Rectangle 3"/>
          <p:cNvSpPr>
            <a:spLocks noGrp="1" noChangeArrowheads="1"/>
          </p:cNvSpPr>
          <p:nvPr>
            <p:ph type="body" idx="1"/>
          </p:nvPr>
        </p:nvSpPr>
        <p:spPr/>
        <p:txBody>
          <a:bodyPr/>
          <a:lstStyle/>
          <a:p>
            <a:r>
              <a:rPr lang="en-US" sz="2000" dirty="0"/>
              <a:t>One criterion chooses states, </a:t>
            </a:r>
            <a:r>
              <a:rPr lang="en-US" sz="2000" i="1" dirty="0">
                <a:latin typeface="Times New Roman" pitchFamily="18" charset="0"/>
                <a:cs typeface="Times New Roman" pitchFamily="18" charset="0"/>
              </a:rPr>
              <a:t>q</a:t>
            </a:r>
            <a:r>
              <a:rPr lang="en-US" sz="2000" i="1" baseline="-25000" dirty="0">
                <a:latin typeface="Times New Roman" pitchFamily="18" charset="0"/>
                <a:cs typeface="Times New Roman" pitchFamily="18" charset="0"/>
              </a:rPr>
              <a:t>t</a:t>
            </a:r>
            <a:r>
              <a:rPr lang="en-US" sz="2000" dirty="0"/>
              <a:t>, which are </a:t>
            </a:r>
            <a:r>
              <a:rPr lang="en-US" sz="2000" b="1" i="1" dirty="0">
                <a:solidFill>
                  <a:srgbClr val="FF0066"/>
                </a:solidFill>
              </a:rPr>
              <a:t>individually</a:t>
            </a:r>
            <a:r>
              <a:rPr lang="en-US" sz="2000" i="1" dirty="0"/>
              <a:t> </a:t>
            </a:r>
            <a:r>
              <a:rPr lang="en-US" sz="2000" dirty="0"/>
              <a:t>most likely </a:t>
            </a:r>
          </a:p>
          <a:p>
            <a:pPr lvl="1"/>
            <a:r>
              <a:rPr lang="en-US" sz="2000" dirty="0"/>
              <a:t>This maximizes the expected number of correct states </a:t>
            </a:r>
          </a:p>
          <a:p>
            <a:r>
              <a:rPr lang="en-US" sz="2000" dirty="0"/>
              <a:t>Let us define </a:t>
            </a:r>
            <a:r>
              <a:rPr lang="en-US" sz="2000" i="1" dirty="0">
                <a:sym typeface="Symbol" pitchFamily="18" charset="2"/>
              </a:rPr>
              <a:t></a:t>
            </a:r>
            <a:r>
              <a:rPr lang="en-US" sz="2000" i="1" baseline="-25000" dirty="0"/>
              <a:t>t</a:t>
            </a:r>
            <a:r>
              <a:rPr lang="en-US" sz="2000" dirty="0"/>
              <a:t>(</a:t>
            </a:r>
            <a:r>
              <a:rPr lang="en-US" sz="2000" i="1" dirty="0" err="1"/>
              <a:t>i</a:t>
            </a:r>
            <a:r>
              <a:rPr lang="en-US" sz="2000" dirty="0"/>
              <a:t>) as the probability of being in state </a:t>
            </a:r>
            <a:r>
              <a:rPr lang="en-US" sz="2000" i="1" dirty="0" err="1">
                <a:latin typeface="Times New Roman" pitchFamily="18" charset="0"/>
                <a:cs typeface="Times New Roman" pitchFamily="18" charset="0"/>
              </a:rPr>
              <a:t>s</a:t>
            </a:r>
            <a:r>
              <a:rPr lang="en-US" sz="2000" i="1" baseline="-25000" dirty="0" err="1">
                <a:latin typeface="Times New Roman" pitchFamily="18" charset="0"/>
                <a:cs typeface="Times New Roman" pitchFamily="18" charset="0"/>
              </a:rPr>
              <a:t>i</a:t>
            </a:r>
            <a:r>
              <a:rPr lang="en-US" sz="2000" i="1" dirty="0"/>
              <a:t> </a:t>
            </a:r>
            <a:r>
              <a:rPr lang="en-US" sz="2000" dirty="0"/>
              <a:t>at time </a:t>
            </a:r>
            <a:r>
              <a:rPr lang="en-US" sz="2000" i="1" dirty="0">
                <a:latin typeface="Times New Roman" pitchFamily="18" charset="0"/>
                <a:cs typeface="Times New Roman" pitchFamily="18" charset="0"/>
              </a:rPr>
              <a:t>t</a:t>
            </a:r>
            <a:r>
              <a:rPr lang="en-US" sz="2000" dirty="0"/>
              <a:t>, given the observation sequence and the model, i.e.</a:t>
            </a:r>
          </a:p>
          <a:p>
            <a:endParaRPr lang="en-US" sz="2000" dirty="0"/>
          </a:p>
          <a:p>
            <a:endParaRPr lang="en-US" sz="2000" dirty="0"/>
          </a:p>
          <a:p>
            <a:r>
              <a:rPr lang="en-US" sz="2000" dirty="0"/>
              <a:t> Then the individually most likely state, </a:t>
            </a:r>
            <a:r>
              <a:rPr lang="en-US" sz="2000" i="1" dirty="0">
                <a:latin typeface="Times New Roman" pitchFamily="18" charset="0"/>
                <a:cs typeface="Times New Roman" pitchFamily="18" charset="0"/>
              </a:rPr>
              <a:t>q</a:t>
            </a:r>
            <a:r>
              <a:rPr lang="en-US" sz="2000" i="1" baseline="-25000" dirty="0">
                <a:latin typeface="Times New Roman" pitchFamily="18" charset="0"/>
                <a:cs typeface="Times New Roman" pitchFamily="18" charset="0"/>
              </a:rPr>
              <a:t>t</a:t>
            </a:r>
            <a:r>
              <a:rPr lang="en-US" sz="2000" dirty="0"/>
              <a:t>, at time </a:t>
            </a:r>
            <a:r>
              <a:rPr lang="en-US" sz="2000" i="1" dirty="0">
                <a:latin typeface="Times New Roman" pitchFamily="18" charset="0"/>
                <a:cs typeface="Times New Roman" pitchFamily="18" charset="0"/>
              </a:rPr>
              <a:t>t</a:t>
            </a:r>
            <a:r>
              <a:rPr lang="en-US" sz="2000" i="1" dirty="0"/>
              <a:t> </a:t>
            </a:r>
            <a:r>
              <a:rPr lang="en-US" sz="2000" dirty="0"/>
              <a:t>is: </a:t>
            </a:r>
          </a:p>
        </p:txBody>
      </p:sp>
      <p:graphicFrame>
        <p:nvGraphicFramePr>
          <p:cNvPr id="1072132" name="Object 4"/>
          <p:cNvGraphicFramePr>
            <a:graphicFrameLocks noChangeAspect="1"/>
          </p:cNvGraphicFramePr>
          <p:nvPr/>
        </p:nvGraphicFramePr>
        <p:xfrm>
          <a:off x="2090738" y="3575050"/>
          <a:ext cx="4737100" cy="936625"/>
        </p:xfrm>
        <a:graphic>
          <a:graphicData uri="http://schemas.openxmlformats.org/presentationml/2006/ole">
            <mc:AlternateContent xmlns:mc="http://schemas.openxmlformats.org/markup-compatibility/2006">
              <mc:Choice xmlns:v="urn:schemas-microsoft-com:vml" Requires="v">
                <p:oleObj spid="_x0000_s1536142" name="Equation" r:id="rId4" imgW="2184400" imgH="431800" progId="Equation.3">
                  <p:embed/>
                </p:oleObj>
              </mc:Choice>
              <mc:Fallback>
                <p:oleObj name="Equation" r:id="rId4" imgW="2184400" imgH="4318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738" y="3575050"/>
                        <a:ext cx="473710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2133" name="Object 5"/>
          <p:cNvGraphicFramePr>
            <a:graphicFrameLocks noChangeAspect="1"/>
          </p:cNvGraphicFramePr>
          <p:nvPr/>
        </p:nvGraphicFramePr>
        <p:xfrm>
          <a:off x="2894013" y="5019675"/>
          <a:ext cx="3305175" cy="660400"/>
        </p:xfrm>
        <a:graphic>
          <a:graphicData uri="http://schemas.openxmlformats.org/presentationml/2006/ole">
            <mc:AlternateContent xmlns:mc="http://schemas.openxmlformats.org/markup-compatibility/2006">
              <mc:Choice xmlns:v="urn:schemas-microsoft-com:vml" Requires="v">
                <p:oleObj spid="_x0000_s1536143" name="Equation" r:id="rId6" imgW="1524000" imgH="304800" progId="Equation.3">
                  <p:embed/>
                </p:oleObj>
              </mc:Choice>
              <mc:Fallback>
                <p:oleObj name="Equation" r:id="rId6" imgW="1524000" imgH="3048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4013" y="5019675"/>
                        <a:ext cx="330517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BBEF8FE5-18DD-4D47-8B91-935247951FD2}"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B7835E20-DE06-40A8-9E84-5A0496F4146B}" type="slidenum">
              <a:rPr lang="en-US"/>
              <a:pPr/>
              <a:t>125</a:t>
            </a:fld>
            <a:endParaRPr lang="en-US"/>
          </a:p>
        </p:txBody>
      </p:sp>
      <p:sp>
        <p:nvSpPr>
          <p:cNvPr id="1073154" name="Rectangle 2"/>
          <p:cNvSpPr>
            <a:spLocks noGrp="1" noChangeArrowheads="1"/>
          </p:cNvSpPr>
          <p:nvPr>
            <p:ph type="title"/>
          </p:nvPr>
        </p:nvSpPr>
        <p:spPr/>
        <p:txBody>
          <a:bodyPr/>
          <a:lstStyle/>
          <a:p>
            <a:r>
              <a:rPr lang="en-US" sz="3400"/>
              <a:t>Finding Optimal State Sequences</a:t>
            </a:r>
          </a:p>
        </p:txBody>
      </p:sp>
      <p:sp>
        <p:nvSpPr>
          <p:cNvPr id="1073155" name="Rectangle 3"/>
          <p:cNvSpPr>
            <a:spLocks noGrp="1" noChangeArrowheads="1"/>
          </p:cNvSpPr>
          <p:nvPr>
            <p:ph type="body" idx="1"/>
          </p:nvPr>
        </p:nvSpPr>
        <p:spPr/>
        <p:txBody>
          <a:bodyPr/>
          <a:lstStyle/>
          <a:p>
            <a:pPr algn="just">
              <a:spcBef>
                <a:spcPts val="2513"/>
              </a:spcBef>
              <a:spcAft>
                <a:spcPts val="3288"/>
              </a:spcAft>
            </a:pPr>
            <a:r>
              <a:rPr lang="en-US" sz="2500" dirty="0"/>
              <a:t>Note that it can be shown that:</a:t>
            </a:r>
          </a:p>
          <a:p>
            <a:pPr algn="just">
              <a:spcBef>
                <a:spcPts val="2513"/>
              </a:spcBef>
              <a:spcAft>
                <a:spcPts val="3288"/>
              </a:spcAft>
            </a:pPr>
            <a:endParaRPr lang="en-US" sz="2500" dirty="0"/>
          </a:p>
          <a:p>
            <a:r>
              <a:rPr lang="en-US" sz="2500" dirty="0"/>
              <a:t>The individual optimality criterion has </a:t>
            </a:r>
            <a:r>
              <a:rPr lang="en-US" sz="2500" b="1" i="1" dirty="0">
                <a:solidFill>
                  <a:srgbClr val="FF0000"/>
                </a:solidFill>
              </a:rPr>
              <a:t>the problem that the optimum state sequence may not obey state transition constraints </a:t>
            </a:r>
          </a:p>
          <a:p>
            <a:r>
              <a:rPr lang="en-US" sz="2500" dirty="0"/>
              <a:t>Another optimality criterion is to choose the state sequence which maximizes </a:t>
            </a:r>
            <a:r>
              <a:rPr lang="en-US" sz="2500" i="1" dirty="0">
                <a:latin typeface="Times New Roman" pitchFamily="18" charset="0"/>
                <a:cs typeface="Times New Roman" pitchFamily="18" charset="0"/>
              </a:rPr>
              <a:t>P</a:t>
            </a:r>
            <a:r>
              <a:rPr lang="en-US" sz="2500" dirty="0">
                <a:latin typeface="Times New Roman" pitchFamily="18" charset="0"/>
                <a:cs typeface="Times New Roman" pitchFamily="18" charset="0"/>
              </a:rPr>
              <a:t>(</a:t>
            </a:r>
            <a:r>
              <a:rPr lang="en-US" sz="2500" b="1" i="1" dirty="0">
                <a:latin typeface="Times New Roman" pitchFamily="18" charset="0"/>
                <a:cs typeface="Times New Roman" pitchFamily="18" charset="0"/>
              </a:rPr>
              <a:t>Q </a:t>
            </a:r>
            <a:r>
              <a:rPr lang="en-US" sz="2500" i="1" dirty="0">
                <a:latin typeface="Times New Roman" pitchFamily="18" charset="0"/>
                <a:cs typeface="Times New Roman" pitchFamily="18" charset="0"/>
              </a:rPr>
              <a:t>,</a:t>
            </a:r>
            <a:r>
              <a:rPr lang="en-US" sz="2500" b="1" i="1" dirty="0" err="1">
                <a:latin typeface="Times New Roman" pitchFamily="18" charset="0"/>
                <a:cs typeface="Times New Roman" pitchFamily="18" charset="0"/>
              </a:rPr>
              <a:t>O</a:t>
            </a:r>
            <a:r>
              <a:rPr lang="en-US" sz="2500" dirty="0" err="1">
                <a:latin typeface="Times New Roman" pitchFamily="18" charset="0"/>
                <a:cs typeface="Times New Roman" pitchFamily="18" charset="0"/>
              </a:rPr>
              <a:t>|</a:t>
            </a:r>
            <a:r>
              <a:rPr lang="en-US" sz="2500" i="1" dirty="0" err="1">
                <a:latin typeface="Times New Roman" pitchFamily="18" charset="0"/>
                <a:cs typeface="Times New Roman" pitchFamily="18" charset="0"/>
              </a:rPr>
              <a:t>λ</a:t>
            </a:r>
            <a:r>
              <a:rPr lang="en-US" sz="2500" dirty="0" smtClean="0">
                <a:latin typeface="Times New Roman" pitchFamily="18" charset="0"/>
                <a:cs typeface="Times New Roman" pitchFamily="18" charset="0"/>
              </a:rPr>
              <a:t>).</a:t>
            </a:r>
            <a:endParaRPr lang="en-US" sz="2500" dirty="0">
              <a:latin typeface="Times New Roman" pitchFamily="18" charset="0"/>
              <a:cs typeface="Times New Roman" pitchFamily="18" charset="0"/>
            </a:endParaRPr>
          </a:p>
          <a:p>
            <a:pPr lvl="1"/>
            <a:r>
              <a:rPr lang="en-US" sz="2100" dirty="0"/>
              <a:t>This can be found by the </a:t>
            </a:r>
            <a:r>
              <a:rPr lang="en-US" sz="2100" b="1" i="1" dirty="0" err="1">
                <a:solidFill>
                  <a:srgbClr val="FF0066"/>
                </a:solidFill>
              </a:rPr>
              <a:t>Viterbi</a:t>
            </a:r>
            <a:r>
              <a:rPr lang="en-US" sz="2100" i="1" dirty="0"/>
              <a:t> </a:t>
            </a:r>
            <a:r>
              <a:rPr lang="en-US" sz="2100" dirty="0"/>
              <a:t>algorithm </a:t>
            </a:r>
          </a:p>
        </p:txBody>
      </p:sp>
      <p:graphicFrame>
        <p:nvGraphicFramePr>
          <p:cNvPr id="1073156" name="Object 4"/>
          <p:cNvGraphicFramePr>
            <a:graphicFrameLocks noChangeAspect="1"/>
          </p:cNvGraphicFramePr>
          <p:nvPr/>
        </p:nvGraphicFramePr>
        <p:xfrm>
          <a:off x="2365375" y="1930400"/>
          <a:ext cx="3938588" cy="1349375"/>
        </p:xfrm>
        <a:graphic>
          <a:graphicData uri="http://schemas.openxmlformats.org/presentationml/2006/ole">
            <mc:AlternateContent xmlns:mc="http://schemas.openxmlformats.org/markup-compatibility/2006">
              <mc:Choice xmlns:v="urn:schemas-microsoft-com:vml" Requires="v">
                <p:oleObj spid="_x0000_s1537096" name="Equation" r:id="rId4" imgW="1816100" imgH="622300" progId="Equation.3">
                  <p:embed/>
                </p:oleObj>
              </mc:Choice>
              <mc:Fallback>
                <p:oleObj name="Equation" r:id="rId4" imgW="1816100" imgH="6223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375" y="1930400"/>
                        <a:ext cx="3938588" cy="134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8033A585-B466-47F8-BB75-12401BDEACF6}"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73E18CAC-479C-4008-ABC6-85A44A6BCE0C}" type="slidenum">
              <a:rPr lang="en-US"/>
              <a:pPr/>
              <a:t>126</a:t>
            </a:fld>
            <a:endParaRPr lang="en-US"/>
          </a:p>
        </p:txBody>
      </p:sp>
      <p:sp>
        <p:nvSpPr>
          <p:cNvPr id="1074178" name="Rectangle 2"/>
          <p:cNvSpPr>
            <a:spLocks noGrp="1" noChangeArrowheads="1"/>
          </p:cNvSpPr>
          <p:nvPr>
            <p:ph type="title"/>
          </p:nvPr>
        </p:nvSpPr>
        <p:spPr/>
        <p:txBody>
          <a:bodyPr/>
          <a:lstStyle/>
          <a:p>
            <a:r>
              <a:rPr lang="en-US"/>
              <a:t>The Viterbi Algorithm </a:t>
            </a:r>
            <a:endParaRPr lang="en-US" b="0"/>
          </a:p>
        </p:txBody>
      </p:sp>
      <p:sp>
        <p:nvSpPr>
          <p:cNvPr id="1074179" name="Rectangle 3"/>
          <p:cNvSpPr>
            <a:spLocks noGrp="1" noChangeArrowheads="1"/>
          </p:cNvSpPr>
          <p:nvPr>
            <p:ph type="body" idx="1"/>
          </p:nvPr>
        </p:nvSpPr>
        <p:spPr/>
        <p:txBody>
          <a:bodyPr/>
          <a:lstStyle/>
          <a:p>
            <a:pPr>
              <a:lnSpc>
                <a:spcPct val="90000"/>
              </a:lnSpc>
            </a:pPr>
            <a:r>
              <a:rPr lang="en-US" sz="2000" dirty="0"/>
              <a:t>Let us define </a:t>
            </a:r>
            <a:r>
              <a:rPr lang="en-US" sz="2000" i="1" dirty="0" err="1">
                <a:latin typeface="Times New Roman" pitchFamily="18" charset="0"/>
                <a:cs typeface="Times New Roman" pitchFamily="18" charset="0"/>
              </a:rPr>
              <a:t>δ</a:t>
            </a:r>
            <a:r>
              <a:rPr lang="en-US" sz="2000" i="1" baseline="-25000" dirty="0" err="1">
                <a:latin typeface="Times New Roman" pitchFamily="18" charset="0"/>
                <a:cs typeface="Times New Roman" pitchFamily="18" charset="0"/>
              </a:rPr>
              <a:t>t</a:t>
            </a:r>
            <a:r>
              <a:rPr lang="en-US" sz="2000" dirty="0">
                <a:latin typeface="Times New Roman" pitchFamily="18" charset="0"/>
                <a:cs typeface="Times New Roman" pitchFamily="18" charset="0"/>
              </a:rPr>
              <a:t>(</a:t>
            </a:r>
            <a:r>
              <a:rPr lang="en-US" sz="2000" i="1" dirty="0" err="1">
                <a:latin typeface="Times New Roman" pitchFamily="18" charset="0"/>
                <a:cs typeface="Times New Roman" pitchFamily="18" charset="0"/>
              </a:rPr>
              <a:t>i</a:t>
            </a:r>
            <a:r>
              <a:rPr lang="en-US" sz="2000" dirty="0">
                <a:latin typeface="Times New Roman" pitchFamily="18" charset="0"/>
                <a:cs typeface="Times New Roman" pitchFamily="18" charset="0"/>
              </a:rPr>
              <a:t>)</a:t>
            </a:r>
            <a:r>
              <a:rPr lang="en-US" sz="2000" dirty="0"/>
              <a:t> as the highest probability along a single path, at time </a:t>
            </a:r>
            <a:r>
              <a:rPr lang="en-US" sz="2000" i="1" dirty="0"/>
              <a:t>t</a:t>
            </a:r>
            <a:r>
              <a:rPr lang="en-US" sz="2000" dirty="0"/>
              <a:t>, which accounts for the first </a:t>
            </a:r>
            <a:r>
              <a:rPr lang="en-US" sz="2000" i="1" dirty="0"/>
              <a:t>t </a:t>
            </a:r>
            <a:r>
              <a:rPr lang="en-US" sz="2000" dirty="0"/>
              <a:t>observations, i.e.</a:t>
            </a:r>
          </a:p>
          <a:p>
            <a:pPr>
              <a:lnSpc>
                <a:spcPct val="90000"/>
              </a:lnSpc>
            </a:pPr>
            <a:endParaRPr lang="en-US" sz="2000" dirty="0"/>
          </a:p>
          <a:p>
            <a:pPr>
              <a:lnSpc>
                <a:spcPct val="90000"/>
              </a:lnSpc>
            </a:pPr>
            <a:endParaRPr lang="en-US" sz="2000" dirty="0"/>
          </a:p>
          <a:p>
            <a:pPr>
              <a:lnSpc>
                <a:spcPct val="90000"/>
              </a:lnSpc>
            </a:pPr>
            <a:r>
              <a:rPr lang="en-US" sz="2000" dirty="0"/>
              <a:t>By induction:</a:t>
            </a:r>
          </a:p>
          <a:p>
            <a:pPr>
              <a:lnSpc>
                <a:spcPct val="90000"/>
              </a:lnSpc>
            </a:pPr>
            <a:endParaRPr lang="en-US" sz="2000" dirty="0"/>
          </a:p>
          <a:p>
            <a:pPr>
              <a:lnSpc>
                <a:spcPct val="90000"/>
              </a:lnSpc>
            </a:pPr>
            <a:endParaRPr lang="en-US" sz="2000" dirty="0"/>
          </a:p>
          <a:p>
            <a:pPr>
              <a:lnSpc>
                <a:spcPct val="90000"/>
              </a:lnSpc>
            </a:pPr>
            <a:r>
              <a:rPr lang="en-US" sz="2400" dirty="0"/>
              <a:t>To retrieve the state sequence, we must keep track of the state sequence which gave the best path, at time </a:t>
            </a:r>
            <a:r>
              <a:rPr lang="en-US" sz="2400" i="1" dirty="0">
                <a:latin typeface="Times New Roman" pitchFamily="18" charset="0"/>
                <a:cs typeface="Times New Roman" pitchFamily="18" charset="0"/>
              </a:rPr>
              <a:t>t</a:t>
            </a:r>
            <a:r>
              <a:rPr lang="en-US" sz="2400" dirty="0"/>
              <a:t>, to state </a:t>
            </a:r>
            <a:r>
              <a:rPr lang="en-US" sz="2400" i="1" dirty="0" err="1">
                <a:latin typeface="Times New Roman" pitchFamily="18" charset="0"/>
                <a:cs typeface="Times New Roman" pitchFamily="18" charset="0"/>
              </a:rPr>
              <a:t>s</a:t>
            </a:r>
            <a:r>
              <a:rPr lang="en-US" sz="2400" i="1" baseline="-25000" dirty="0" err="1">
                <a:latin typeface="Times New Roman" pitchFamily="18" charset="0"/>
                <a:cs typeface="Times New Roman" pitchFamily="18" charset="0"/>
              </a:rPr>
              <a:t>i</a:t>
            </a:r>
            <a:r>
              <a:rPr lang="en-US" sz="2400" i="1" dirty="0"/>
              <a:t> </a:t>
            </a:r>
            <a:endParaRPr lang="en-US" sz="2400" dirty="0"/>
          </a:p>
          <a:p>
            <a:pPr lvl="1">
              <a:lnSpc>
                <a:spcPct val="90000"/>
              </a:lnSpc>
            </a:pPr>
            <a:r>
              <a:rPr lang="en-US" sz="2000" b="1" i="1" dirty="0">
                <a:solidFill>
                  <a:srgbClr val="FF0000"/>
                </a:solidFill>
              </a:rPr>
              <a:t>We do this in a separate array </a:t>
            </a:r>
            <a:r>
              <a:rPr lang="en-US" sz="2400" b="1" i="1" dirty="0">
                <a:solidFill>
                  <a:srgbClr val="FF0000"/>
                </a:solidFill>
                <a:latin typeface="Times New Roman" pitchFamily="18" charset="0"/>
                <a:cs typeface="Times New Roman" pitchFamily="18" charset="0"/>
                <a:sym typeface="Symbol" pitchFamily="18" charset="2"/>
              </a:rPr>
              <a:t></a:t>
            </a:r>
            <a:r>
              <a:rPr lang="en-US" sz="2000" b="1" i="1" baseline="-25000" dirty="0">
                <a:solidFill>
                  <a:srgbClr val="FF0000"/>
                </a:solidFill>
                <a:latin typeface="Times New Roman" pitchFamily="18" charset="0"/>
                <a:cs typeface="Times New Roman" pitchFamily="18" charset="0"/>
              </a:rPr>
              <a:t>t</a:t>
            </a:r>
            <a:r>
              <a:rPr lang="en-US" sz="2000" b="1" i="1" dirty="0">
                <a:solidFill>
                  <a:srgbClr val="FF0000"/>
                </a:solidFill>
                <a:latin typeface="Times New Roman" pitchFamily="18" charset="0"/>
                <a:cs typeface="Times New Roman" pitchFamily="18" charset="0"/>
              </a:rPr>
              <a:t>(</a:t>
            </a:r>
            <a:r>
              <a:rPr lang="en-US" sz="2000" b="1" i="1" dirty="0" err="1">
                <a:solidFill>
                  <a:srgbClr val="FF0000"/>
                </a:solidFill>
                <a:latin typeface="Times New Roman" pitchFamily="18" charset="0"/>
                <a:cs typeface="Times New Roman" pitchFamily="18" charset="0"/>
              </a:rPr>
              <a:t>i</a:t>
            </a:r>
            <a:r>
              <a:rPr lang="en-US" sz="2000" b="1" i="1" dirty="0">
                <a:solidFill>
                  <a:srgbClr val="FF0000"/>
                </a:solidFill>
                <a:latin typeface="Times New Roman" pitchFamily="18" charset="0"/>
                <a:cs typeface="Times New Roman" pitchFamily="18" charset="0"/>
              </a:rPr>
              <a:t>).</a:t>
            </a:r>
          </a:p>
          <a:p>
            <a:pPr>
              <a:lnSpc>
                <a:spcPct val="90000"/>
              </a:lnSpc>
              <a:buFont typeface="Wingdings" pitchFamily="2" charset="2"/>
              <a:buNone/>
            </a:pPr>
            <a:r>
              <a:rPr lang="en-US" sz="2400" dirty="0"/>
              <a:t> </a:t>
            </a:r>
          </a:p>
        </p:txBody>
      </p:sp>
      <p:graphicFrame>
        <p:nvGraphicFramePr>
          <p:cNvPr id="1074180" name="Object 4"/>
          <p:cNvGraphicFramePr>
            <a:graphicFrameLocks noChangeAspect="1"/>
          </p:cNvGraphicFramePr>
          <p:nvPr/>
        </p:nvGraphicFramePr>
        <p:xfrm>
          <a:off x="1160463" y="2435225"/>
          <a:ext cx="6608762" cy="625475"/>
        </p:xfrm>
        <a:graphic>
          <a:graphicData uri="http://schemas.openxmlformats.org/presentationml/2006/ole">
            <mc:AlternateContent xmlns:mc="http://schemas.openxmlformats.org/markup-compatibility/2006">
              <mc:Choice xmlns:v="urn:schemas-microsoft-com:vml" Requires="v">
                <p:oleObj spid="_x0000_s1538190" name="Equation" r:id="rId4" imgW="3086100" imgH="292100" progId="Equation.3">
                  <p:embed/>
                </p:oleObj>
              </mc:Choice>
              <mc:Fallback>
                <p:oleObj name="Equation" r:id="rId4" imgW="3086100" imgH="2921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63" y="2435225"/>
                        <a:ext cx="6608762"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4181" name="Object 5"/>
          <p:cNvGraphicFramePr>
            <a:graphicFrameLocks noChangeAspect="1"/>
          </p:cNvGraphicFramePr>
          <p:nvPr/>
        </p:nvGraphicFramePr>
        <p:xfrm>
          <a:off x="2678113" y="2967038"/>
          <a:ext cx="3806825" cy="1089025"/>
        </p:xfrm>
        <a:graphic>
          <a:graphicData uri="http://schemas.openxmlformats.org/presentationml/2006/ole">
            <mc:AlternateContent xmlns:mc="http://schemas.openxmlformats.org/markup-compatibility/2006">
              <mc:Choice xmlns:v="urn:schemas-microsoft-com:vml" Requires="v">
                <p:oleObj spid="_x0000_s1538191" name="Equation" r:id="rId6" imgW="1778000" imgH="508000" progId="Equation.3">
                  <p:embed/>
                </p:oleObj>
              </mc:Choice>
              <mc:Fallback>
                <p:oleObj name="Equation" r:id="rId6" imgW="1778000" imgH="5080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8113" y="2967038"/>
                        <a:ext cx="3806825"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7A312531-64DA-4181-911B-298FDB3FC0BE}" type="datetime3">
              <a:rPr lang="en-US"/>
              <a:pPr/>
              <a:t>22 March 2017</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E4A9D08F-C743-4A1C-AEFA-A89BEDFB2909}" type="slidenum">
              <a:rPr lang="en-US"/>
              <a:pPr/>
              <a:t>127</a:t>
            </a:fld>
            <a:endParaRPr lang="en-US"/>
          </a:p>
        </p:txBody>
      </p:sp>
      <p:sp>
        <p:nvSpPr>
          <p:cNvPr id="1075202" name="Rectangle 2"/>
          <p:cNvSpPr>
            <a:spLocks noGrp="1" noChangeArrowheads="1"/>
          </p:cNvSpPr>
          <p:nvPr>
            <p:ph type="title"/>
          </p:nvPr>
        </p:nvSpPr>
        <p:spPr/>
        <p:txBody>
          <a:bodyPr/>
          <a:lstStyle/>
          <a:p>
            <a:r>
              <a:rPr lang="en-US"/>
              <a:t>The Viterbi Algorithm </a:t>
            </a:r>
            <a:endParaRPr lang="en-US" b="0"/>
          </a:p>
        </p:txBody>
      </p:sp>
      <p:sp>
        <p:nvSpPr>
          <p:cNvPr id="1075203" name="Rectangle 3"/>
          <p:cNvSpPr>
            <a:spLocks noGrp="1" noChangeArrowheads="1"/>
          </p:cNvSpPr>
          <p:nvPr>
            <p:ph type="body" idx="1"/>
          </p:nvPr>
        </p:nvSpPr>
        <p:spPr/>
        <p:txBody>
          <a:bodyPr/>
          <a:lstStyle/>
          <a:p>
            <a:pPr marL="571500" indent="-571500">
              <a:buFont typeface="Wingdings" pitchFamily="2" charset="2"/>
              <a:buAutoNum type="arabicPeriod"/>
            </a:pPr>
            <a:r>
              <a:rPr lang="en-US" sz="2200"/>
              <a:t>Initialization:</a:t>
            </a:r>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600"/>
          </a:p>
          <a:p>
            <a:pPr marL="571500" indent="-571500">
              <a:buFont typeface="Wingdings" pitchFamily="2" charset="2"/>
              <a:buAutoNum type="arabicPeriod"/>
            </a:pPr>
            <a:r>
              <a:rPr lang="en-US" sz="2200"/>
              <a:t>Recursion</a:t>
            </a:r>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600"/>
          </a:p>
          <a:p>
            <a:pPr marL="571500" indent="-571500">
              <a:buFont typeface="Wingdings" pitchFamily="2" charset="2"/>
              <a:buAutoNum type="arabicPeriod"/>
            </a:pPr>
            <a:r>
              <a:rPr lang="en-US" sz="2200"/>
              <a:t>Termination</a:t>
            </a:r>
          </a:p>
        </p:txBody>
      </p:sp>
      <p:graphicFrame>
        <p:nvGraphicFramePr>
          <p:cNvPr id="1075204" name="Object 4"/>
          <p:cNvGraphicFramePr>
            <a:graphicFrameLocks noChangeAspect="1"/>
          </p:cNvGraphicFramePr>
          <p:nvPr/>
        </p:nvGraphicFramePr>
        <p:xfrm>
          <a:off x="2778125" y="1752600"/>
          <a:ext cx="2921000" cy="876300"/>
        </p:xfrm>
        <a:graphic>
          <a:graphicData uri="http://schemas.openxmlformats.org/presentationml/2006/ole">
            <mc:AlternateContent xmlns:mc="http://schemas.openxmlformats.org/markup-compatibility/2006">
              <mc:Choice xmlns:v="urn:schemas-microsoft-com:vml" Requires="v">
                <p:oleObj spid="_x0000_s1539284" name="Equation" r:id="rId4" imgW="1524000" imgH="457200" progId="Equation.3">
                  <p:embed/>
                </p:oleObj>
              </mc:Choice>
              <mc:Fallback>
                <p:oleObj name="Equation" r:id="rId4" imgW="1524000" imgH="4572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1752600"/>
                        <a:ext cx="29210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205" name="Object 5"/>
          <p:cNvGraphicFramePr>
            <a:graphicFrameLocks noChangeAspect="1"/>
          </p:cNvGraphicFramePr>
          <p:nvPr/>
        </p:nvGraphicFramePr>
        <p:xfrm>
          <a:off x="1225550" y="2643188"/>
          <a:ext cx="6230938" cy="1773237"/>
        </p:xfrm>
        <a:graphic>
          <a:graphicData uri="http://schemas.openxmlformats.org/presentationml/2006/ole">
            <mc:AlternateContent xmlns:mc="http://schemas.openxmlformats.org/markup-compatibility/2006">
              <mc:Choice xmlns:v="urn:schemas-microsoft-com:vml" Requires="v">
                <p:oleObj spid="_x0000_s1539285" name="Equation" r:id="rId6" imgW="3086100" imgH="825500" progId="Equation.3">
                  <p:embed/>
                </p:oleObj>
              </mc:Choice>
              <mc:Fallback>
                <p:oleObj name="Equation" r:id="rId6" imgW="3086100" imgH="8255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550" y="2643188"/>
                        <a:ext cx="6230938" cy="177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206" name="Object 6"/>
          <p:cNvGraphicFramePr>
            <a:graphicFrameLocks noChangeAspect="1"/>
          </p:cNvGraphicFramePr>
          <p:nvPr/>
        </p:nvGraphicFramePr>
        <p:xfrm>
          <a:off x="3333750" y="4879975"/>
          <a:ext cx="2282825" cy="1282700"/>
        </p:xfrm>
        <a:graphic>
          <a:graphicData uri="http://schemas.openxmlformats.org/presentationml/2006/ole">
            <mc:AlternateContent xmlns:mc="http://schemas.openxmlformats.org/markup-compatibility/2006">
              <mc:Choice xmlns:v="urn:schemas-microsoft-com:vml" Requires="v">
                <p:oleObj spid="_x0000_s1539286" name="Equation" r:id="rId8" imgW="1129810" imgH="634725" progId="Equation.3">
                  <p:embed/>
                </p:oleObj>
              </mc:Choice>
              <mc:Fallback>
                <p:oleObj name="Equation" r:id="rId8" imgW="1129810" imgH="634725"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3750" y="4879975"/>
                        <a:ext cx="2282825" cy="128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F072C447-D322-4E06-8728-99A3808692EE}"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F3C57EA-B714-4A0F-ACE7-8AFC9146463E}" type="slidenum">
              <a:rPr lang="en-US"/>
              <a:pPr/>
              <a:t>128</a:t>
            </a:fld>
            <a:endParaRPr lang="en-US"/>
          </a:p>
        </p:txBody>
      </p:sp>
      <p:sp>
        <p:nvSpPr>
          <p:cNvPr id="1076226" name="Rectangle 2"/>
          <p:cNvSpPr>
            <a:spLocks noGrp="1" noChangeArrowheads="1"/>
          </p:cNvSpPr>
          <p:nvPr>
            <p:ph type="title"/>
          </p:nvPr>
        </p:nvSpPr>
        <p:spPr/>
        <p:txBody>
          <a:bodyPr/>
          <a:lstStyle/>
          <a:p>
            <a:r>
              <a:rPr lang="en-US"/>
              <a:t>The Viterbi Algorithm</a:t>
            </a:r>
          </a:p>
        </p:txBody>
      </p:sp>
      <p:sp>
        <p:nvSpPr>
          <p:cNvPr id="1076227" name="Rectangle 3"/>
          <p:cNvSpPr>
            <a:spLocks noGrp="1" noChangeArrowheads="1"/>
          </p:cNvSpPr>
          <p:nvPr>
            <p:ph type="body" idx="1"/>
          </p:nvPr>
        </p:nvSpPr>
        <p:spPr/>
        <p:txBody>
          <a:bodyPr/>
          <a:lstStyle/>
          <a:p>
            <a:pPr marL="571500" indent="-571500">
              <a:buFont typeface="Wingdings" pitchFamily="2" charset="2"/>
              <a:buAutoNum type="arabicPeriod" startAt="4"/>
            </a:pPr>
            <a:r>
              <a:rPr lang="en-US" sz="2000"/>
              <a:t>Path (state-sequence) backtracking:</a:t>
            </a:r>
          </a:p>
          <a:p>
            <a:pPr marL="571500" indent="-571500">
              <a:buFont typeface="Wingdings" pitchFamily="2" charset="2"/>
              <a:buAutoNum type="arabicPeriod" startAt="4"/>
            </a:pPr>
            <a:endParaRPr lang="en-US" sz="2000"/>
          </a:p>
          <a:p>
            <a:pPr marL="571500" indent="-571500">
              <a:buFont typeface="Wingdings" pitchFamily="2" charset="2"/>
              <a:buAutoNum type="arabicPeriod" startAt="4"/>
            </a:pPr>
            <a:endParaRPr lang="en-US" sz="2000"/>
          </a:p>
          <a:p>
            <a:pPr marL="571500" indent="-571500">
              <a:buFont typeface="Wingdings" pitchFamily="2" charset="2"/>
              <a:buAutoNum type="arabicPeriod" startAt="4"/>
            </a:pPr>
            <a:endParaRPr lang="en-US" sz="2000"/>
          </a:p>
          <a:p>
            <a:pPr marL="571500" indent="-571500"/>
            <a:r>
              <a:rPr lang="en-US" sz="2000"/>
              <a:t>Computation Order: ≈N</a:t>
            </a:r>
            <a:r>
              <a:rPr lang="en-US" sz="2000" baseline="30000"/>
              <a:t>2</a:t>
            </a:r>
            <a:r>
              <a:rPr lang="en-US" sz="2000"/>
              <a:t>T</a:t>
            </a:r>
          </a:p>
        </p:txBody>
      </p:sp>
      <p:graphicFrame>
        <p:nvGraphicFramePr>
          <p:cNvPr id="1076228" name="Object 4"/>
          <p:cNvGraphicFramePr>
            <a:graphicFrameLocks noChangeAspect="1"/>
          </p:cNvGraphicFramePr>
          <p:nvPr/>
        </p:nvGraphicFramePr>
        <p:xfrm>
          <a:off x="2247900" y="1847850"/>
          <a:ext cx="4514850" cy="487363"/>
        </p:xfrm>
        <a:graphic>
          <a:graphicData uri="http://schemas.openxmlformats.org/presentationml/2006/ole">
            <mc:AlternateContent xmlns:mc="http://schemas.openxmlformats.org/markup-compatibility/2006">
              <mc:Choice xmlns:v="urn:schemas-microsoft-com:vml" Requires="v">
                <p:oleObj spid="_x0000_s1540168" name="Equation" r:id="rId4" imgW="2235200" imgH="241300" progId="Equation.3">
                  <p:embed/>
                </p:oleObj>
              </mc:Choice>
              <mc:Fallback>
                <p:oleObj name="Equation" r:id="rId4" imgW="2235200" imgH="2413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900" y="1847850"/>
                        <a:ext cx="451485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ate Placeholder 3"/>
          <p:cNvSpPr>
            <a:spLocks noGrp="1"/>
          </p:cNvSpPr>
          <p:nvPr>
            <p:ph type="dt" sz="half" idx="10"/>
          </p:nvPr>
        </p:nvSpPr>
        <p:spPr/>
        <p:txBody>
          <a:bodyPr/>
          <a:lstStyle/>
          <a:p>
            <a:fld id="{B1673E55-D50B-450B-AA0D-478BDDA4E2E3}" type="datetime3">
              <a:rPr lang="en-US"/>
              <a:pPr/>
              <a:t>22 March 2017</a:t>
            </a:fld>
            <a:endParaRPr lang="en-US"/>
          </a:p>
        </p:txBody>
      </p:sp>
      <p:sp>
        <p:nvSpPr>
          <p:cNvPr id="35" name="Footer Placeholder 4"/>
          <p:cNvSpPr>
            <a:spLocks noGrp="1"/>
          </p:cNvSpPr>
          <p:nvPr>
            <p:ph type="ftr" sz="quarter" idx="11"/>
          </p:nvPr>
        </p:nvSpPr>
        <p:spPr/>
        <p:txBody>
          <a:bodyPr/>
          <a:lstStyle/>
          <a:p>
            <a:r>
              <a:rPr lang="en-US"/>
              <a:t>Veton Këpuska</a:t>
            </a:r>
          </a:p>
        </p:txBody>
      </p:sp>
      <p:sp>
        <p:nvSpPr>
          <p:cNvPr id="36" name="Slide Number Placeholder 5"/>
          <p:cNvSpPr>
            <a:spLocks noGrp="1"/>
          </p:cNvSpPr>
          <p:nvPr>
            <p:ph type="sldNum" sz="quarter" idx="12"/>
          </p:nvPr>
        </p:nvSpPr>
        <p:spPr/>
        <p:txBody>
          <a:bodyPr/>
          <a:lstStyle/>
          <a:p>
            <a:fld id="{3CD9A460-569B-4AA1-964A-36422C22C40D}" type="slidenum">
              <a:rPr lang="en-US"/>
              <a:pPr/>
              <a:t>129</a:t>
            </a:fld>
            <a:endParaRPr lang="en-US"/>
          </a:p>
        </p:txBody>
      </p:sp>
      <p:sp>
        <p:nvSpPr>
          <p:cNvPr id="1077250" name="Rectangle 2"/>
          <p:cNvSpPr>
            <a:spLocks noGrp="1" noChangeArrowheads="1"/>
          </p:cNvSpPr>
          <p:nvPr>
            <p:ph type="title"/>
          </p:nvPr>
        </p:nvSpPr>
        <p:spPr/>
        <p:txBody>
          <a:bodyPr/>
          <a:lstStyle/>
          <a:p>
            <a:r>
              <a:rPr lang="en-US" sz="3400"/>
              <a:t>The Viterbi Algorithm Example</a:t>
            </a:r>
          </a:p>
        </p:txBody>
      </p:sp>
      <p:pic>
        <p:nvPicPr>
          <p:cNvPr id="1077251" name="Picture 3"/>
          <p:cNvPicPr>
            <a:picLocks noGrp="1" noChangeAspect="1" noChangeArrowheads="1"/>
          </p:cNvPicPr>
          <p:nvPr>
            <p:ph type="body" idx="1"/>
          </p:nvPr>
        </p:nvPicPr>
        <p:blipFill>
          <a:blip r:embed="rId3" cstate="print"/>
          <a:srcRect/>
          <a:stretch>
            <a:fillRect/>
          </a:stretch>
        </p:blipFill>
        <p:spPr/>
      </p:pic>
      <p:grpSp>
        <p:nvGrpSpPr>
          <p:cNvPr id="2" name="Group 11"/>
          <p:cNvGrpSpPr>
            <a:grpSpLocks/>
          </p:cNvGrpSpPr>
          <p:nvPr/>
        </p:nvGrpSpPr>
        <p:grpSpPr bwMode="auto">
          <a:xfrm>
            <a:off x="2163762" y="1458913"/>
            <a:ext cx="1333499" cy="2779712"/>
            <a:chOff x="1363" y="919"/>
            <a:chExt cx="840" cy="1751"/>
          </a:xfrm>
        </p:grpSpPr>
        <p:sp>
          <p:nvSpPr>
            <p:cNvPr id="1077252" name="Text Box 4"/>
            <p:cNvSpPr txBox="1">
              <a:spLocks noChangeArrowheads="1"/>
            </p:cNvSpPr>
            <p:nvPr/>
          </p:nvSpPr>
          <p:spPr bwMode="auto">
            <a:xfrm>
              <a:off x="1512" y="2064"/>
              <a:ext cx="691" cy="233"/>
            </a:xfrm>
            <a:prstGeom prst="rect">
              <a:avLst/>
            </a:prstGeom>
            <a:solidFill>
              <a:srgbClr val="FFFF00"/>
            </a:solidFill>
            <a:ln w="25400" algn="ctr">
              <a:solidFill>
                <a:srgbClr val="FF0000"/>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dirty="0"/>
                <a:t>0.5*0.8</a:t>
              </a:r>
            </a:p>
          </p:txBody>
        </p:sp>
        <p:sp>
          <p:nvSpPr>
            <p:cNvPr id="1077253" name="Oval 5"/>
            <p:cNvSpPr>
              <a:spLocks noChangeArrowheads="1"/>
            </p:cNvSpPr>
            <p:nvPr/>
          </p:nvSpPr>
          <p:spPr bwMode="auto">
            <a:xfrm>
              <a:off x="1704" y="2496"/>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cxnSp>
          <p:nvCxnSpPr>
            <p:cNvPr id="1077254" name="AutoShape 6"/>
            <p:cNvCxnSpPr>
              <a:cxnSpLocks noChangeShapeType="1"/>
              <a:stCxn id="1077252" idx="2"/>
              <a:endCxn id="1077253" idx="0"/>
            </p:cNvCxnSpPr>
            <p:nvPr/>
          </p:nvCxnSpPr>
          <p:spPr bwMode="auto">
            <a:xfrm rot="16200000" flipH="1">
              <a:off x="1760" y="2393"/>
              <a:ext cx="199" cy="6"/>
            </a:xfrm>
            <a:prstGeom prst="curvedConnector3">
              <a:avLst>
                <a:gd name="adj1" fmla="val 50000"/>
              </a:avLst>
            </a:prstGeom>
            <a:noFill/>
            <a:ln w="25400">
              <a:solidFill>
                <a:srgbClr val="FF0000"/>
              </a:solidFill>
              <a:round/>
              <a:headEnd/>
              <a:tailEnd type="triangle" w="med" len="lg"/>
            </a:ln>
            <a:effectLst/>
          </p:spPr>
        </p:cxnSp>
        <p:sp>
          <p:nvSpPr>
            <p:cNvPr id="1077255" name="Oval 7"/>
            <p:cNvSpPr>
              <a:spLocks noChangeArrowheads="1"/>
            </p:cNvSpPr>
            <p:nvPr/>
          </p:nvSpPr>
          <p:spPr bwMode="auto">
            <a:xfrm>
              <a:off x="1363" y="1279"/>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sp>
          <p:nvSpPr>
            <p:cNvPr id="1077256" name="Oval 8"/>
            <p:cNvSpPr>
              <a:spLocks noChangeArrowheads="1"/>
            </p:cNvSpPr>
            <p:nvPr/>
          </p:nvSpPr>
          <p:spPr bwMode="auto">
            <a:xfrm>
              <a:off x="1579" y="919"/>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cxnSp>
          <p:nvCxnSpPr>
            <p:cNvPr id="1077257" name="AutoShape 9"/>
            <p:cNvCxnSpPr>
              <a:cxnSpLocks noChangeShapeType="1"/>
              <a:stCxn id="1077255" idx="4"/>
              <a:endCxn id="1077252" idx="1"/>
            </p:cNvCxnSpPr>
            <p:nvPr/>
          </p:nvCxnSpPr>
          <p:spPr bwMode="auto">
            <a:xfrm rot="5400000">
              <a:off x="1153" y="1812"/>
              <a:ext cx="727" cy="10"/>
            </a:xfrm>
            <a:prstGeom prst="curvedConnector4">
              <a:avLst>
                <a:gd name="adj1" fmla="val 42003"/>
                <a:gd name="adj2" fmla="val 1539909"/>
              </a:avLst>
            </a:prstGeom>
            <a:noFill/>
            <a:ln w="25400">
              <a:solidFill>
                <a:srgbClr val="FF0000"/>
              </a:solidFill>
              <a:round/>
              <a:headEnd/>
              <a:tailEnd type="triangle" w="med" len="lg"/>
            </a:ln>
            <a:effectLst/>
          </p:spPr>
        </p:cxnSp>
        <p:cxnSp>
          <p:nvCxnSpPr>
            <p:cNvPr id="1077258" name="AutoShape 10"/>
            <p:cNvCxnSpPr>
              <a:cxnSpLocks noChangeShapeType="1"/>
              <a:stCxn id="1077256" idx="6"/>
              <a:endCxn id="1077252" idx="3"/>
            </p:cNvCxnSpPr>
            <p:nvPr/>
          </p:nvCxnSpPr>
          <p:spPr bwMode="auto">
            <a:xfrm>
              <a:off x="1897" y="1006"/>
              <a:ext cx="306" cy="1174"/>
            </a:xfrm>
            <a:prstGeom prst="curvedConnector3">
              <a:avLst>
                <a:gd name="adj1" fmla="val 147117"/>
              </a:avLst>
            </a:prstGeom>
            <a:noFill/>
            <a:ln w="25400">
              <a:solidFill>
                <a:srgbClr val="FF0000"/>
              </a:solidFill>
              <a:round/>
              <a:headEnd/>
              <a:tailEnd type="triangle" w="med" len="lg"/>
            </a:ln>
            <a:effectLst/>
          </p:spPr>
        </p:cxnSp>
      </p:grpSp>
      <p:grpSp>
        <p:nvGrpSpPr>
          <p:cNvPr id="3" name="Group 20"/>
          <p:cNvGrpSpPr>
            <a:grpSpLocks/>
          </p:cNvGrpSpPr>
          <p:nvPr/>
        </p:nvGrpSpPr>
        <p:grpSpPr bwMode="auto">
          <a:xfrm>
            <a:off x="2535238" y="1870075"/>
            <a:ext cx="1306512" cy="2665413"/>
            <a:chOff x="1597" y="1178"/>
            <a:chExt cx="823" cy="1679"/>
          </a:xfrm>
        </p:grpSpPr>
        <p:sp>
          <p:nvSpPr>
            <p:cNvPr id="1077261" name="Text Box 13"/>
            <p:cNvSpPr txBox="1">
              <a:spLocks noChangeArrowheads="1"/>
            </p:cNvSpPr>
            <p:nvPr/>
          </p:nvSpPr>
          <p:spPr bwMode="auto">
            <a:xfrm>
              <a:off x="1597" y="2251"/>
              <a:ext cx="799" cy="233"/>
            </a:xfrm>
            <a:prstGeom prst="rect">
              <a:avLst/>
            </a:prstGeom>
            <a:solidFill>
              <a:srgbClr val="FFFF00"/>
            </a:solidFill>
            <a:ln w="25400" algn="ctr">
              <a:solidFill>
                <a:srgbClr val="0000FF"/>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a:t>0.3*0.7</a:t>
              </a:r>
            </a:p>
          </p:txBody>
        </p:sp>
        <p:sp>
          <p:nvSpPr>
            <p:cNvPr id="1077262" name="Oval 14"/>
            <p:cNvSpPr>
              <a:spLocks noChangeArrowheads="1"/>
            </p:cNvSpPr>
            <p:nvPr/>
          </p:nvSpPr>
          <p:spPr bwMode="auto">
            <a:xfrm>
              <a:off x="1789" y="2683"/>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cxnSp>
          <p:nvCxnSpPr>
            <p:cNvPr id="1077263" name="AutoShape 15"/>
            <p:cNvCxnSpPr>
              <a:cxnSpLocks noChangeShapeType="1"/>
              <a:stCxn id="1077261" idx="2"/>
              <a:endCxn id="1077262" idx="0"/>
            </p:cNvCxnSpPr>
            <p:nvPr/>
          </p:nvCxnSpPr>
          <p:spPr bwMode="auto">
            <a:xfrm rot="5400000">
              <a:off x="1873" y="2559"/>
              <a:ext cx="199" cy="49"/>
            </a:xfrm>
            <a:prstGeom prst="curvedConnector3">
              <a:avLst>
                <a:gd name="adj1" fmla="val 50000"/>
              </a:avLst>
            </a:prstGeom>
            <a:noFill/>
            <a:ln w="25400">
              <a:solidFill>
                <a:srgbClr val="0000FF"/>
              </a:solidFill>
              <a:round/>
              <a:headEnd/>
              <a:tailEnd type="triangle" w="med" len="lg"/>
            </a:ln>
            <a:effectLst/>
          </p:spPr>
        </p:cxnSp>
        <p:sp>
          <p:nvSpPr>
            <p:cNvPr id="1077264" name="Oval 16"/>
            <p:cNvSpPr>
              <a:spLocks noChangeArrowheads="1"/>
            </p:cNvSpPr>
            <p:nvPr/>
          </p:nvSpPr>
          <p:spPr bwMode="auto">
            <a:xfrm>
              <a:off x="2060" y="1466"/>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sp>
          <p:nvSpPr>
            <p:cNvPr id="1077265" name="Oval 17"/>
            <p:cNvSpPr>
              <a:spLocks noChangeArrowheads="1"/>
            </p:cNvSpPr>
            <p:nvPr/>
          </p:nvSpPr>
          <p:spPr bwMode="auto">
            <a:xfrm>
              <a:off x="2102" y="1178"/>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cxnSp>
          <p:nvCxnSpPr>
            <p:cNvPr id="1077266" name="AutoShape 18"/>
            <p:cNvCxnSpPr>
              <a:cxnSpLocks noChangeShapeType="1"/>
              <a:stCxn id="1077264" idx="4"/>
              <a:endCxn id="1077261" idx="1"/>
            </p:cNvCxnSpPr>
            <p:nvPr/>
          </p:nvCxnSpPr>
          <p:spPr bwMode="auto">
            <a:xfrm rot="5400000">
              <a:off x="1544" y="1693"/>
              <a:ext cx="727" cy="622"/>
            </a:xfrm>
            <a:prstGeom prst="curvedConnector4">
              <a:avLst>
                <a:gd name="adj1" fmla="val 42003"/>
                <a:gd name="adj2" fmla="val 123151"/>
              </a:avLst>
            </a:prstGeom>
            <a:noFill/>
            <a:ln w="25400">
              <a:solidFill>
                <a:srgbClr val="0000FF"/>
              </a:solidFill>
              <a:round/>
              <a:headEnd/>
              <a:tailEnd type="triangle" w="med" len="lg"/>
            </a:ln>
            <a:effectLst/>
          </p:spPr>
        </p:cxnSp>
        <p:cxnSp>
          <p:nvCxnSpPr>
            <p:cNvPr id="1077267" name="AutoShape 19"/>
            <p:cNvCxnSpPr>
              <a:cxnSpLocks noChangeShapeType="1"/>
              <a:stCxn id="1077265" idx="6"/>
              <a:endCxn id="1077261" idx="3"/>
            </p:cNvCxnSpPr>
            <p:nvPr/>
          </p:nvCxnSpPr>
          <p:spPr bwMode="auto">
            <a:xfrm flipH="1">
              <a:off x="2396" y="1265"/>
              <a:ext cx="24" cy="1102"/>
            </a:xfrm>
            <a:prstGeom prst="curvedConnector3">
              <a:avLst>
                <a:gd name="adj1" fmla="val -603963"/>
              </a:avLst>
            </a:prstGeom>
            <a:noFill/>
            <a:ln w="25400">
              <a:solidFill>
                <a:srgbClr val="0000FF"/>
              </a:solidFill>
              <a:round/>
              <a:headEnd/>
              <a:tailEnd type="triangle" w="med" len="lg"/>
            </a:ln>
            <a:effectLst/>
          </p:spPr>
        </p:cxnSp>
      </p:grpSp>
      <p:grpSp>
        <p:nvGrpSpPr>
          <p:cNvPr id="4" name="Group 29"/>
          <p:cNvGrpSpPr>
            <a:grpSpLocks/>
          </p:cNvGrpSpPr>
          <p:nvPr/>
        </p:nvGrpSpPr>
        <p:grpSpPr bwMode="auto">
          <a:xfrm>
            <a:off x="2708275" y="1462088"/>
            <a:ext cx="2062163" cy="3389312"/>
            <a:chOff x="1706" y="921"/>
            <a:chExt cx="1299" cy="2135"/>
          </a:xfrm>
        </p:grpSpPr>
        <p:sp>
          <p:nvSpPr>
            <p:cNvPr id="1077270" name="Text Box 22"/>
            <p:cNvSpPr txBox="1">
              <a:spLocks noChangeArrowheads="1"/>
            </p:cNvSpPr>
            <p:nvPr/>
          </p:nvSpPr>
          <p:spPr bwMode="auto">
            <a:xfrm>
              <a:off x="1754" y="2372"/>
              <a:ext cx="691" cy="233"/>
            </a:xfrm>
            <a:prstGeom prst="rect">
              <a:avLst/>
            </a:prstGeom>
            <a:solidFill>
              <a:srgbClr val="FFFF00"/>
            </a:solidFill>
            <a:ln w="25400" algn="ctr">
              <a:solidFill>
                <a:srgbClr val="00FFFF"/>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a:t>0.4*0.5</a:t>
              </a:r>
            </a:p>
          </p:txBody>
        </p:sp>
        <p:sp>
          <p:nvSpPr>
            <p:cNvPr id="1077271" name="Oval 23"/>
            <p:cNvSpPr>
              <a:spLocks noChangeArrowheads="1"/>
            </p:cNvSpPr>
            <p:nvPr/>
          </p:nvSpPr>
          <p:spPr bwMode="auto">
            <a:xfrm>
              <a:off x="1706" y="2882"/>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cxnSp>
          <p:nvCxnSpPr>
            <p:cNvPr id="1077272" name="AutoShape 24"/>
            <p:cNvCxnSpPr>
              <a:cxnSpLocks noChangeShapeType="1"/>
              <a:stCxn id="1077270" idx="2"/>
              <a:endCxn id="1077271" idx="0"/>
            </p:cNvCxnSpPr>
            <p:nvPr/>
          </p:nvCxnSpPr>
          <p:spPr bwMode="auto">
            <a:xfrm rot="5400000">
              <a:off x="1843" y="2626"/>
              <a:ext cx="277" cy="234"/>
            </a:xfrm>
            <a:prstGeom prst="curvedConnector3">
              <a:avLst>
                <a:gd name="adj1" fmla="val 50000"/>
              </a:avLst>
            </a:prstGeom>
            <a:noFill/>
            <a:ln w="25400">
              <a:solidFill>
                <a:srgbClr val="00FFFF"/>
              </a:solidFill>
              <a:round/>
              <a:headEnd/>
              <a:tailEnd type="triangle" w="med" len="lg"/>
            </a:ln>
            <a:effectLst/>
          </p:spPr>
        </p:cxnSp>
        <p:sp>
          <p:nvSpPr>
            <p:cNvPr id="1077273" name="Oval 25"/>
            <p:cNvSpPr>
              <a:spLocks noChangeArrowheads="1"/>
            </p:cNvSpPr>
            <p:nvPr/>
          </p:nvSpPr>
          <p:spPr bwMode="auto">
            <a:xfrm>
              <a:off x="2529" y="1263"/>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sp>
          <p:nvSpPr>
            <p:cNvPr id="1077274" name="Oval 26"/>
            <p:cNvSpPr>
              <a:spLocks noChangeArrowheads="1"/>
            </p:cNvSpPr>
            <p:nvPr/>
          </p:nvSpPr>
          <p:spPr bwMode="auto">
            <a:xfrm>
              <a:off x="2686" y="921"/>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cxnSp>
          <p:nvCxnSpPr>
            <p:cNvPr id="1077275" name="AutoShape 27"/>
            <p:cNvCxnSpPr>
              <a:cxnSpLocks noChangeShapeType="1"/>
              <a:stCxn id="1077273" idx="4"/>
              <a:endCxn id="1077270" idx="1"/>
            </p:cNvCxnSpPr>
            <p:nvPr/>
          </p:nvCxnSpPr>
          <p:spPr bwMode="auto">
            <a:xfrm rot="5400000">
              <a:off x="1695" y="1496"/>
              <a:ext cx="1051" cy="934"/>
            </a:xfrm>
            <a:prstGeom prst="curvedConnector4">
              <a:avLst>
                <a:gd name="adj1" fmla="val 44468"/>
                <a:gd name="adj2" fmla="val 115418"/>
              </a:avLst>
            </a:prstGeom>
            <a:noFill/>
            <a:ln w="25400">
              <a:solidFill>
                <a:srgbClr val="00FFFF"/>
              </a:solidFill>
              <a:round/>
              <a:headEnd/>
              <a:tailEnd type="triangle" w="med" len="lg"/>
            </a:ln>
            <a:effectLst/>
          </p:spPr>
        </p:cxnSp>
        <p:cxnSp>
          <p:nvCxnSpPr>
            <p:cNvPr id="1077276" name="AutoShape 28"/>
            <p:cNvCxnSpPr>
              <a:cxnSpLocks noChangeShapeType="1"/>
              <a:stCxn id="1077274" idx="6"/>
              <a:endCxn id="1077270" idx="3"/>
            </p:cNvCxnSpPr>
            <p:nvPr/>
          </p:nvCxnSpPr>
          <p:spPr bwMode="auto">
            <a:xfrm flipH="1">
              <a:off x="2445" y="1008"/>
              <a:ext cx="560" cy="1480"/>
            </a:xfrm>
            <a:prstGeom prst="curvedConnector3">
              <a:avLst>
                <a:gd name="adj1" fmla="val -25718"/>
              </a:avLst>
            </a:prstGeom>
            <a:noFill/>
            <a:ln w="25400">
              <a:solidFill>
                <a:srgbClr val="00FFFF"/>
              </a:solidFill>
              <a:round/>
              <a:headEnd/>
              <a:tailEnd type="triangle" w="med" len="lg"/>
            </a:ln>
            <a:effectLst/>
          </p:spPr>
        </p:cxnSp>
      </p:grpSp>
      <p:grpSp>
        <p:nvGrpSpPr>
          <p:cNvPr id="5" name="Group 38"/>
          <p:cNvGrpSpPr>
            <a:grpSpLocks/>
          </p:cNvGrpSpPr>
          <p:nvPr/>
        </p:nvGrpSpPr>
        <p:grpSpPr bwMode="auto">
          <a:xfrm>
            <a:off x="2338388" y="2749550"/>
            <a:ext cx="1468437" cy="1960563"/>
            <a:chOff x="1473" y="1732"/>
            <a:chExt cx="925" cy="1235"/>
          </a:xfrm>
        </p:grpSpPr>
        <p:sp>
          <p:nvSpPr>
            <p:cNvPr id="1077279" name="Text Box 31"/>
            <p:cNvSpPr txBox="1">
              <a:spLocks noChangeArrowheads="1"/>
            </p:cNvSpPr>
            <p:nvPr/>
          </p:nvSpPr>
          <p:spPr bwMode="auto">
            <a:xfrm>
              <a:off x="1521" y="2283"/>
              <a:ext cx="682" cy="233"/>
            </a:xfrm>
            <a:prstGeom prst="rect">
              <a:avLst/>
            </a:prstGeom>
            <a:solidFill>
              <a:srgbClr val="FFFF00"/>
            </a:solidFill>
            <a:ln w="25400" algn="ctr">
              <a:solidFill>
                <a:srgbClr val="FF3399"/>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a:t>0.2*1</a:t>
              </a:r>
            </a:p>
          </p:txBody>
        </p:sp>
        <p:sp>
          <p:nvSpPr>
            <p:cNvPr id="1077280" name="Oval 32"/>
            <p:cNvSpPr>
              <a:spLocks noChangeArrowheads="1"/>
            </p:cNvSpPr>
            <p:nvPr/>
          </p:nvSpPr>
          <p:spPr bwMode="auto">
            <a:xfrm>
              <a:off x="1473" y="2793"/>
              <a:ext cx="318" cy="174"/>
            </a:xfrm>
            <a:prstGeom prst="ellipse">
              <a:avLst/>
            </a:prstGeom>
            <a:noFill/>
            <a:ln w="25400" algn="ctr">
              <a:solidFill>
                <a:srgbClr val="FF3399"/>
              </a:solidFill>
              <a:round/>
              <a:headEnd/>
              <a:tailEnd type="none" w="med" len="lg"/>
            </a:ln>
            <a:effectLst/>
          </p:spPr>
          <p:txBody>
            <a:bodyPr wrap="none" anchor="ctr">
              <a:spAutoFit/>
            </a:bodyPr>
            <a:lstStyle/>
            <a:p>
              <a:endParaRPr lang="en-US"/>
            </a:p>
          </p:txBody>
        </p:sp>
        <p:cxnSp>
          <p:nvCxnSpPr>
            <p:cNvPr id="1077281" name="AutoShape 33"/>
            <p:cNvCxnSpPr>
              <a:cxnSpLocks noChangeShapeType="1"/>
              <a:stCxn id="1077279" idx="2"/>
              <a:endCxn id="1077280" idx="0"/>
            </p:cNvCxnSpPr>
            <p:nvPr/>
          </p:nvCxnSpPr>
          <p:spPr bwMode="auto">
            <a:xfrm rot="5400000">
              <a:off x="1608" y="2539"/>
              <a:ext cx="277" cy="230"/>
            </a:xfrm>
            <a:prstGeom prst="curvedConnector3">
              <a:avLst>
                <a:gd name="adj1" fmla="val 50000"/>
              </a:avLst>
            </a:prstGeom>
            <a:noFill/>
            <a:ln w="25400">
              <a:solidFill>
                <a:srgbClr val="FF3399"/>
              </a:solidFill>
              <a:round/>
              <a:headEnd/>
              <a:tailEnd type="triangle" w="med" len="lg"/>
            </a:ln>
            <a:effectLst/>
          </p:spPr>
        </p:cxnSp>
        <p:sp>
          <p:nvSpPr>
            <p:cNvPr id="1077283" name="Oval 35"/>
            <p:cNvSpPr>
              <a:spLocks noChangeArrowheads="1"/>
            </p:cNvSpPr>
            <p:nvPr/>
          </p:nvSpPr>
          <p:spPr bwMode="auto">
            <a:xfrm>
              <a:off x="2080" y="1732"/>
              <a:ext cx="318" cy="174"/>
            </a:xfrm>
            <a:prstGeom prst="ellipse">
              <a:avLst/>
            </a:prstGeom>
            <a:noFill/>
            <a:ln w="25400" algn="ctr">
              <a:solidFill>
                <a:srgbClr val="FF3399"/>
              </a:solidFill>
              <a:round/>
              <a:headEnd/>
              <a:tailEnd type="none" w="med" len="lg"/>
            </a:ln>
            <a:effectLst/>
          </p:spPr>
          <p:txBody>
            <a:bodyPr wrap="none" anchor="ctr">
              <a:spAutoFit/>
            </a:bodyPr>
            <a:lstStyle/>
            <a:p>
              <a:endParaRPr lang="en-US"/>
            </a:p>
          </p:txBody>
        </p:sp>
        <p:cxnSp>
          <p:nvCxnSpPr>
            <p:cNvPr id="1077285" name="AutoShape 37"/>
            <p:cNvCxnSpPr>
              <a:cxnSpLocks noChangeShapeType="1"/>
              <a:stCxn id="1077283" idx="6"/>
              <a:endCxn id="1077279" idx="3"/>
            </p:cNvCxnSpPr>
            <p:nvPr/>
          </p:nvCxnSpPr>
          <p:spPr bwMode="auto">
            <a:xfrm flipH="1">
              <a:off x="2203" y="1819"/>
              <a:ext cx="195" cy="580"/>
            </a:xfrm>
            <a:prstGeom prst="curvedConnector3">
              <a:avLst>
                <a:gd name="adj1" fmla="val -73703"/>
              </a:avLst>
            </a:prstGeom>
            <a:noFill/>
            <a:ln w="25400">
              <a:solidFill>
                <a:srgbClr val="FF3399"/>
              </a:solidFill>
              <a:round/>
              <a:headEnd/>
              <a:tailEnd type="triangle" w="med" len="lg"/>
            </a:ln>
            <a:effectLst/>
          </p:spPr>
        </p:cxnSp>
      </p:grpSp>
      <p:grpSp>
        <p:nvGrpSpPr>
          <p:cNvPr id="71" name="Group 70"/>
          <p:cNvGrpSpPr/>
          <p:nvPr/>
        </p:nvGrpSpPr>
        <p:grpSpPr>
          <a:xfrm>
            <a:off x="2267700" y="2737710"/>
            <a:ext cx="3346795" cy="3288112"/>
            <a:chOff x="2267700" y="2737710"/>
            <a:chExt cx="3346795" cy="3288112"/>
          </a:xfrm>
        </p:grpSpPr>
        <p:sp>
          <p:nvSpPr>
            <p:cNvPr id="59" name="Text Box 31"/>
            <p:cNvSpPr txBox="1">
              <a:spLocks noChangeArrowheads="1"/>
            </p:cNvSpPr>
            <p:nvPr/>
          </p:nvSpPr>
          <p:spPr bwMode="auto">
            <a:xfrm>
              <a:off x="2459725" y="5656490"/>
              <a:ext cx="1043668" cy="369332"/>
            </a:xfrm>
            <a:prstGeom prst="rect">
              <a:avLst/>
            </a:prstGeom>
            <a:solidFill>
              <a:srgbClr val="FFFF00"/>
            </a:solidFill>
            <a:ln w="25400" algn="ctr">
              <a:solidFill>
                <a:srgbClr val="CC00FF"/>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smtClean="0"/>
                <a:t>0.1*1</a:t>
              </a:r>
              <a:endParaRPr lang="en-US" dirty="0"/>
            </a:p>
          </p:txBody>
        </p:sp>
        <p:cxnSp>
          <p:nvCxnSpPr>
            <p:cNvPr id="60" name="AutoShape 28"/>
            <p:cNvCxnSpPr>
              <a:cxnSpLocks noChangeShapeType="1"/>
              <a:stCxn id="62" idx="5"/>
              <a:endCxn id="59" idx="3"/>
            </p:cNvCxnSpPr>
            <p:nvPr/>
          </p:nvCxnSpPr>
          <p:spPr bwMode="auto">
            <a:xfrm rot="5400000">
              <a:off x="3088143" y="3388733"/>
              <a:ext cx="2867673" cy="2037172"/>
            </a:xfrm>
            <a:prstGeom prst="curvedConnector2">
              <a:avLst/>
            </a:prstGeom>
            <a:noFill/>
            <a:ln w="25400">
              <a:solidFill>
                <a:srgbClr val="CC00FF"/>
              </a:solidFill>
              <a:round/>
              <a:headEnd/>
              <a:tailEnd type="triangle" w="med" len="lg"/>
            </a:ln>
            <a:effectLst/>
          </p:spPr>
        </p:cxnSp>
        <p:sp>
          <p:nvSpPr>
            <p:cNvPr id="62" name="Oval 25"/>
            <p:cNvSpPr>
              <a:spLocks noChangeArrowheads="1"/>
            </p:cNvSpPr>
            <p:nvPr/>
          </p:nvSpPr>
          <p:spPr bwMode="auto">
            <a:xfrm>
              <a:off x="5109670" y="2737710"/>
              <a:ext cx="504825" cy="276225"/>
            </a:xfrm>
            <a:prstGeom prst="ellipse">
              <a:avLst/>
            </a:prstGeom>
            <a:noFill/>
            <a:ln w="25400" algn="ctr">
              <a:solidFill>
                <a:srgbClr val="CC00FF"/>
              </a:solidFill>
              <a:round/>
              <a:headEnd/>
              <a:tailEnd type="none" w="med" len="lg"/>
            </a:ln>
            <a:effectLst/>
          </p:spPr>
          <p:txBody>
            <a:bodyPr wrap="none" anchor="ctr">
              <a:spAutoFit/>
            </a:bodyPr>
            <a:lstStyle/>
            <a:p>
              <a:endParaRPr lang="en-US"/>
            </a:p>
          </p:txBody>
        </p:sp>
        <p:cxnSp>
          <p:nvCxnSpPr>
            <p:cNvPr id="66" name="AutoShape 28"/>
            <p:cNvCxnSpPr>
              <a:cxnSpLocks noChangeShapeType="1"/>
              <a:stCxn id="59" idx="1"/>
              <a:endCxn id="67" idx="2"/>
            </p:cNvCxnSpPr>
            <p:nvPr/>
          </p:nvCxnSpPr>
          <p:spPr bwMode="auto">
            <a:xfrm rot="10800000">
              <a:off x="2267701" y="5141718"/>
              <a:ext cx="192025" cy="699438"/>
            </a:xfrm>
            <a:prstGeom prst="curvedConnector3">
              <a:avLst>
                <a:gd name="adj1" fmla="val 219047"/>
              </a:avLst>
            </a:prstGeom>
            <a:noFill/>
            <a:ln w="25400">
              <a:solidFill>
                <a:srgbClr val="CC00FF"/>
              </a:solidFill>
              <a:round/>
              <a:headEnd/>
              <a:tailEnd type="triangle" w="med" len="lg"/>
            </a:ln>
            <a:effectLst/>
          </p:spPr>
        </p:cxnSp>
        <p:sp>
          <p:nvSpPr>
            <p:cNvPr id="67" name="Oval 25"/>
            <p:cNvSpPr>
              <a:spLocks noChangeArrowheads="1"/>
            </p:cNvSpPr>
            <p:nvPr/>
          </p:nvSpPr>
          <p:spPr bwMode="auto">
            <a:xfrm>
              <a:off x="2267700" y="5003605"/>
              <a:ext cx="504825" cy="276225"/>
            </a:xfrm>
            <a:prstGeom prst="ellipse">
              <a:avLst/>
            </a:prstGeom>
            <a:noFill/>
            <a:ln w="25400" algn="ctr">
              <a:solidFill>
                <a:srgbClr val="CC00FF"/>
              </a:solidFill>
              <a:round/>
              <a:headEnd/>
              <a:tailEnd type="none" w="med" len="lg"/>
            </a:ln>
            <a:effectLst/>
          </p:spPr>
          <p:txBody>
            <a:bodyPr wrap="none" anchor="ctr">
              <a:spAutoFit/>
            </a:bodyPr>
            <a:lstStyle/>
            <a:p>
              <a:endParaRPr lang="en-US"/>
            </a:p>
          </p:txBody>
        </p:sp>
      </p:grpSp>
      <p:grpSp>
        <p:nvGrpSpPr>
          <p:cNvPr id="74" name="Group 11"/>
          <p:cNvGrpSpPr>
            <a:grpSpLocks/>
          </p:cNvGrpSpPr>
          <p:nvPr/>
        </p:nvGrpSpPr>
        <p:grpSpPr bwMode="auto">
          <a:xfrm>
            <a:off x="2152038" y="1654495"/>
            <a:ext cx="3676643" cy="2595562"/>
            <a:chOff x="-113" y="1035"/>
            <a:chExt cx="2316" cy="1635"/>
          </a:xfrm>
        </p:grpSpPr>
        <p:sp>
          <p:nvSpPr>
            <p:cNvPr id="75" name="Text Box 4"/>
            <p:cNvSpPr txBox="1">
              <a:spLocks noChangeArrowheads="1"/>
            </p:cNvSpPr>
            <p:nvPr/>
          </p:nvSpPr>
          <p:spPr bwMode="auto">
            <a:xfrm>
              <a:off x="1512" y="2064"/>
              <a:ext cx="691" cy="233"/>
            </a:xfrm>
            <a:prstGeom prst="rect">
              <a:avLst/>
            </a:prstGeom>
            <a:solidFill>
              <a:srgbClr val="FFFF00"/>
            </a:solidFill>
            <a:ln w="25400" algn="ctr">
              <a:solidFill>
                <a:srgbClr val="FF0000"/>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dirty="0" smtClean="0"/>
                <a:t>0.5*0.2</a:t>
              </a:r>
              <a:endParaRPr lang="en-US" dirty="0"/>
            </a:p>
          </p:txBody>
        </p:sp>
        <p:sp>
          <p:nvSpPr>
            <p:cNvPr id="76" name="Oval 5"/>
            <p:cNvSpPr>
              <a:spLocks noChangeArrowheads="1"/>
            </p:cNvSpPr>
            <p:nvPr/>
          </p:nvSpPr>
          <p:spPr bwMode="auto">
            <a:xfrm>
              <a:off x="1704" y="2496"/>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cxnSp>
          <p:nvCxnSpPr>
            <p:cNvPr id="77" name="AutoShape 6"/>
            <p:cNvCxnSpPr>
              <a:cxnSpLocks noChangeShapeType="1"/>
              <a:stCxn id="75" idx="2"/>
              <a:endCxn id="76" idx="0"/>
            </p:cNvCxnSpPr>
            <p:nvPr/>
          </p:nvCxnSpPr>
          <p:spPr bwMode="auto">
            <a:xfrm rot="16200000" flipH="1">
              <a:off x="1760" y="2393"/>
              <a:ext cx="199" cy="6"/>
            </a:xfrm>
            <a:prstGeom prst="curvedConnector3">
              <a:avLst>
                <a:gd name="adj1" fmla="val 50000"/>
              </a:avLst>
            </a:prstGeom>
            <a:noFill/>
            <a:ln w="25400">
              <a:solidFill>
                <a:srgbClr val="FF0000"/>
              </a:solidFill>
              <a:round/>
              <a:headEnd/>
              <a:tailEnd type="triangle" w="med" len="lg"/>
            </a:ln>
            <a:effectLst/>
          </p:spPr>
        </p:cxnSp>
        <p:sp>
          <p:nvSpPr>
            <p:cNvPr id="78" name="Oval 7"/>
            <p:cNvSpPr>
              <a:spLocks noChangeArrowheads="1"/>
            </p:cNvSpPr>
            <p:nvPr/>
          </p:nvSpPr>
          <p:spPr bwMode="auto">
            <a:xfrm>
              <a:off x="-113" y="1277"/>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sp>
          <p:nvSpPr>
            <p:cNvPr id="79" name="Oval 8"/>
            <p:cNvSpPr>
              <a:spLocks noChangeArrowheads="1"/>
            </p:cNvSpPr>
            <p:nvPr/>
          </p:nvSpPr>
          <p:spPr bwMode="auto">
            <a:xfrm>
              <a:off x="105" y="1035"/>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cxnSp>
          <p:nvCxnSpPr>
            <p:cNvPr id="80" name="AutoShape 9"/>
            <p:cNvCxnSpPr>
              <a:cxnSpLocks noChangeShapeType="1"/>
              <a:stCxn id="78" idx="4"/>
              <a:endCxn id="75" idx="1"/>
            </p:cNvCxnSpPr>
            <p:nvPr/>
          </p:nvCxnSpPr>
          <p:spPr bwMode="auto">
            <a:xfrm rot="16200000" flipH="1">
              <a:off x="415" y="1083"/>
              <a:ext cx="729" cy="1466"/>
            </a:xfrm>
            <a:prstGeom prst="curvedConnector2">
              <a:avLst/>
            </a:prstGeom>
            <a:noFill/>
            <a:ln w="25400">
              <a:solidFill>
                <a:srgbClr val="FF0000"/>
              </a:solidFill>
              <a:round/>
              <a:headEnd/>
              <a:tailEnd type="triangle" w="med" len="lg"/>
            </a:ln>
            <a:effectLst/>
          </p:spPr>
        </p:cxnSp>
        <p:cxnSp>
          <p:nvCxnSpPr>
            <p:cNvPr id="81" name="AutoShape 10"/>
            <p:cNvCxnSpPr>
              <a:cxnSpLocks noChangeShapeType="1"/>
              <a:stCxn id="79" idx="6"/>
              <a:endCxn id="75" idx="3"/>
            </p:cNvCxnSpPr>
            <p:nvPr/>
          </p:nvCxnSpPr>
          <p:spPr bwMode="auto">
            <a:xfrm>
              <a:off x="423" y="1122"/>
              <a:ext cx="1780" cy="1058"/>
            </a:xfrm>
            <a:prstGeom prst="curvedConnector3">
              <a:avLst>
                <a:gd name="adj1" fmla="val 127506"/>
              </a:avLst>
            </a:prstGeom>
            <a:noFill/>
            <a:ln w="25400">
              <a:solidFill>
                <a:srgbClr val="FF0000"/>
              </a:solidFill>
              <a:round/>
              <a:headEnd/>
              <a:tailEnd type="triangle" w="med" len="lg"/>
            </a:ln>
            <a:effectLst/>
          </p:spPr>
        </p:cxnSp>
      </p:grpSp>
      <p:grpSp>
        <p:nvGrpSpPr>
          <p:cNvPr id="85" name="Group 20"/>
          <p:cNvGrpSpPr>
            <a:grpSpLocks/>
          </p:cNvGrpSpPr>
          <p:nvPr/>
        </p:nvGrpSpPr>
        <p:grpSpPr bwMode="auto">
          <a:xfrm>
            <a:off x="3266641" y="2038545"/>
            <a:ext cx="2919409" cy="2481263"/>
            <a:chOff x="557" y="1294"/>
            <a:chExt cx="1839" cy="1563"/>
          </a:xfrm>
        </p:grpSpPr>
        <p:sp>
          <p:nvSpPr>
            <p:cNvPr id="86" name="Text Box 13"/>
            <p:cNvSpPr txBox="1">
              <a:spLocks noChangeArrowheads="1"/>
            </p:cNvSpPr>
            <p:nvPr/>
          </p:nvSpPr>
          <p:spPr bwMode="auto">
            <a:xfrm>
              <a:off x="1597" y="2251"/>
              <a:ext cx="799" cy="233"/>
            </a:xfrm>
            <a:prstGeom prst="rect">
              <a:avLst/>
            </a:prstGeom>
            <a:solidFill>
              <a:srgbClr val="FFFF00"/>
            </a:solidFill>
            <a:ln w="25400" algn="ctr">
              <a:solidFill>
                <a:srgbClr val="0000FF"/>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a:t>0.3*0.7</a:t>
              </a:r>
            </a:p>
          </p:txBody>
        </p:sp>
        <p:sp>
          <p:nvSpPr>
            <p:cNvPr id="87" name="Oval 14"/>
            <p:cNvSpPr>
              <a:spLocks noChangeArrowheads="1"/>
            </p:cNvSpPr>
            <p:nvPr/>
          </p:nvSpPr>
          <p:spPr bwMode="auto">
            <a:xfrm>
              <a:off x="1789" y="2683"/>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cxnSp>
          <p:nvCxnSpPr>
            <p:cNvPr id="88" name="AutoShape 15"/>
            <p:cNvCxnSpPr>
              <a:cxnSpLocks noChangeShapeType="1"/>
              <a:stCxn id="86" idx="2"/>
              <a:endCxn id="87" idx="0"/>
            </p:cNvCxnSpPr>
            <p:nvPr/>
          </p:nvCxnSpPr>
          <p:spPr bwMode="auto">
            <a:xfrm rot="5400000">
              <a:off x="1873" y="2559"/>
              <a:ext cx="199" cy="49"/>
            </a:xfrm>
            <a:prstGeom prst="curvedConnector3">
              <a:avLst>
                <a:gd name="adj1" fmla="val 50000"/>
              </a:avLst>
            </a:prstGeom>
            <a:noFill/>
            <a:ln w="25400">
              <a:solidFill>
                <a:srgbClr val="0000FF"/>
              </a:solidFill>
              <a:round/>
              <a:headEnd/>
              <a:tailEnd type="triangle" w="med" len="lg"/>
            </a:ln>
            <a:effectLst/>
          </p:spPr>
        </p:cxnSp>
        <p:sp>
          <p:nvSpPr>
            <p:cNvPr id="89" name="Oval 16"/>
            <p:cNvSpPr>
              <a:spLocks noChangeArrowheads="1"/>
            </p:cNvSpPr>
            <p:nvPr/>
          </p:nvSpPr>
          <p:spPr bwMode="auto">
            <a:xfrm>
              <a:off x="557" y="1488"/>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sp>
          <p:nvSpPr>
            <p:cNvPr id="90" name="Oval 17"/>
            <p:cNvSpPr>
              <a:spLocks noChangeArrowheads="1"/>
            </p:cNvSpPr>
            <p:nvPr/>
          </p:nvSpPr>
          <p:spPr bwMode="auto">
            <a:xfrm>
              <a:off x="581" y="1294"/>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cxnSp>
          <p:nvCxnSpPr>
            <p:cNvPr id="91" name="AutoShape 18"/>
            <p:cNvCxnSpPr>
              <a:cxnSpLocks noChangeShapeType="1"/>
              <a:stCxn id="89" idx="4"/>
              <a:endCxn id="86" idx="1"/>
            </p:cNvCxnSpPr>
            <p:nvPr/>
          </p:nvCxnSpPr>
          <p:spPr bwMode="auto">
            <a:xfrm rot="16200000" flipH="1">
              <a:off x="804" y="1574"/>
              <a:ext cx="706" cy="881"/>
            </a:xfrm>
            <a:prstGeom prst="curvedConnector2">
              <a:avLst/>
            </a:prstGeom>
            <a:noFill/>
            <a:ln w="25400">
              <a:solidFill>
                <a:srgbClr val="0000FF"/>
              </a:solidFill>
              <a:round/>
              <a:headEnd/>
              <a:tailEnd type="triangle" w="med" len="lg"/>
            </a:ln>
            <a:effectLst/>
          </p:spPr>
        </p:cxnSp>
        <p:cxnSp>
          <p:nvCxnSpPr>
            <p:cNvPr id="92" name="AutoShape 19"/>
            <p:cNvCxnSpPr>
              <a:cxnSpLocks noChangeShapeType="1"/>
              <a:stCxn id="90" idx="6"/>
              <a:endCxn id="86" idx="3"/>
            </p:cNvCxnSpPr>
            <p:nvPr/>
          </p:nvCxnSpPr>
          <p:spPr bwMode="auto">
            <a:xfrm>
              <a:off x="899" y="1381"/>
              <a:ext cx="1497" cy="986"/>
            </a:xfrm>
            <a:prstGeom prst="curvedConnector3">
              <a:avLst>
                <a:gd name="adj1" fmla="val 109619"/>
              </a:avLst>
            </a:prstGeom>
            <a:noFill/>
            <a:ln w="25400">
              <a:solidFill>
                <a:srgbClr val="0000FF"/>
              </a:solidFill>
              <a:round/>
              <a:headEnd/>
              <a:tailEnd type="triangle" w="med" len="lg"/>
            </a:ln>
            <a:effectLst/>
          </p:spPr>
        </p:cxnSp>
      </p:grpSp>
      <p:grpSp>
        <p:nvGrpSpPr>
          <p:cNvPr id="93" name="Group 38"/>
          <p:cNvGrpSpPr>
            <a:grpSpLocks/>
          </p:cNvGrpSpPr>
          <p:nvPr/>
        </p:nvGrpSpPr>
        <p:grpSpPr bwMode="auto">
          <a:xfrm>
            <a:off x="3299744" y="2737405"/>
            <a:ext cx="2546353" cy="1922463"/>
            <a:chOff x="599" y="1756"/>
            <a:chExt cx="1604" cy="1211"/>
          </a:xfrm>
        </p:grpSpPr>
        <p:sp>
          <p:nvSpPr>
            <p:cNvPr id="94" name="Text Box 31"/>
            <p:cNvSpPr txBox="1">
              <a:spLocks noChangeArrowheads="1"/>
            </p:cNvSpPr>
            <p:nvPr/>
          </p:nvSpPr>
          <p:spPr bwMode="auto">
            <a:xfrm>
              <a:off x="1521" y="2283"/>
              <a:ext cx="682" cy="233"/>
            </a:xfrm>
            <a:prstGeom prst="rect">
              <a:avLst/>
            </a:prstGeom>
            <a:solidFill>
              <a:srgbClr val="FFFF00"/>
            </a:solidFill>
            <a:ln w="25400" algn="ctr">
              <a:solidFill>
                <a:srgbClr val="FF3399"/>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a:t>0.2*1</a:t>
              </a:r>
            </a:p>
          </p:txBody>
        </p:sp>
        <p:sp>
          <p:nvSpPr>
            <p:cNvPr id="95" name="Oval 32"/>
            <p:cNvSpPr>
              <a:spLocks noChangeArrowheads="1"/>
            </p:cNvSpPr>
            <p:nvPr/>
          </p:nvSpPr>
          <p:spPr bwMode="auto">
            <a:xfrm>
              <a:off x="1473" y="2793"/>
              <a:ext cx="318" cy="174"/>
            </a:xfrm>
            <a:prstGeom prst="ellipse">
              <a:avLst/>
            </a:prstGeom>
            <a:noFill/>
            <a:ln w="25400" algn="ctr">
              <a:solidFill>
                <a:srgbClr val="FF3399"/>
              </a:solidFill>
              <a:round/>
              <a:headEnd/>
              <a:tailEnd type="none" w="med" len="lg"/>
            </a:ln>
            <a:effectLst/>
          </p:spPr>
          <p:txBody>
            <a:bodyPr wrap="none" anchor="ctr">
              <a:spAutoFit/>
            </a:bodyPr>
            <a:lstStyle/>
            <a:p>
              <a:endParaRPr lang="en-US"/>
            </a:p>
          </p:txBody>
        </p:sp>
        <p:cxnSp>
          <p:nvCxnSpPr>
            <p:cNvPr id="96" name="AutoShape 33"/>
            <p:cNvCxnSpPr>
              <a:cxnSpLocks noChangeShapeType="1"/>
              <a:stCxn id="94" idx="2"/>
              <a:endCxn id="95" idx="0"/>
            </p:cNvCxnSpPr>
            <p:nvPr/>
          </p:nvCxnSpPr>
          <p:spPr bwMode="auto">
            <a:xfrm rot="5400000">
              <a:off x="1608" y="2539"/>
              <a:ext cx="277" cy="230"/>
            </a:xfrm>
            <a:prstGeom prst="curvedConnector3">
              <a:avLst>
                <a:gd name="adj1" fmla="val 50000"/>
              </a:avLst>
            </a:prstGeom>
            <a:noFill/>
            <a:ln w="25400">
              <a:solidFill>
                <a:srgbClr val="FF3399"/>
              </a:solidFill>
              <a:round/>
              <a:headEnd/>
              <a:tailEnd type="triangle" w="med" len="lg"/>
            </a:ln>
            <a:effectLst/>
          </p:spPr>
        </p:cxnSp>
        <p:sp>
          <p:nvSpPr>
            <p:cNvPr id="97" name="Oval 35"/>
            <p:cNvSpPr>
              <a:spLocks noChangeArrowheads="1"/>
            </p:cNvSpPr>
            <p:nvPr/>
          </p:nvSpPr>
          <p:spPr bwMode="auto">
            <a:xfrm>
              <a:off x="599" y="1756"/>
              <a:ext cx="318" cy="174"/>
            </a:xfrm>
            <a:prstGeom prst="ellipse">
              <a:avLst/>
            </a:prstGeom>
            <a:noFill/>
            <a:ln w="25400" algn="ctr">
              <a:solidFill>
                <a:srgbClr val="FF3399"/>
              </a:solidFill>
              <a:round/>
              <a:headEnd/>
              <a:tailEnd type="none" w="med" len="lg"/>
            </a:ln>
            <a:effectLst/>
          </p:spPr>
          <p:txBody>
            <a:bodyPr wrap="none" anchor="ctr">
              <a:spAutoFit/>
            </a:bodyPr>
            <a:lstStyle/>
            <a:p>
              <a:endParaRPr lang="en-US"/>
            </a:p>
          </p:txBody>
        </p:sp>
        <p:cxnSp>
          <p:nvCxnSpPr>
            <p:cNvPr id="98" name="AutoShape 37"/>
            <p:cNvCxnSpPr>
              <a:cxnSpLocks noChangeShapeType="1"/>
              <a:stCxn id="97" idx="6"/>
              <a:endCxn id="94" idx="1"/>
            </p:cNvCxnSpPr>
            <p:nvPr/>
          </p:nvCxnSpPr>
          <p:spPr bwMode="auto">
            <a:xfrm>
              <a:off x="917" y="1843"/>
              <a:ext cx="604" cy="556"/>
            </a:xfrm>
            <a:prstGeom prst="curvedConnector3">
              <a:avLst>
                <a:gd name="adj1" fmla="val 50000"/>
              </a:avLst>
            </a:prstGeom>
            <a:noFill/>
            <a:ln w="25400">
              <a:solidFill>
                <a:srgbClr val="FF3399"/>
              </a:solidFill>
              <a:round/>
              <a:headEnd/>
              <a:tailEnd type="triangle" w="med" len="lg"/>
            </a:ln>
            <a:effectLst/>
          </p:spPr>
        </p:cxnSp>
      </p:grpSp>
      <p:grpSp>
        <p:nvGrpSpPr>
          <p:cNvPr id="100" name="Group 29"/>
          <p:cNvGrpSpPr>
            <a:grpSpLocks/>
          </p:cNvGrpSpPr>
          <p:nvPr/>
        </p:nvGrpSpPr>
        <p:grpSpPr bwMode="auto">
          <a:xfrm>
            <a:off x="4033942" y="1662433"/>
            <a:ext cx="2197100" cy="3197225"/>
            <a:chOff x="1061" y="1042"/>
            <a:chExt cx="1384" cy="2014"/>
          </a:xfrm>
        </p:grpSpPr>
        <p:sp>
          <p:nvSpPr>
            <p:cNvPr id="101" name="Text Box 22"/>
            <p:cNvSpPr txBox="1">
              <a:spLocks noChangeArrowheads="1"/>
            </p:cNvSpPr>
            <p:nvPr/>
          </p:nvSpPr>
          <p:spPr bwMode="auto">
            <a:xfrm>
              <a:off x="1754" y="2372"/>
              <a:ext cx="691" cy="233"/>
            </a:xfrm>
            <a:prstGeom prst="rect">
              <a:avLst/>
            </a:prstGeom>
            <a:solidFill>
              <a:srgbClr val="FFFF00"/>
            </a:solidFill>
            <a:ln w="25400" algn="ctr">
              <a:solidFill>
                <a:srgbClr val="00FFFF"/>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a:t>0.4*0.5</a:t>
              </a:r>
            </a:p>
          </p:txBody>
        </p:sp>
        <p:sp>
          <p:nvSpPr>
            <p:cNvPr id="102" name="Oval 23"/>
            <p:cNvSpPr>
              <a:spLocks noChangeArrowheads="1"/>
            </p:cNvSpPr>
            <p:nvPr/>
          </p:nvSpPr>
          <p:spPr bwMode="auto">
            <a:xfrm>
              <a:off x="1706" y="2882"/>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cxnSp>
          <p:nvCxnSpPr>
            <p:cNvPr id="103" name="AutoShape 24"/>
            <p:cNvCxnSpPr>
              <a:cxnSpLocks noChangeShapeType="1"/>
              <a:stCxn id="101" idx="2"/>
              <a:endCxn id="102" idx="0"/>
            </p:cNvCxnSpPr>
            <p:nvPr/>
          </p:nvCxnSpPr>
          <p:spPr bwMode="auto">
            <a:xfrm rot="5400000">
              <a:off x="1843" y="2626"/>
              <a:ext cx="277" cy="234"/>
            </a:xfrm>
            <a:prstGeom prst="curvedConnector3">
              <a:avLst>
                <a:gd name="adj1" fmla="val 50000"/>
              </a:avLst>
            </a:prstGeom>
            <a:noFill/>
            <a:ln w="25400">
              <a:solidFill>
                <a:srgbClr val="00FFFF"/>
              </a:solidFill>
              <a:round/>
              <a:headEnd/>
              <a:tailEnd type="triangle" w="med" len="lg"/>
            </a:ln>
            <a:effectLst/>
          </p:spPr>
        </p:cxnSp>
        <p:sp>
          <p:nvSpPr>
            <p:cNvPr id="104" name="Oval 25"/>
            <p:cNvSpPr>
              <a:spLocks noChangeArrowheads="1"/>
            </p:cNvSpPr>
            <p:nvPr/>
          </p:nvSpPr>
          <p:spPr bwMode="auto">
            <a:xfrm>
              <a:off x="1061" y="1263"/>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sp>
          <p:nvSpPr>
            <p:cNvPr id="105" name="Oval 26"/>
            <p:cNvSpPr>
              <a:spLocks noChangeArrowheads="1"/>
            </p:cNvSpPr>
            <p:nvPr/>
          </p:nvSpPr>
          <p:spPr bwMode="auto">
            <a:xfrm>
              <a:off x="1206" y="1042"/>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cxnSp>
          <p:nvCxnSpPr>
            <p:cNvPr id="106" name="AutoShape 27"/>
            <p:cNvCxnSpPr>
              <a:cxnSpLocks noChangeShapeType="1"/>
              <a:stCxn id="104" idx="4"/>
              <a:endCxn id="101" idx="1"/>
            </p:cNvCxnSpPr>
            <p:nvPr/>
          </p:nvCxnSpPr>
          <p:spPr bwMode="auto">
            <a:xfrm rot="16200000" flipH="1">
              <a:off x="961" y="1696"/>
              <a:ext cx="1051" cy="534"/>
            </a:xfrm>
            <a:prstGeom prst="curvedConnector2">
              <a:avLst/>
            </a:prstGeom>
            <a:noFill/>
            <a:ln w="25400">
              <a:solidFill>
                <a:srgbClr val="00FFFF"/>
              </a:solidFill>
              <a:round/>
              <a:headEnd/>
              <a:tailEnd type="triangle" w="med" len="lg"/>
            </a:ln>
            <a:effectLst/>
          </p:spPr>
        </p:cxnSp>
        <p:cxnSp>
          <p:nvCxnSpPr>
            <p:cNvPr id="107" name="AutoShape 28"/>
            <p:cNvCxnSpPr>
              <a:cxnSpLocks noChangeShapeType="1"/>
              <a:stCxn id="105" idx="6"/>
              <a:endCxn id="101" idx="3"/>
            </p:cNvCxnSpPr>
            <p:nvPr/>
          </p:nvCxnSpPr>
          <p:spPr bwMode="auto">
            <a:xfrm>
              <a:off x="1524" y="1129"/>
              <a:ext cx="921" cy="1360"/>
            </a:xfrm>
            <a:prstGeom prst="curvedConnector3">
              <a:avLst>
                <a:gd name="adj1" fmla="val 115642"/>
              </a:avLst>
            </a:prstGeom>
            <a:noFill/>
            <a:ln w="25400">
              <a:solidFill>
                <a:srgbClr val="00FFFF"/>
              </a:solidFill>
              <a:round/>
              <a:headEnd/>
              <a:tailEnd type="triangle" w="med" len="lg"/>
            </a:ln>
            <a:effectLst/>
          </p:spPr>
        </p:cxnSp>
      </p:grpSp>
      <p:grpSp>
        <p:nvGrpSpPr>
          <p:cNvPr id="110" name="Group 109"/>
          <p:cNvGrpSpPr/>
          <p:nvPr/>
        </p:nvGrpSpPr>
        <p:grpSpPr>
          <a:xfrm>
            <a:off x="4725620" y="2737710"/>
            <a:ext cx="1235693" cy="3288112"/>
            <a:chOff x="1121110" y="2737710"/>
            <a:chExt cx="1235693" cy="3288112"/>
          </a:xfrm>
        </p:grpSpPr>
        <p:sp>
          <p:nvSpPr>
            <p:cNvPr id="111" name="Text Box 31"/>
            <p:cNvSpPr txBox="1">
              <a:spLocks noChangeArrowheads="1"/>
            </p:cNvSpPr>
            <p:nvPr/>
          </p:nvSpPr>
          <p:spPr bwMode="auto">
            <a:xfrm>
              <a:off x="1313135" y="5656490"/>
              <a:ext cx="1043668" cy="369332"/>
            </a:xfrm>
            <a:prstGeom prst="rect">
              <a:avLst/>
            </a:prstGeom>
            <a:solidFill>
              <a:srgbClr val="FFFF00"/>
            </a:solidFill>
            <a:ln w="25400" algn="ctr">
              <a:solidFill>
                <a:srgbClr val="CC00FF"/>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smtClean="0"/>
                <a:t>0.1*1</a:t>
              </a:r>
              <a:endParaRPr lang="en-US" dirty="0"/>
            </a:p>
          </p:txBody>
        </p:sp>
        <p:cxnSp>
          <p:nvCxnSpPr>
            <p:cNvPr id="112" name="AutoShape 28"/>
            <p:cNvCxnSpPr>
              <a:cxnSpLocks noChangeShapeType="1"/>
              <a:stCxn id="113" idx="6"/>
              <a:endCxn id="111" idx="3"/>
            </p:cNvCxnSpPr>
            <p:nvPr/>
          </p:nvCxnSpPr>
          <p:spPr bwMode="auto">
            <a:xfrm>
              <a:off x="2009985" y="2875823"/>
              <a:ext cx="346818" cy="2965333"/>
            </a:xfrm>
            <a:prstGeom prst="curvedConnector3">
              <a:avLst>
                <a:gd name="adj1" fmla="val 357855"/>
              </a:avLst>
            </a:prstGeom>
            <a:noFill/>
            <a:ln w="25400">
              <a:solidFill>
                <a:srgbClr val="CC00FF"/>
              </a:solidFill>
              <a:round/>
              <a:headEnd/>
              <a:tailEnd type="triangle" w="med" len="lg"/>
            </a:ln>
            <a:effectLst/>
          </p:spPr>
        </p:cxnSp>
        <p:sp>
          <p:nvSpPr>
            <p:cNvPr id="113" name="Oval 25"/>
            <p:cNvSpPr>
              <a:spLocks noChangeArrowheads="1"/>
            </p:cNvSpPr>
            <p:nvPr/>
          </p:nvSpPr>
          <p:spPr bwMode="auto">
            <a:xfrm>
              <a:off x="1505160" y="2737710"/>
              <a:ext cx="504825" cy="276225"/>
            </a:xfrm>
            <a:prstGeom prst="ellipse">
              <a:avLst/>
            </a:prstGeom>
            <a:noFill/>
            <a:ln w="25400" algn="ctr">
              <a:solidFill>
                <a:srgbClr val="CC00FF"/>
              </a:solidFill>
              <a:round/>
              <a:headEnd/>
              <a:tailEnd type="none" w="med" len="lg"/>
            </a:ln>
            <a:effectLst/>
          </p:spPr>
          <p:txBody>
            <a:bodyPr wrap="none" anchor="ctr">
              <a:spAutoFit/>
            </a:bodyPr>
            <a:lstStyle/>
            <a:p>
              <a:endParaRPr lang="en-US"/>
            </a:p>
          </p:txBody>
        </p:sp>
        <p:cxnSp>
          <p:nvCxnSpPr>
            <p:cNvPr id="114" name="AutoShape 28"/>
            <p:cNvCxnSpPr>
              <a:cxnSpLocks noChangeShapeType="1"/>
              <a:stCxn id="111" idx="1"/>
              <a:endCxn id="115" idx="2"/>
            </p:cNvCxnSpPr>
            <p:nvPr/>
          </p:nvCxnSpPr>
          <p:spPr bwMode="auto">
            <a:xfrm rot="10800000">
              <a:off x="1121111" y="5141718"/>
              <a:ext cx="192025" cy="699438"/>
            </a:xfrm>
            <a:prstGeom prst="curvedConnector3">
              <a:avLst>
                <a:gd name="adj1" fmla="val 219047"/>
              </a:avLst>
            </a:prstGeom>
            <a:noFill/>
            <a:ln w="25400">
              <a:solidFill>
                <a:srgbClr val="CC00FF"/>
              </a:solidFill>
              <a:round/>
              <a:headEnd/>
              <a:tailEnd type="triangle" w="med" len="lg"/>
            </a:ln>
            <a:effectLst/>
          </p:spPr>
        </p:cxnSp>
        <p:sp>
          <p:nvSpPr>
            <p:cNvPr id="115" name="Oval 25"/>
            <p:cNvSpPr>
              <a:spLocks noChangeArrowheads="1"/>
            </p:cNvSpPr>
            <p:nvPr/>
          </p:nvSpPr>
          <p:spPr bwMode="auto">
            <a:xfrm>
              <a:off x="1121110" y="5003605"/>
              <a:ext cx="504825" cy="276225"/>
            </a:xfrm>
            <a:prstGeom prst="ellipse">
              <a:avLst/>
            </a:prstGeom>
            <a:noFill/>
            <a:ln w="25400" algn="ctr">
              <a:solidFill>
                <a:srgbClr val="CC00FF"/>
              </a:solidFill>
              <a:round/>
              <a:headEnd/>
              <a:tailEnd type="none" w="med" len="lg"/>
            </a:ln>
            <a:effectLst/>
          </p:spPr>
          <p:txBody>
            <a:bodyPr wrap="none" anchor="ctr">
              <a:spAutoFit/>
            </a:bodyPr>
            <a:lstStyle/>
            <a:p>
              <a:endParaRPr lang="en-US"/>
            </a:p>
          </p:txBody>
        </p:sp>
      </p:grpSp>
      <p:grpSp>
        <p:nvGrpSpPr>
          <p:cNvPr id="134" name="Group 133"/>
          <p:cNvGrpSpPr/>
          <p:nvPr/>
        </p:nvGrpSpPr>
        <p:grpSpPr>
          <a:xfrm>
            <a:off x="5071265" y="2046420"/>
            <a:ext cx="1497794" cy="3825782"/>
            <a:chOff x="5071265" y="2046420"/>
            <a:chExt cx="1497794" cy="3825782"/>
          </a:xfrm>
        </p:grpSpPr>
        <p:grpSp>
          <p:nvGrpSpPr>
            <p:cNvPr id="118" name="Group 117"/>
            <p:cNvGrpSpPr/>
            <p:nvPr/>
          </p:nvGrpSpPr>
          <p:grpSpPr>
            <a:xfrm>
              <a:off x="5071265" y="2269460"/>
              <a:ext cx="1497794" cy="3602742"/>
              <a:chOff x="1005895" y="2423080"/>
              <a:chExt cx="1497794" cy="3602742"/>
            </a:xfrm>
          </p:grpSpPr>
          <p:sp>
            <p:nvSpPr>
              <p:cNvPr id="119" name="Text Box 31"/>
              <p:cNvSpPr txBox="1">
                <a:spLocks noChangeArrowheads="1"/>
              </p:cNvSpPr>
              <p:nvPr/>
            </p:nvSpPr>
            <p:spPr bwMode="auto">
              <a:xfrm>
                <a:off x="1313134" y="5656490"/>
                <a:ext cx="1190555" cy="369332"/>
              </a:xfrm>
              <a:prstGeom prst="rect">
                <a:avLst/>
              </a:prstGeom>
              <a:solidFill>
                <a:srgbClr val="FFFF00"/>
              </a:solidFill>
              <a:ln w="25400" algn="ctr">
                <a:solidFill>
                  <a:srgbClr val="009900"/>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smtClean="0"/>
                  <a:t>0.5*0.7</a:t>
                </a:r>
                <a:endParaRPr lang="en-US" dirty="0"/>
              </a:p>
            </p:txBody>
          </p:sp>
          <p:cxnSp>
            <p:nvCxnSpPr>
              <p:cNvPr id="120" name="AutoShape 28"/>
              <p:cNvCxnSpPr>
                <a:cxnSpLocks noChangeShapeType="1"/>
                <a:stCxn id="121" idx="6"/>
                <a:endCxn id="119" idx="3"/>
              </p:cNvCxnSpPr>
              <p:nvPr/>
            </p:nvCxnSpPr>
            <p:spPr bwMode="auto">
              <a:xfrm>
                <a:off x="1510720" y="2561193"/>
                <a:ext cx="992969" cy="3279963"/>
              </a:xfrm>
              <a:prstGeom prst="curvedConnector3">
                <a:avLst>
                  <a:gd name="adj1" fmla="val 123022"/>
                </a:avLst>
              </a:prstGeom>
              <a:noFill/>
              <a:ln w="25400">
                <a:solidFill>
                  <a:srgbClr val="009900"/>
                </a:solidFill>
                <a:round/>
                <a:headEnd/>
                <a:tailEnd type="triangle" w="med" len="lg"/>
              </a:ln>
              <a:effectLst/>
            </p:spPr>
          </p:cxnSp>
          <p:sp>
            <p:nvSpPr>
              <p:cNvPr id="121" name="Oval 25"/>
              <p:cNvSpPr>
                <a:spLocks noChangeArrowheads="1"/>
              </p:cNvSpPr>
              <p:nvPr/>
            </p:nvSpPr>
            <p:spPr bwMode="auto">
              <a:xfrm>
                <a:off x="1005895" y="2423080"/>
                <a:ext cx="504825" cy="276225"/>
              </a:xfrm>
              <a:prstGeom prst="ellipse">
                <a:avLst/>
              </a:prstGeom>
              <a:noFill/>
              <a:ln w="25400" algn="ctr">
                <a:solidFill>
                  <a:srgbClr val="009900"/>
                </a:solidFill>
                <a:round/>
                <a:headEnd/>
                <a:tailEnd type="none" w="med" len="lg"/>
              </a:ln>
              <a:effectLst/>
            </p:spPr>
            <p:txBody>
              <a:bodyPr wrap="none" anchor="ctr">
                <a:spAutoFit/>
              </a:bodyPr>
              <a:lstStyle/>
              <a:p>
                <a:endParaRPr lang="en-US"/>
              </a:p>
            </p:txBody>
          </p:sp>
          <p:cxnSp>
            <p:nvCxnSpPr>
              <p:cNvPr id="122" name="AutoShape 28"/>
              <p:cNvCxnSpPr>
                <a:cxnSpLocks noChangeShapeType="1"/>
                <a:stCxn id="119" idx="1"/>
                <a:endCxn id="123" idx="2"/>
              </p:cNvCxnSpPr>
              <p:nvPr/>
            </p:nvCxnSpPr>
            <p:spPr bwMode="auto">
              <a:xfrm rot="10800000">
                <a:off x="1121110" y="5141718"/>
                <a:ext cx="192024" cy="699438"/>
              </a:xfrm>
              <a:prstGeom prst="curvedConnector3">
                <a:avLst>
                  <a:gd name="adj1" fmla="val 219048"/>
                </a:avLst>
              </a:prstGeom>
              <a:noFill/>
              <a:ln w="25400">
                <a:solidFill>
                  <a:srgbClr val="009900"/>
                </a:solidFill>
                <a:round/>
                <a:headEnd/>
                <a:tailEnd type="triangle" w="med" len="lg"/>
              </a:ln>
              <a:effectLst/>
            </p:spPr>
          </p:cxnSp>
          <p:sp>
            <p:nvSpPr>
              <p:cNvPr id="123" name="Oval 25"/>
              <p:cNvSpPr>
                <a:spLocks noChangeArrowheads="1"/>
              </p:cNvSpPr>
              <p:nvPr/>
            </p:nvSpPr>
            <p:spPr bwMode="auto">
              <a:xfrm>
                <a:off x="1121110" y="5003605"/>
                <a:ext cx="504825" cy="276225"/>
              </a:xfrm>
              <a:prstGeom prst="ellipse">
                <a:avLst/>
              </a:prstGeom>
              <a:noFill/>
              <a:ln w="25400" algn="ctr">
                <a:solidFill>
                  <a:srgbClr val="009900"/>
                </a:solidFill>
                <a:round/>
                <a:headEnd/>
                <a:tailEnd type="none" w="med" len="lg"/>
              </a:ln>
              <a:effectLst/>
            </p:spPr>
            <p:txBody>
              <a:bodyPr wrap="none" anchor="ctr">
                <a:spAutoFit/>
              </a:bodyPr>
              <a:lstStyle/>
              <a:p>
                <a:endParaRPr lang="en-US"/>
              </a:p>
            </p:txBody>
          </p:sp>
        </p:grpSp>
        <p:cxnSp>
          <p:nvCxnSpPr>
            <p:cNvPr id="126" name="AutoShape 28"/>
            <p:cNvCxnSpPr>
              <a:cxnSpLocks noChangeShapeType="1"/>
              <a:stCxn id="130" idx="6"/>
              <a:endCxn id="119" idx="3"/>
            </p:cNvCxnSpPr>
            <p:nvPr/>
          </p:nvCxnSpPr>
          <p:spPr bwMode="auto">
            <a:xfrm>
              <a:off x="5652900" y="2184533"/>
              <a:ext cx="916159" cy="3503003"/>
            </a:xfrm>
            <a:prstGeom prst="curvedConnector3">
              <a:avLst>
                <a:gd name="adj1" fmla="val 124952"/>
              </a:avLst>
            </a:prstGeom>
            <a:noFill/>
            <a:ln w="25400">
              <a:solidFill>
                <a:srgbClr val="009900"/>
              </a:solidFill>
              <a:round/>
              <a:headEnd/>
              <a:tailEnd type="triangle" w="med" len="lg"/>
            </a:ln>
            <a:effectLst/>
          </p:spPr>
        </p:cxnSp>
        <p:sp>
          <p:nvSpPr>
            <p:cNvPr id="130" name="Oval 25"/>
            <p:cNvSpPr>
              <a:spLocks noChangeArrowheads="1"/>
            </p:cNvSpPr>
            <p:nvPr/>
          </p:nvSpPr>
          <p:spPr bwMode="auto">
            <a:xfrm>
              <a:off x="5148075" y="2046420"/>
              <a:ext cx="504825" cy="276225"/>
            </a:xfrm>
            <a:prstGeom prst="ellipse">
              <a:avLst/>
            </a:prstGeom>
            <a:noFill/>
            <a:ln w="25400" algn="ctr">
              <a:solidFill>
                <a:srgbClr val="009900"/>
              </a:solidFill>
              <a:round/>
              <a:headEnd/>
              <a:tailEnd type="none" w="med" len="lg"/>
            </a:ln>
            <a:effectLst/>
          </p:spPr>
          <p:txBody>
            <a:bodyPr wrap="none" anchor="ctr">
              <a:spAutoFit/>
            </a:bodyPr>
            <a:lstStyle/>
            <a:p>
              <a:endParaRPr 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2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20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nodeType="clickEffect">
                                  <p:stCondLst>
                                    <p:cond delay="0"/>
                                  </p:stCondLst>
                                  <p:childTnLst>
                                    <p:animEffect transition="out" filter="dissolv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dissolve">
                                      <p:cBhvr>
                                        <p:cTn id="47" dur="500"/>
                                        <p:tgtEl>
                                          <p:spTgt spid="7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nodeType="clickEffect">
                                  <p:stCondLst>
                                    <p:cond delay="0"/>
                                  </p:stCondLst>
                                  <p:childTnLst>
                                    <p:animEffect transition="out" filter="dissolve">
                                      <p:cBhvr>
                                        <p:cTn id="51" dur="500"/>
                                        <p:tgtEl>
                                          <p:spTgt spid="71"/>
                                        </p:tgtEl>
                                      </p:cBhvr>
                                    </p:animEffect>
                                    <p:set>
                                      <p:cBhvr>
                                        <p:cTn id="52" dur="1" fill="hold">
                                          <p:stCondLst>
                                            <p:cond delay="499"/>
                                          </p:stCondLst>
                                        </p:cTn>
                                        <p:tgtEl>
                                          <p:spTgt spid="7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dissolve">
                                      <p:cBhvr>
                                        <p:cTn id="57" dur="20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nodeType="clickEffect">
                                  <p:stCondLst>
                                    <p:cond delay="0"/>
                                  </p:stCondLst>
                                  <p:childTnLst>
                                    <p:animEffect transition="out" filter="dissolve">
                                      <p:cBhvr>
                                        <p:cTn id="61" dur="500"/>
                                        <p:tgtEl>
                                          <p:spTgt spid="74"/>
                                        </p:tgtEl>
                                      </p:cBhvr>
                                    </p:animEffect>
                                    <p:set>
                                      <p:cBhvr>
                                        <p:cTn id="62" dur="1" fill="hold">
                                          <p:stCondLst>
                                            <p:cond delay="499"/>
                                          </p:stCondLst>
                                        </p:cTn>
                                        <p:tgtEl>
                                          <p:spTgt spid="7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dissolve">
                                      <p:cBhvr>
                                        <p:cTn id="67" dur="2000"/>
                                        <p:tgtEl>
                                          <p:spTgt spid="8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85"/>
                                        </p:tgtEl>
                                      </p:cBhvr>
                                    </p:animEffect>
                                    <p:set>
                                      <p:cBhvr>
                                        <p:cTn id="72" dur="1" fill="hold">
                                          <p:stCondLst>
                                            <p:cond delay="499"/>
                                          </p:stCondLst>
                                        </p:cTn>
                                        <p:tgtEl>
                                          <p:spTgt spid="8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dissolve">
                                      <p:cBhvr>
                                        <p:cTn id="77" dur="20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nodeType="clickEffect">
                                  <p:stCondLst>
                                    <p:cond delay="0"/>
                                  </p:stCondLst>
                                  <p:childTnLst>
                                    <p:animEffect transition="out" filter="dissolve">
                                      <p:cBhvr>
                                        <p:cTn id="81" dur="500"/>
                                        <p:tgtEl>
                                          <p:spTgt spid="93"/>
                                        </p:tgtEl>
                                      </p:cBhvr>
                                    </p:animEffect>
                                    <p:set>
                                      <p:cBhvr>
                                        <p:cTn id="82" dur="1" fill="hold">
                                          <p:stCondLst>
                                            <p:cond delay="499"/>
                                          </p:stCondLst>
                                        </p:cTn>
                                        <p:tgtEl>
                                          <p:spTgt spid="9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100"/>
                                        </p:tgtEl>
                                        <p:attrNameLst>
                                          <p:attrName>style.visibility</p:attrName>
                                        </p:attrNameLst>
                                      </p:cBhvr>
                                      <p:to>
                                        <p:strVal val="visible"/>
                                      </p:to>
                                    </p:set>
                                    <p:animEffect transition="in" filter="dissolve">
                                      <p:cBhvr>
                                        <p:cTn id="87" dur="2000"/>
                                        <p:tgtEl>
                                          <p:spTgt spid="100"/>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xit" presetSubtype="0" fill="hold" nodeType="clickEffect">
                                  <p:stCondLst>
                                    <p:cond delay="0"/>
                                  </p:stCondLst>
                                  <p:childTnLst>
                                    <p:animEffect transition="out" filter="dissolve">
                                      <p:cBhvr>
                                        <p:cTn id="91" dur="500"/>
                                        <p:tgtEl>
                                          <p:spTgt spid="100"/>
                                        </p:tgtEl>
                                      </p:cBhvr>
                                    </p:animEffect>
                                    <p:set>
                                      <p:cBhvr>
                                        <p:cTn id="92" dur="1" fill="hold">
                                          <p:stCondLst>
                                            <p:cond delay="499"/>
                                          </p:stCondLst>
                                        </p:cTn>
                                        <p:tgtEl>
                                          <p:spTgt spid="100"/>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110"/>
                                        </p:tgtEl>
                                        <p:attrNameLst>
                                          <p:attrName>style.visibility</p:attrName>
                                        </p:attrNameLst>
                                      </p:cBhvr>
                                      <p:to>
                                        <p:strVal val="visible"/>
                                      </p:to>
                                    </p:set>
                                    <p:animEffect transition="in" filter="dissolve">
                                      <p:cBhvr>
                                        <p:cTn id="97" dur="500"/>
                                        <p:tgtEl>
                                          <p:spTgt spid="110"/>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xit" presetSubtype="0" fill="hold" nodeType="clickEffect">
                                  <p:stCondLst>
                                    <p:cond delay="0"/>
                                  </p:stCondLst>
                                  <p:childTnLst>
                                    <p:animEffect transition="out" filter="dissolve">
                                      <p:cBhvr>
                                        <p:cTn id="101" dur="500"/>
                                        <p:tgtEl>
                                          <p:spTgt spid="110"/>
                                        </p:tgtEl>
                                      </p:cBhvr>
                                    </p:animEffect>
                                    <p:set>
                                      <p:cBhvr>
                                        <p:cTn id="102" dur="1" fill="hold">
                                          <p:stCondLst>
                                            <p:cond delay="499"/>
                                          </p:stCondLst>
                                        </p:cTn>
                                        <p:tgtEl>
                                          <p:spTgt spid="11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nodeType="clickEffect">
                                  <p:stCondLst>
                                    <p:cond delay="0"/>
                                  </p:stCondLst>
                                  <p:childTnLst>
                                    <p:set>
                                      <p:cBhvr>
                                        <p:cTn id="106" dur="1" fill="hold">
                                          <p:stCondLst>
                                            <p:cond delay="0"/>
                                          </p:stCondLst>
                                        </p:cTn>
                                        <p:tgtEl>
                                          <p:spTgt spid="134"/>
                                        </p:tgtEl>
                                        <p:attrNameLst>
                                          <p:attrName>style.visibility</p:attrName>
                                        </p:attrNameLst>
                                      </p:cBhvr>
                                      <p:to>
                                        <p:strVal val="visible"/>
                                      </p:to>
                                    </p:set>
                                    <p:animEffect transition="in" filter="dissolve">
                                      <p:cBhvr>
                                        <p:cTn id="107" dur="500"/>
                                        <p:tgtEl>
                                          <p:spTgt spid="134"/>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nodeType="clickEffect">
                                  <p:stCondLst>
                                    <p:cond delay="0"/>
                                  </p:stCondLst>
                                  <p:childTnLst>
                                    <p:animEffect transition="out" filter="dissolve">
                                      <p:cBhvr>
                                        <p:cTn id="111" dur="500"/>
                                        <p:tgtEl>
                                          <p:spTgt spid="134"/>
                                        </p:tgtEl>
                                      </p:cBhvr>
                                    </p:animEffect>
                                    <p:set>
                                      <p:cBhvr>
                                        <p:cTn id="112" dur="1" fill="hold">
                                          <p:stCondLst>
                                            <p:cond delay="499"/>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E7559A-9F59-4EA1-9CB0-C76447C55960}"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167086D-5C01-4596-B5EA-D03D73AA107E}" type="slidenum">
              <a:rPr lang="en-US"/>
              <a:pPr/>
              <a:t>13</a:t>
            </a:fld>
            <a:endParaRPr lang="en-US"/>
          </a:p>
        </p:txBody>
      </p:sp>
      <p:sp>
        <p:nvSpPr>
          <p:cNvPr id="1162242" name="Rectangle 2"/>
          <p:cNvSpPr>
            <a:spLocks noGrp="1" noChangeArrowheads="1"/>
          </p:cNvSpPr>
          <p:nvPr>
            <p:ph type="title"/>
          </p:nvPr>
        </p:nvSpPr>
        <p:spPr/>
        <p:txBody>
          <a:bodyPr/>
          <a:lstStyle/>
          <a:p>
            <a:r>
              <a:rPr lang="en-US"/>
              <a:t>LVCSR and HMM’s</a:t>
            </a:r>
          </a:p>
        </p:txBody>
      </p:sp>
      <p:sp>
        <p:nvSpPr>
          <p:cNvPr id="1162243" name="Rectangle 3"/>
          <p:cNvSpPr>
            <a:spLocks noGrp="1" noChangeArrowheads="1"/>
          </p:cNvSpPr>
          <p:nvPr>
            <p:ph type="body" idx="1"/>
          </p:nvPr>
        </p:nvSpPr>
        <p:spPr/>
        <p:txBody>
          <a:bodyPr/>
          <a:lstStyle/>
          <a:p>
            <a:pPr>
              <a:lnSpc>
                <a:spcPct val="80000"/>
              </a:lnSpc>
            </a:pPr>
            <a:r>
              <a:rPr lang="en-US" sz="1800" dirty="0"/>
              <a:t>The dominant paradigm for LVCSR is the HMM, and we will focus on this approach in this chapter. </a:t>
            </a:r>
          </a:p>
          <a:p>
            <a:pPr>
              <a:lnSpc>
                <a:spcPct val="80000"/>
              </a:lnSpc>
            </a:pPr>
            <a:r>
              <a:rPr lang="en-US" sz="1800" dirty="0"/>
              <a:t>Previous </a:t>
            </a:r>
            <a:r>
              <a:rPr lang="en-US" sz="1800" dirty="0" smtClean="0"/>
              <a:t>lectures have </a:t>
            </a:r>
            <a:r>
              <a:rPr lang="en-US" sz="1800" dirty="0"/>
              <a:t>introduced the key phonetic and phonological notions of </a:t>
            </a:r>
            <a:r>
              <a:rPr lang="en-US" sz="1800" b="1" dirty="0"/>
              <a:t>phone</a:t>
            </a:r>
            <a:r>
              <a:rPr lang="en-US" sz="1800" dirty="0"/>
              <a:t>, </a:t>
            </a:r>
            <a:r>
              <a:rPr lang="en-US" sz="1800" b="1" dirty="0"/>
              <a:t>syllable</a:t>
            </a:r>
            <a:r>
              <a:rPr lang="en-US" sz="1800" dirty="0"/>
              <a:t>, and intonation. </a:t>
            </a:r>
          </a:p>
          <a:p>
            <a:pPr>
              <a:lnSpc>
                <a:spcPct val="80000"/>
              </a:lnSpc>
            </a:pPr>
            <a:r>
              <a:rPr lang="en-US" sz="1800" dirty="0" smtClean="0"/>
              <a:t>In ECE 5527 we have introduced </a:t>
            </a:r>
            <a:r>
              <a:rPr lang="en-US" sz="1800" dirty="0"/>
              <a:t>the </a:t>
            </a:r>
            <a:r>
              <a:rPr lang="en-US" sz="1800" i="1" dirty="0"/>
              <a:t>N</a:t>
            </a:r>
            <a:r>
              <a:rPr lang="en-US" sz="1800" b="1" dirty="0"/>
              <a:t>-gram </a:t>
            </a:r>
            <a:r>
              <a:rPr lang="en-US" sz="1800" dirty="0"/>
              <a:t>language model and the </a:t>
            </a:r>
            <a:r>
              <a:rPr lang="en-US" sz="1800" b="1" dirty="0"/>
              <a:t>perplexity </a:t>
            </a:r>
            <a:r>
              <a:rPr lang="en-US" sz="1800" dirty="0"/>
              <a:t>metric. </a:t>
            </a:r>
          </a:p>
          <a:p>
            <a:pPr>
              <a:lnSpc>
                <a:spcPct val="80000"/>
              </a:lnSpc>
            </a:pPr>
            <a:r>
              <a:rPr lang="en-US" sz="1800" dirty="0"/>
              <a:t>In this chapter we begin with an overview of the architecture for HMM speech recognition: </a:t>
            </a:r>
          </a:p>
          <a:p>
            <a:pPr lvl="1">
              <a:lnSpc>
                <a:spcPct val="80000"/>
              </a:lnSpc>
            </a:pPr>
            <a:r>
              <a:rPr lang="en-US" sz="1800" dirty="0"/>
              <a:t>offer a brief overview of signal processing for feature extraction and the extraction of the important MFCC features, and then introduce</a:t>
            </a:r>
          </a:p>
          <a:p>
            <a:pPr lvl="1">
              <a:lnSpc>
                <a:spcPct val="80000"/>
              </a:lnSpc>
            </a:pPr>
            <a:r>
              <a:rPr lang="en-US" sz="1800" dirty="0"/>
              <a:t>Gaussian acoustic models. </a:t>
            </a:r>
          </a:p>
          <a:p>
            <a:pPr lvl="1">
              <a:lnSpc>
                <a:spcPct val="80000"/>
              </a:lnSpc>
            </a:pPr>
            <a:r>
              <a:rPr lang="en-US" sz="1800" dirty="0"/>
              <a:t>We then continue with how Viterbi decoding works in the ASR context, and give a complete summary of the training procedure for ASR, called </a:t>
            </a:r>
            <a:r>
              <a:rPr lang="en-US" sz="1800" b="1" dirty="0"/>
              <a:t>embedded training</a:t>
            </a:r>
            <a:r>
              <a:rPr lang="en-US" sz="1800" dirty="0"/>
              <a:t>. </a:t>
            </a:r>
          </a:p>
          <a:p>
            <a:pPr lvl="1">
              <a:lnSpc>
                <a:spcPct val="80000"/>
              </a:lnSpc>
            </a:pPr>
            <a:r>
              <a:rPr lang="en-US" sz="1800" dirty="0"/>
              <a:t>Finally, we introduce word error rate, the standard evaluation metric.</a:t>
            </a:r>
          </a:p>
        </p:txBody>
      </p:sp>
    </p:spTree>
  </p:cSld>
  <p:clrMapOvr>
    <a:masterClrMapping/>
  </p:clrMapOvr>
  <p:transition spd="slow">
    <p:push di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10DA96D9-34C2-4BD7-ABD9-2B1E4F8F769D}" type="datetime3">
              <a:rPr lang="en-US"/>
              <a:pPr/>
              <a:t>22 March 2017</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E64FB059-3B07-4E01-9F18-6DCA237CB4B6}" type="slidenum">
              <a:rPr lang="en-US"/>
              <a:pPr/>
              <a:t>130</a:t>
            </a:fld>
            <a:endParaRPr lang="en-US"/>
          </a:p>
        </p:txBody>
      </p:sp>
      <p:sp>
        <p:nvSpPr>
          <p:cNvPr id="1078274" name="Rectangle 2"/>
          <p:cNvSpPr>
            <a:spLocks noGrp="1" noChangeArrowheads="1"/>
          </p:cNvSpPr>
          <p:nvPr>
            <p:ph type="title"/>
          </p:nvPr>
        </p:nvSpPr>
        <p:spPr/>
        <p:txBody>
          <a:bodyPr/>
          <a:lstStyle/>
          <a:p>
            <a:r>
              <a:rPr lang="en-US" sz="3400"/>
              <a:t>The Viterbi Algorithm: An Example (cont’d) </a:t>
            </a:r>
            <a:endParaRPr lang="en-US" sz="3400" b="0"/>
          </a:p>
        </p:txBody>
      </p:sp>
      <p:pic>
        <p:nvPicPr>
          <p:cNvPr id="1078275" name="Picture 3"/>
          <p:cNvPicPr>
            <a:picLocks noGrp="1" noChangeAspect="1" noChangeArrowheads="1"/>
          </p:cNvPicPr>
          <p:nvPr>
            <p:ph type="body" idx="1"/>
          </p:nvPr>
        </p:nvPicPr>
        <p:blipFill>
          <a:blip r:embed="rId3" cstate="print"/>
          <a:srcRect/>
          <a:stretch>
            <a:fillRect/>
          </a:stretch>
        </p:blipFill>
        <p:spPr>
          <a:xfrm>
            <a:off x="566738" y="1431940"/>
            <a:ext cx="8001000" cy="4572000"/>
          </a:xfrm>
        </p:spPr>
      </p:pic>
      <p:sp>
        <p:nvSpPr>
          <p:cNvPr id="1078276" name="Oval 4"/>
          <p:cNvSpPr>
            <a:spLocks noChangeArrowheads="1"/>
          </p:cNvSpPr>
          <p:nvPr/>
        </p:nvSpPr>
        <p:spPr bwMode="auto">
          <a:xfrm>
            <a:off x="6124575" y="5524500"/>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8277" name="Oval 5"/>
          <p:cNvSpPr>
            <a:spLocks noChangeArrowheads="1"/>
          </p:cNvSpPr>
          <p:nvPr/>
        </p:nvSpPr>
        <p:spPr bwMode="auto">
          <a:xfrm>
            <a:off x="5326063" y="4830763"/>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8278" name="Oval 6"/>
          <p:cNvSpPr>
            <a:spLocks noChangeArrowheads="1"/>
          </p:cNvSpPr>
          <p:nvPr/>
        </p:nvSpPr>
        <p:spPr bwMode="auto">
          <a:xfrm>
            <a:off x="4525963" y="4821238"/>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8279" name="Oval 7"/>
          <p:cNvSpPr>
            <a:spLocks noChangeArrowheads="1"/>
          </p:cNvSpPr>
          <p:nvPr/>
        </p:nvSpPr>
        <p:spPr bwMode="auto">
          <a:xfrm>
            <a:off x="3744913" y="4164013"/>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8280" name="Oval 8"/>
          <p:cNvSpPr>
            <a:spLocks noChangeArrowheads="1"/>
          </p:cNvSpPr>
          <p:nvPr/>
        </p:nvSpPr>
        <p:spPr bwMode="auto">
          <a:xfrm>
            <a:off x="2954338" y="4154488"/>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pic>
        <p:nvPicPr>
          <p:cNvPr id="1552386" name="Picture 2"/>
          <p:cNvPicPr>
            <a:picLocks noChangeAspect="1" noChangeArrowheads="1"/>
          </p:cNvPicPr>
          <p:nvPr/>
        </p:nvPicPr>
        <p:blipFill>
          <a:blip r:embed="rId4" cstate="print"/>
          <a:srcRect/>
          <a:stretch>
            <a:fillRect/>
          </a:stretch>
        </p:blipFill>
        <p:spPr bwMode="auto">
          <a:xfrm>
            <a:off x="117020" y="4263952"/>
            <a:ext cx="2304300" cy="931678"/>
          </a:xfrm>
          <a:prstGeom prst="rect">
            <a:avLst/>
          </a:prstGeom>
          <a:noFill/>
          <a:ln w="9525">
            <a:noFill/>
            <a:miter lim="800000"/>
            <a:headEnd/>
            <a:tailEnd/>
          </a:ln>
        </p:spPr>
      </p:pic>
      <p:pic>
        <p:nvPicPr>
          <p:cNvPr id="1552387" name="Picture 3"/>
          <p:cNvPicPr>
            <a:picLocks noChangeAspect="1" noChangeArrowheads="1"/>
          </p:cNvPicPr>
          <p:nvPr/>
        </p:nvPicPr>
        <p:blipFill>
          <a:blip r:embed="rId5" cstate="print"/>
          <a:srcRect/>
          <a:stretch>
            <a:fillRect/>
          </a:stretch>
        </p:blipFill>
        <p:spPr bwMode="auto">
          <a:xfrm>
            <a:off x="6684275" y="4235505"/>
            <a:ext cx="2379830" cy="1268467"/>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8276"/>
                                        </p:tgtEl>
                                        <p:attrNameLst>
                                          <p:attrName>style.visibility</p:attrName>
                                        </p:attrNameLst>
                                      </p:cBhvr>
                                      <p:to>
                                        <p:strVal val="visible"/>
                                      </p:to>
                                    </p:set>
                                    <p:animEffect transition="in" filter="dissolve">
                                      <p:cBhvr>
                                        <p:cTn id="7" dur="500"/>
                                        <p:tgtEl>
                                          <p:spTgt spid="1078276"/>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078277"/>
                                        </p:tgtEl>
                                        <p:attrNameLst>
                                          <p:attrName>style.visibility</p:attrName>
                                        </p:attrNameLst>
                                      </p:cBhvr>
                                      <p:to>
                                        <p:strVal val="visible"/>
                                      </p:to>
                                    </p:set>
                                    <p:animEffect transition="in" filter="dissolve">
                                      <p:cBhvr>
                                        <p:cTn id="11" dur="1000"/>
                                        <p:tgtEl>
                                          <p:spTgt spid="1078277"/>
                                        </p:tgtEl>
                                      </p:cBhvr>
                                    </p:animEffect>
                                  </p:childTnLst>
                                </p:cTn>
                              </p:par>
                            </p:childTnLst>
                          </p:cTn>
                        </p:par>
                        <p:par>
                          <p:cTn id="12" fill="hold">
                            <p:stCondLst>
                              <p:cond delay="2500"/>
                            </p:stCondLst>
                            <p:childTnLst>
                              <p:par>
                                <p:cTn id="13" presetID="9" presetClass="entr" presetSubtype="0" fill="hold" grpId="0" nodeType="afterEffect">
                                  <p:stCondLst>
                                    <p:cond delay="1000"/>
                                  </p:stCondLst>
                                  <p:childTnLst>
                                    <p:set>
                                      <p:cBhvr>
                                        <p:cTn id="14" dur="1" fill="hold">
                                          <p:stCondLst>
                                            <p:cond delay="0"/>
                                          </p:stCondLst>
                                        </p:cTn>
                                        <p:tgtEl>
                                          <p:spTgt spid="1078278"/>
                                        </p:tgtEl>
                                        <p:attrNameLst>
                                          <p:attrName>style.visibility</p:attrName>
                                        </p:attrNameLst>
                                      </p:cBhvr>
                                      <p:to>
                                        <p:strVal val="visible"/>
                                      </p:to>
                                    </p:set>
                                    <p:animEffect transition="in" filter="dissolve">
                                      <p:cBhvr>
                                        <p:cTn id="15" dur="500"/>
                                        <p:tgtEl>
                                          <p:spTgt spid="1078278"/>
                                        </p:tgtEl>
                                      </p:cBhvr>
                                    </p:animEffect>
                                  </p:childTnLst>
                                </p:cTn>
                              </p:par>
                            </p:childTnLst>
                          </p:cTn>
                        </p:par>
                        <p:par>
                          <p:cTn id="16" fill="hold">
                            <p:stCondLst>
                              <p:cond delay="4000"/>
                            </p:stCondLst>
                            <p:childTnLst>
                              <p:par>
                                <p:cTn id="17" presetID="9" presetClass="entr" presetSubtype="0" fill="hold" grpId="0" nodeType="afterEffect">
                                  <p:stCondLst>
                                    <p:cond delay="1000"/>
                                  </p:stCondLst>
                                  <p:childTnLst>
                                    <p:set>
                                      <p:cBhvr>
                                        <p:cTn id="18" dur="1" fill="hold">
                                          <p:stCondLst>
                                            <p:cond delay="0"/>
                                          </p:stCondLst>
                                        </p:cTn>
                                        <p:tgtEl>
                                          <p:spTgt spid="1078279"/>
                                        </p:tgtEl>
                                        <p:attrNameLst>
                                          <p:attrName>style.visibility</p:attrName>
                                        </p:attrNameLst>
                                      </p:cBhvr>
                                      <p:to>
                                        <p:strVal val="visible"/>
                                      </p:to>
                                    </p:set>
                                    <p:animEffect transition="in" filter="dissolve">
                                      <p:cBhvr>
                                        <p:cTn id="19" dur="500"/>
                                        <p:tgtEl>
                                          <p:spTgt spid="1078279"/>
                                        </p:tgtEl>
                                      </p:cBhvr>
                                    </p:animEffect>
                                  </p:childTnLst>
                                </p:cTn>
                              </p:par>
                            </p:childTnLst>
                          </p:cTn>
                        </p:par>
                        <p:par>
                          <p:cTn id="20" fill="hold">
                            <p:stCondLst>
                              <p:cond delay="5500"/>
                            </p:stCondLst>
                            <p:childTnLst>
                              <p:par>
                                <p:cTn id="21" presetID="9" presetClass="entr" presetSubtype="0" fill="hold" grpId="0" nodeType="afterEffect">
                                  <p:stCondLst>
                                    <p:cond delay="1000"/>
                                  </p:stCondLst>
                                  <p:childTnLst>
                                    <p:set>
                                      <p:cBhvr>
                                        <p:cTn id="22" dur="1" fill="hold">
                                          <p:stCondLst>
                                            <p:cond delay="0"/>
                                          </p:stCondLst>
                                        </p:cTn>
                                        <p:tgtEl>
                                          <p:spTgt spid="1078280"/>
                                        </p:tgtEl>
                                        <p:attrNameLst>
                                          <p:attrName>style.visibility</p:attrName>
                                        </p:attrNameLst>
                                      </p:cBhvr>
                                      <p:to>
                                        <p:strVal val="visible"/>
                                      </p:to>
                                    </p:set>
                                    <p:animEffect transition="in" filter="dissolve">
                                      <p:cBhvr>
                                        <p:cTn id="23" dur="500"/>
                                        <p:tgtEl>
                                          <p:spTgt spid="1078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276" grpId="0" animBg="1"/>
      <p:bldP spid="1078277" grpId="0" animBg="1"/>
      <p:bldP spid="1078278" grpId="0" animBg="1"/>
      <p:bldP spid="1078279" grpId="0" animBg="1"/>
      <p:bldP spid="107828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B6B73DF5-2D78-4788-ADDE-4DFF92EEB1A1}" type="datetime3">
              <a:rPr lang="en-US"/>
              <a:pPr/>
              <a:t>22 March 2017</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376B6109-EDE7-4442-A309-228C211AC7FC}" type="slidenum">
              <a:rPr lang="en-US"/>
              <a:pPr/>
              <a:t>131</a:t>
            </a:fld>
            <a:endParaRPr lang="en-US"/>
          </a:p>
        </p:txBody>
      </p:sp>
      <p:sp>
        <p:nvSpPr>
          <p:cNvPr id="1079298" name="Rectangle 2"/>
          <p:cNvSpPr>
            <a:spLocks noGrp="1" noChangeArrowheads="1"/>
          </p:cNvSpPr>
          <p:nvPr>
            <p:ph type="title"/>
          </p:nvPr>
        </p:nvSpPr>
        <p:spPr/>
        <p:txBody>
          <a:bodyPr/>
          <a:lstStyle/>
          <a:p>
            <a:r>
              <a:rPr lang="en-US" sz="3400"/>
              <a:t>Matching Using Forward-Backward Algorithm </a:t>
            </a:r>
            <a:endParaRPr lang="en-US" sz="3400" b="0"/>
          </a:p>
        </p:txBody>
      </p:sp>
      <p:pic>
        <p:nvPicPr>
          <p:cNvPr id="1079299" name="Picture 3"/>
          <p:cNvPicPr>
            <a:picLocks noGrp="1" noChangeAspect="1" noChangeArrowheads="1"/>
          </p:cNvPicPr>
          <p:nvPr>
            <p:ph type="body" idx="1"/>
          </p:nvPr>
        </p:nvPicPr>
        <p:blipFill>
          <a:blip r:embed="rId3" cstate="print"/>
          <a:srcRect/>
          <a:stretch>
            <a:fillRect/>
          </a:stretch>
        </p:blipFill>
        <p:spPr/>
      </p:pic>
      <p:sp>
        <p:nvSpPr>
          <p:cNvPr id="1079300" name="Oval 4"/>
          <p:cNvSpPr>
            <a:spLocks noChangeArrowheads="1"/>
          </p:cNvSpPr>
          <p:nvPr/>
        </p:nvSpPr>
        <p:spPr bwMode="auto">
          <a:xfrm>
            <a:off x="6124575" y="5524500"/>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9301" name="Oval 5"/>
          <p:cNvSpPr>
            <a:spLocks noChangeArrowheads="1"/>
          </p:cNvSpPr>
          <p:nvPr/>
        </p:nvSpPr>
        <p:spPr bwMode="auto">
          <a:xfrm>
            <a:off x="5326063" y="4830763"/>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9302" name="Oval 6"/>
          <p:cNvSpPr>
            <a:spLocks noChangeArrowheads="1"/>
          </p:cNvSpPr>
          <p:nvPr/>
        </p:nvSpPr>
        <p:spPr bwMode="auto">
          <a:xfrm>
            <a:off x="4525963" y="4821238"/>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9303" name="Oval 7"/>
          <p:cNvSpPr>
            <a:spLocks noChangeArrowheads="1"/>
          </p:cNvSpPr>
          <p:nvPr/>
        </p:nvSpPr>
        <p:spPr bwMode="auto">
          <a:xfrm>
            <a:off x="3744913" y="4164013"/>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9304" name="Oval 8"/>
          <p:cNvSpPr>
            <a:spLocks noChangeArrowheads="1"/>
          </p:cNvSpPr>
          <p:nvPr/>
        </p:nvSpPr>
        <p:spPr bwMode="auto">
          <a:xfrm>
            <a:off x="2954338" y="4154488"/>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pic>
        <p:nvPicPr>
          <p:cNvPr id="12" name="Picture 2"/>
          <p:cNvPicPr>
            <a:picLocks noChangeAspect="1" noChangeArrowheads="1"/>
          </p:cNvPicPr>
          <p:nvPr/>
        </p:nvPicPr>
        <p:blipFill>
          <a:blip r:embed="rId4" cstate="print"/>
          <a:srcRect/>
          <a:stretch>
            <a:fillRect/>
          </a:stretch>
        </p:blipFill>
        <p:spPr bwMode="auto">
          <a:xfrm>
            <a:off x="117020" y="4262850"/>
            <a:ext cx="2304300" cy="931678"/>
          </a:xfrm>
          <a:prstGeom prst="rect">
            <a:avLst/>
          </a:prstGeom>
          <a:noFill/>
          <a:ln w="9525">
            <a:noFill/>
            <a:miter lim="800000"/>
            <a:headEnd/>
            <a:tailEnd/>
          </a:ln>
        </p:spPr>
      </p:pic>
      <p:pic>
        <p:nvPicPr>
          <p:cNvPr id="13" name="Picture 3"/>
          <p:cNvPicPr>
            <a:picLocks noChangeAspect="1" noChangeArrowheads="1"/>
          </p:cNvPicPr>
          <p:nvPr/>
        </p:nvPicPr>
        <p:blipFill>
          <a:blip r:embed="rId5" cstate="print"/>
          <a:srcRect/>
          <a:stretch>
            <a:fillRect/>
          </a:stretch>
        </p:blipFill>
        <p:spPr bwMode="auto">
          <a:xfrm>
            <a:off x="6684275" y="4234403"/>
            <a:ext cx="2379830" cy="1268467"/>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9300"/>
                                        </p:tgtEl>
                                        <p:attrNameLst>
                                          <p:attrName>style.visibility</p:attrName>
                                        </p:attrNameLst>
                                      </p:cBhvr>
                                      <p:to>
                                        <p:strVal val="visible"/>
                                      </p:to>
                                    </p:set>
                                    <p:animEffect transition="in" filter="dissolve">
                                      <p:cBhvr>
                                        <p:cTn id="7" dur="500"/>
                                        <p:tgtEl>
                                          <p:spTgt spid="1079300"/>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079301"/>
                                        </p:tgtEl>
                                        <p:attrNameLst>
                                          <p:attrName>style.visibility</p:attrName>
                                        </p:attrNameLst>
                                      </p:cBhvr>
                                      <p:to>
                                        <p:strVal val="visible"/>
                                      </p:to>
                                    </p:set>
                                    <p:animEffect transition="in" filter="dissolve">
                                      <p:cBhvr>
                                        <p:cTn id="11" dur="1000"/>
                                        <p:tgtEl>
                                          <p:spTgt spid="1079301"/>
                                        </p:tgtEl>
                                      </p:cBhvr>
                                    </p:animEffect>
                                  </p:childTnLst>
                                </p:cTn>
                              </p:par>
                            </p:childTnLst>
                          </p:cTn>
                        </p:par>
                        <p:par>
                          <p:cTn id="12" fill="hold">
                            <p:stCondLst>
                              <p:cond delay="2500"/>
                            </p:stCondLst>
                            <p:childTnLst>
                              <p:par>
                                <p:cTn id="13" presetID="9" presetClass="entr" presetSubtype="0" fill="hold" grpId="0" nodeType="afterEffect">
                                  <p:stCondLst>
                                    <p:cond delay="1000"/>
                                  </p:stCondLst>
                                  <p:childTnLst>
                                    <p:set>
                                      <p:cBhvr>
                                        <p:cTn id="14" dur="1" fill="hold">
                                          <p:stCondLst>
                                            <p:cond delay="0"/>
                                          </p:stCondLst>
                                        </p:cTn>
                                        <p:tgtEl>
                                          <p:spTgt spid="1079302"/>
                                        </p:tgtEl>
                                        <p:attrNameLst>
                                          <p:attrName>style.visibility</p:attrName>
                                        </p:attrNameLst>
                                      </p:cBhvr>
                                      <p:to>
                                        <p:strVal val="visible"/>
                                      </p:to>
                                    </p:set>
                                    <p:animEffect transition="in" filter="dissolve">
                                      <p:cBhvr>
                                        <p:cTn id="15" dur="500"/>
                                        <p:tgtEl>
                                          <p:spTgt spid="1079302"/>
                                        </p:tgtEl>
                                      </p:cBhvr>
                                    </p:animEffect>
                                  </p:childTnLst>
                                </p:cTn>
                              </p:par>
                            </p:childTnLst>
                          </p:cTn>
                        </p:par>
                        <p:par>
                          <p:cTn id="16" fill="hold">
                            <p:stCondLst>
                              <p:cond delay="4000"/>
                            </p:stCondLst>
                            <p:childTnLst>
                              <p:par>
                                <p:cTn id="17" presetID="9" presetClass="entr" presetSubtype="0" fill="hold" grpId="0" nodeType="afterEffect">
                                  <p:stCondLst>
                                    <p:cond delay="1000"/>
                                  </p:stCondLst>
                                  <p:childTnLst>
                                    <p:set>
                                      <p:cBhvr>
                                        <p:cTn id="18" dur="1" fill="hold">
                                          <p:stCondLst>
                                            <p:cond delay="0"/>
                                          </p:stCondLst>
                                        </p:cTn>
                                        <p:tgtEl>
                                          <p:spTgt spid="1079303"/>
                                        </p:tgtEl>
                                        <p:attrNameLst>
                                          <p:attrName>style.visibility</p:attrName>
                                        </p:attrNameLst>
                                      </p:cBhvr>
                                      <p:to>
                                        <p:strVal val="visible"/>
                                      </p:to>
                                    </p:set>
                                    <p:animEffect transition="in" filter="dissolve">
                                      <p:cBhvr>
                                        <p:cTn id="19" dur="500"/>
                                        <p:tgtEl>
                                          <p:spTgt spid="1079303"/>
                                        </p:tgtEl>
                                      </p:cBhvr>
                                    </p:animEffect>
                                  </p:childTnLst>
                                </p:cTn>
                              </p:par>
                            </p:childTnLst>
                          </p:cTn>
                        </p:par>
                        <p:par>
                          <p:cTn id="20" fill="hold">
                            <p:stCondLst>
                              <p:cond delay="5500"/>
                            </p:stCondLst>
                            <p:childTnLst>
                              <p:par>
                                <p:cTn id="21" presetID="9" presetClass="entr" presetSubtype="0" fill="hold" grpId="0" nodeType="afterEffect">
                                  <p:stCondLst>
                                    <p:cond delay="1000"/>
                                  </p:stCondLst>
                                  <p:childTnLst>
                                    <p:set>
                                      <p:cBhvr>
                                        <p:cTn id="22" dur="1" fill="hold">
                                          <p:stCondLst>
                                            <p:cond delay="0"/>
                                          </p:stCondLst>
                                        </p:cTn>
                                        <p:tgtEl>
                                          <p:spTgt spid="1079304"/>
                                        </p:tgtEl>
                                        <p:attrNameLst>
                                          <p:attrName>style.visibility</p:attrName>
                                        </p:attrNameLst>
                                      </p:cBhvr>
                                      <p:to>
                                        <p:strVal val="visible"/>
                                      </p:to>
                                    </p:set>
                                    <p:animEffect transition="in" filter="dissolve">
                                      <p:cBhvr>
                                        <p:cTn id="23" dur="500"/>
                                        <p:tgtEl>
                                          <p:spTgt spid="1079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300" grpId="0" animBg="1"/>
      <p:bldP spid="1079301" grpId="0" animBg="1"/>
      <p:bldP spid="1079302" grpId="0" animBg="1"/>
      <p:bldP spid="1079303" grpId="0" animBg="1"/>
      <p:bldP spid="107930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2" name="Rectangle 4"/>
          <p:cNvSpPr>
            <a:spLocks noGrp="1" noChangeArrowheads="1"/>
          </p:cNvSpPr>
          <p:nvPr>
            <p:ph type="ctrTitle"/>
          </p:nvPr>
        </p:nvSpPr>
        <p:spPr/>
        <p:txBody>
          <a:bodyPr/>
          <a:lstStyle/>
          <a:p>
            <a:r>
              <a:rPr lang="en-US" dirty="0" err="1" smtClean="0"/>
              <a:t>Tranining</a:t>
            </a:r>
            <a:endParaRPr lang="en-US" dirty="0"/>
          </a:p>
        </p:txBody>
      </p:sp>
      <p:sp>
        <p:nvSpPr>
          <p:cNvPr id="1195013" name="Rectangle 5"/>
          <p:cNvSpPr>
            <a:spLocks noGrp="1" noChangeArrowheads="1"/>
          </p:cNvSpPr>
          <p:nvPr>
            <p:ph type="subTitle" idx="1"/>
          </p:nvPr>
        </p:nvSpPr>
        <p:spPr/>
        <p:txBody>
          <a:bodyPr/>
          <a:lstStyle/>
          <a:p>
            <a:r>
              <a:rPr lang="en-US" dirty="0" smtClean="0"/>
              <a:t>HMM Training: Baum-Welch Re-estimation</a:t>
            </a:r>
            <a:endParaRPr lang="en-US" dirty="0"/>
          </a:p>
        </p:txBody>
      </p:sp>
    </p:spTree>
  </p:cSld>
  <p:clrMapOvr>
    <a:masterClrMapping/>
  </p:clrMapOvr>
  <p:transition spd="slow">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E54C62A6-3D4B-49FA-9E7B-0F4BF7FAF5D8}"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2F1D5731-B24A-443A-AC28-931B535E97B3}" type="slidenum">
              <a:rPr lang="en-US"/>
              <a:pPr/>
              <a:t>133</a:t>
            </a:fld>
            <a:endParaRPr lang="en-US"/>
          </a:p>
        </p:txBody>
      </p:sp>
      <p:sp>
        <p:nvSpPr>
          <p:cNvPr id="1080322" name="Rectangle 2"/>
          <p:cNvSpPr>
            <a:spLocks noGrp="1" noChangeArrowheads="1"/>
          </p:cNvSpPr>
          <p:nvPr>
            <p:ph type="title"/>
          </p:nvPr>
        </p:nvSpPr>
        <p:spPr/>
        <p:txBody>
          <a:bodyPr/>
          <a:lstStyle/>
          <a:p>
            <a:r>
              <a:rPr lang="en-US" sz="3400"/>
              <a:t>Solution to Problem 3:</a:t>
            </a:r>
            <a:br>
              <a:rPr lang="en-US" sz="3400"/>
            </a:br>
            <a:r>
              <a:rPr lang="en-US" sz="3400"/>
              <a:t>Baum-Welch Re-estimation </a:t>
            </a:r>
            <a:endParaRPr lang="en-US" sz="3400" b="0"/>
          </a:p>
        </p:txBody>
      </p:sp>
      <p:sp>
        <p:nvSpPr>
          <p:cNvPr id="1080323" name="Rectangle 3"/>
          <p:cNvSpPr>
            <a:spLocks noGrp="1" noChangeArrowheads="1"/>
          </p:cNvSpPr>
          <p:nvPr>
            <p:ph type="body" idx="1"/>
          </p:nvPr>
        </p:nvSpPr>
        <p:spPr/>
        <p:txBody>
          <a:bodyPr/>
          <a:lstStyle/>
          <a:p>
            <a:r>
              <a:rPr lang="en-US" sz="2200" dirty="0"/>
              <a:t>Baum-Welch re-estimation uses EM to determine ML parameters </a:t>
            </a:r>
          </a:p>
          <a:p>
            <a:r>
              <a:rPr lang="en-US" sz="2200" dirty="0"/>
              <a:t>Define </a:t>
            </a:r>
            <a:r>
              <a:rPr lang="en-US" sz="2200" i="1" dirty="0" err="1">
                <a:latin typeface="Times New Roman" pitchFamily="18" charset="0"/>
                <a:cs typeface="Times New Roman" pitchFamily="18" charset="0"/>
              </a:rPr>
              <a:t>ξ</a:t>
            </a:r>
            <a:r>
              <a:rPr lang="en-US" sz="2200" i="1" baseline="-25000" dirty="0" err="1">
                <a:latin typeface="Times New Roman" pitchFamily="18" charset="0"/>
                <a:cs typeface="Times New Roman" pitchFamily="18" charset="0"/>
              </a:rPr>
              <a:t>t</a:t>
            </a:r>
            <a:r>
              <a:rPr lang="en-US" sz="2200" dirty="0">
                <a:latin typeface="Times New Roman" pitchFamily="18" charset="0"/>
                <a:cs typeface="Times New Roman" pitchFamily="18" charset="0"/>
              </a:rPr>
              <a:t>(</a:t>
            </a:r>
            <a:r>
              <a:rPr lang="en-US" sz="2200" i="1" dirty="0" err="1">
                <a:latin typeface="Times New Roman" pitchFamily="18" charset="0"/>
                <a:cs typeface="Times New Roman" pitchFamily="18" charset="0"/>
              </a:rPr>
              <a:t>i,j</a:t>
            </a:r>
            <a:r>
              <a:rPr lang="en-US" sz="2200" dirty="0">
                <a:latin typeface="Times New Roman" pitchFamily="18" charset="0"/>
                <a:cs typeface="Times New Roman" pitchFamily="18" charset="0"/>
              </a:rPr>
              <a:t>)</a:t>
            </a:r>
            <a:r>
              <a:rPr lang="en-US" sz="2200" dirty="0"/>
              <a:t> as the probability of being in state </a:t>
            </a:r>
            <a:r>
              <a:rPr lang="en-US" sz="2200" i="1" dirty="0" err="1">
                <a:latin typeface="Times New Roman" pitchFamily="18" charset="0"/>
                <a:cs typeface="Times New Roman" pitchFamily="18" charset="0"/>
              </a:rPr>
              <a:t>s</a:t>
            </a:r>
            <a:r>
              <a:rPr lang="en-US" sz="2200" i="1" baseline="-25000" dirty="0" err="1">
                <a:latin typeface="Times New Roman" pitchFamily="18" charset="0"/>
                <a:cs typeface="Times New Roman" pitchFamily="18" charset="0"/>
              </a:rPr>
              <a:t>i</a:t>
            </a:r>
            <a:r>
              <a:rPr lang="en-US" sz="2200" i="1" dirty="0"/>
              <a:t> </a:t>
            </a:r>
            <a:r>
              <a:rPr lang="en-US" sz="2200" dirty="0"/>
              <a:t>at time </a:t>
            </a:r>
            <a:r>
              <a:rPr lang="en-US" sz="2200" i="1" dirty="0">
                <a:latin typeface="Times New Roman" pitchFamily="18" charset="0"/>
                <a:cs typeface="Times New Roman" pitchFamily="18" charset="0"/>
              </a:rPr>
              <a:t>t</a:t>
            </a:r>
            <a:r>
              <a:rPr lang="en-US" sz="2200" i="1" dirty="0"/>
              <a:t> </a:t>
            </a:r>
            <a:r>
              <a:rPr lang="en-US" sz="2200" dirty="0"/>
              <a:t>and state </a:t>
            </a:r>
            <a:r>
              <a:rPr lang="en-US" sz="2200" i="1" dirty="0" err="1">
                <a:latin typeface="Times New Roman" pitchFamily="18" charset="0"/>
                <a:cs typeface="Times New Roman" pitchFamily="18" charset="0"/>
              </a:rPr>
              <a:t>s</a:t>
            </a:r>
            <a:r>
              <a:rPr lang="en-US" sz="2200" i="1" baseline="-25000" dirty="0" err="1">
                <a:latin typeface="Times New Roman" pitchFamily="18" charset="0"/>
                <a:cs typeface="Times New Roman" pitchFamily="18" charset="0"/>
              </a:rPr>
              <a:t>j</a:t>
            </a:r>
            <a:r>
              <a:rPr lang="en-US" sz="2200" i="1" dirty="0"/>
              <a:t> </a:t>
            </a:r>
            <a:r>
              <a:rPr lang="en-US" sz="2200" dirty="0"/>
              <a:t>at time </a:t>
            </a:r>
            <a:r>
              <a:rPr lang="en-US" sz="2200" i="1" dirty="0">
                <a:latin typeface="Times New Roman" pitchFamily="18" charset="0"/>
                <a:cs typeface="Times New Roman" pitchFamily="18" charset="0"/>
              </a:rPr>
              <a:t>t</a:t>
            </a:r>
            <a:r>
              <a:rPr lang="en-US" sz="2200" dirty="0">
                <a:latin typeface="Times New Roman" pitchFamily="18" charset="0"/>
                <a:cs typeface="Times New Roman" pitchFamily="18" charset="0"/>
              </a:rPr>
              <a:t>+1</a:t>
            </a:r>
            <a:r>
              <a:rPr lang="en-US" sz="2200" dirty="0"/>
              <a:t>, given the model and observation sequence</a:t>
            </a:r>
          </a:p>
          <a:p>
            <a:endParaRPr lang="en-US" sz="2200" dirty="0"/>
          </a:p>
          <a:p>
            <a:endParaRPr lang="en-US" sz="2200" dirty="0"/>
          </a:p>
          <a:p>
            <a:r>
              <a:rPr lang="en-US" sz="2200" dirty="0"/>
              <a:t>Then, from the definitions of the forward and backward variables, can write </a:t>
            </a:r>
            <a:r>
              <a:rPr lang="en-US" sz="2200" i="1" dirty="0" err="1">
                <a:latin typeface="Times New Roman" pitchFamily="18" charset="0"/>
                <a:cs typeface="Times New Roman" pitchFamily="18" charset="0"/>
              </a:rPr>
              <a:t>ξ</a:t>
            </a:r>
            <a:r>
              <a:rPr lang="en-US" sz="2200" i="1" baseline="-25000" dirty="0" err="1">
                <a:latin typeface="Times New Roman" pitchFamily="18" charset="0"/>
                <a:cs typeface="Times New Roman" pitchFamily="18" charset="0"/>
              </a:rPr>
              <a:t>t</a:t>
            </a:r>
            <a:r>
              <a:rPr lang="en-US" sz="2200" dirty="0">
                <a:latin typeface="Times New Roman" pitchFamily="18" charset="0"/>
                <a:cs typeface="Times New Roman" pitchFamily="18" charset="0"/>
              </a:rPr>
              <a:t>(</a:t>
            </a:r>
            <a:r>
              <a:rPr lang="en-US" sz="2200" i="1" dirty="0" err="1">
                <a:latin typeface="Times New Roman" pitchFamily="18" charset="0"/>
                <a:cs typeface="Times New Roman" pitchFamily="18" charset="0"/>
              </a:rPr>
              <a:t>i,j</a:t>
            </a:r>
            <a:r>
              <a:rPr lang="en-US" sz="2200" dirty="0">
                <a:latin typeface="Times New Roman" pitchFamily="18" charset="0"/>
                <a:cs typeface="Times New Roman" pitchFamily="18" charset="0"/>
              </a:rPr>
              <a:t>)</a:t>
            </a:r>
            <a:r>
              <a:rPr lang="en-US" sz="2200" dirty="0"/>
              <a:t> in the form:</a:t>
            </a:r>
          </a:p>
          <a:p>
            <a:endParaRPr lang="en-US" sz="2200" dirty="0"/>
          </a:p>
        </p:txBody>
      </p:sp>
      <p:graphicFrame>
        <p:nvGraphicFramePr>
          <p:cNvPr id="1080324" name="Object 4"/>
          <p:cNvGraphicFramePr>
            <a:graphicFrameLocks noChangeAspect="1"/>
          </p:cNvGraphicFramePr>
          <p:nvPr/>
        </p:nvGraphicFramePr>
        <p:xfrm>
          <a:off x="2132013" y="3308350"/>
          <a:ext cx="5011737" cy="647700"/>
        </p:xfrm>
        <a:graphic>
          <a:graphicData uri="http://schemas.openxmlformats.org/presentationml/2006/ole">
            <mc:AlternateContent xmlns:mc="http://schemas.openxmlformats.org/markup-compatibility/2006">
              <mc:Choice xmlns:v="urn:schemas-microsoft-com:vml" Requires="v">
                <p:oleObj spid="_x0000_s1541262" name="Equation" r:id="rId4" imgW="1866900" imgH="241300" progId="Equation.3">
                  <p:embed/>
                </p:oleObj>
              </mc:Choice>
              <mc:Fallback>
                <p:oleObj name="Equation" r:id="rId4" imgW="1866900" imgH="2413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013" y="3308350"/>
                        <a:ext cx="5011737"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0325" name="Object 5"/>
          <p:cNvGraphicFramePr>
            <a:graphicFrameLocks noChangeAspect="1"/>
          </p:cNvGraphicFramePr>
          <p:nvPr/>
        </p:nvGraphicFramePr>
        <p:xfrm>
          <a:off x="1947863" y="4879975"/>
          <a:ext cx="5080000" cy="1192213"/>
        </p:xfrm>
        <a:graphic>
          <a:graphicData uri="http://schemas.openxmlformats.org/presentationml/2006/ole">
            <mc:AlternateContent xmlns:mc="http://schemas.openxmlformats.org/markup-compatibility/2006">
              <mc:Choice xmlns:v="urn:schemas-microsoft-com:vml" Requires="v">
                <p:oleObj spid="_x0000_s1541263" name="Equation" r:id="rId6" imgW="1892300" imgH="444500" progId="Equation.3">
                  <p:embed/>
                </p:oleObj>
              </mc:Choice>
              <mc:Fallback>
                <p:oleObj name="Equation" r:id="rId6" imgW="1892300" imgH="4445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7863" y="4879975"/>
                        <a:ext cx="5080000" cy="1192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60E50974-6696-48C3-8A7D-E404CAA63BB1}"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97083E9F-F3CE-4864-9771-F1A635990D67}" type="slidenum">
              <a:rPr lang="en-US"/>
              <a:pPr/>
              <a:t>134</a:t>
            </a:fld>
            <a:endParaRPr lang="en-US"/>
          </a:p>
        </p:txBody>
      </p:sp>
      <p:sp>
        <p:nvSpPr>
          <p:cNvPr id="1081346" name="Rectangle 2"/>
          <p:cNvSpPr>
            <a:spLocks noGrp="1" noChangeArrowheads="1"/>
          </p:cNvSpPr>
          <p:nvPr>
            <p:ph type="title"/>
          </p:nvPr>
        </p:nvSpPr>
        <p:spPr/>
        <p:txBody>
          <a:bodyPr/>
          <a:lstStyle/>
          <a:p>
            <a:r>
              <a:rPr lang="en-US" sz="3400"/>
              <a:t>Solution to Problem 3:</a:t>
            </a:r>
            <a:br>
              <a:rPr lang="en-US" sz="3400"/>
            </a:br>
            <a:r>
              <a:rPr lang="en-US" sz="3400"/>
              <a:t>Baum-Welch Re-estimation</a:t>
            </a:r>
          </a:p>
        </p:txBody>
      </p:sp>
      <p:sp>
        <p:nvSpPr>
          <p:cNvPr id="1081347" name="Rectangle 3"/>
          <p:cNvSpPr>
            <a:spLocks noGrp="1" noChangeArrowheads="1"/>
          </p:cNvSpPr>
          <p:nvPr>
            <p:ph type="body" idx="1"/>
          </p:nvPr>
        </p:nvSpPr>
        <p:spPr/>
        <p:txBody>
          <a:bodyPr/>
          <a:lstStyle/>
          <a:p>
            <a:pPr>
              <a:buFont typeface="Wingdings" pitchFamily="2" charset="2"/>
              <a:buNone/>
            </a:pPr>
            <a:r>
              <a:rPr lang="en-US"/>
              <a:t> </a:t>
            </a:r>
          </a:p>
          <a:p>
            <a:endParaRPr lang="en-US"/>
          </a:p>
          <a:p>
            <a:endParaRPr lang="en-US"/>
          </a:p>
          <a:p>
            <a:endParaRPr lang="en-US"/>
          </a:p>
          <a:p>
            <a:endParaRPr lang="en-US"/>
          </a:p>
          <a:p>
            <a:endParaRPr lang="en-US" sz="800"/>
          </a:p>
          <a:p>
            <a:r>
              <a:rPr lang="en-US" sz="2000"/>
              <a:t>Hence considering that we have defined </a:t>
            </a:r>
            <a:r>
              <a:rPr lang="en-US" sz="2000" i="1">
                <a:sym typeface="Symbol" pitchFamily="18" charset="2"/>
              </a:rPr>
              <a:t></a:t>
            </a:r>
            <a:r>
              <a:rPr lang="en-US" sz="2400" i="1">
                <a:sym typeface="Symbol" pitchFamily="18" charset="2"/>
              </a:rPr>
              <a:t></a:t>
            </a:r>
            <a:r>
              <a:rPr lang="en-US" sz="2400" i="1" baseline="-25000"/>
              <a:t>t</a:t>
            </a:r>
            <a:r>
              <a:rPr lang="en-US" sz="2000"/>
              <a:t>(</a:t>
            </a:r>
            <a:r>
              <a:rPr lang="en-US" sz="2000" i="1"/>
              <a:t>i</a:t>
            </a:r>
            <a:r>
              <a:rPr lang="en-US" sz="2000"/>
              <a:t>) as the probability of being in state </a:t>
            </a:r>
            <a:r>
              <a:rPr lang="en-US" sz="2000" i="1"/>
              <a:t>s</a:t>
            </a:r>
            <a:r>
              <a:rPr lang="en-US" sz="2000" i="1" baseline="-25000"/>
              <a:t>i</a:t>
            </a:r>
            <a:r>
              <a:rPr lang="en-US" sz="2000" i="1"/>
              <a:t> </a:t>
            </a:r>
            <a:r>
              <a:rPr lang="en-US" sz="2000"/>
              <a:t>at time </a:t>
            </a:r>
            <a:r>
              <a:rPr lang="en-US" sz="2000" i="1"/>
              <a:t>t, </a:t>
            </a:r>
            <a:r>
              <a:rPr lang="en-US" sz="2000"/>
              <a:t>we can relate </a:t>
            </a:r>
            <a:r>
              <a:rPr lang="en-US" sz="2000" i="1">
                <a:sym typeface="Symbol" pitchFamily="18" charset="2"/>
              </a:rPr>
              <a:t></a:t>
            </a:r>
            <a:r>
              <a:rPr lang="en-US" sz="2400" i="1">
                <a:sym typeface="Symbol" pitchFamily="18" charset="2"/>
              </a:rPr>
              <a:t></a:t>
            </a:r>
            <a:r>
              <a:rPr lang="en-US" sz="2400" i="1" baseline="-25000"/>
              <a:t>t</a:t>
            </a:r>
            <a:r>
              <a:rPr lang="en-US" sz="2000"/>
              <a:t>(</a:t>
            </a:r>
            <a:r>
              <a:rPr lang="en-US" sz="2000" i="1"/>
              <a:t>i</a:t>
            </a:r>
            <a:r>
              <a:rPr lang="en-US" sz="2000"/>
              <a:t>) to </a:t>
            </a:r>
            <a:r>
              <a:rPr lang="en-US" sz="2000" i="1"/>
              <a:t>ξ</a:t>
            </a:r>
            <a:r>
              <a:rPr lang="en-US" sz="2000" i="1" baseline="-25000"/>
              <a:t>t</a:t>
            </a:r>
            <a:r>
              <a:rPr lang="en-US" sz="2000"/>
              <a:t>(</a:t>
            </a:r>
            <a:r>
              <a:rPr lang="en-US" sz="2000" i="1"/>
              <a:t>i,j</a:t>
            </a:r>
            <a:r>
              <a:rPr lang="en-US" sz="2000"/>
              <a:t>) by summing over j:</a:t>
            </a:r>
          </a:p>
        </p:txBody>
      </p:sp>
      <p:graphicFrame>
        <p:nvGraphicFramePr>
          <p:cNvPr id="1081350" name="Object 6"/>
          <p:cNvGraphicFramePr>
            <a:graphicFrameLocks noChangeAspect="1"/>
          </p:cNvGraphicFramePr>
          <p:nvPr/>
        </p:nvGraphicFramePr>
        <p:xfrm>
          <a:off x="1489075" y="1423988"/>
          <a:ext cx="5692775" cy="2833687"/>
        </p:xfrm>
        <a:graphic>
          <a:graphicData uri="http://schemas.openxmlformats.org/presentationml/2006/ole">
            <mc:AlternateContent xmlns:mc="http://schemas.openxmlformats.org/markup-compatibility/2006">
              <mc:Choice xmlns:v="urn:schemas-microsoft-com:vml" Requires="v">
                <p:oleObj spid="_x0000_s1542286" name="Equation" r:id="rId4" imgW="2120900" imgH="1117600" progId="Equation.3">
                  <p:embed/>
                </p:oleObj>
              </mc:Choice>
              <mc:Fallback>
                <p:oleObj name="Equation" r:id="rId4" imgW="2120900" imgH="1117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075" y="1423988"/>
                        <a:ext cx="5692775" cy="283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1351" name="Object 7"/>
          <p:cNvGraphicFramePr>
            <a:graphicFrameLocks noChangeAspect="1"/>
          </p:cNvGraphicFramePr>
          <p:nvPr/>
        </p:nvGraphicFramePr>
        <p:xfrm>
          <a:off x="3257550" y="5270500"/>
          <a:ext cx="2557463" cy="952500"/>
        </p:xfrm>
        <a:graphic>
          <a:graphicData uri="http://schemas.openxmlformats.org/presentationml/2006/ole">
            <mc:AlternateContent xmlns:mc="http://schemas.openxmlformats.org/markup-compatibility/2006">
              <mc:Choice xmlns:v="urn:schemas-microsoft-com:vml" Requires="v">
                <p:oleObj spid="_x0000_s1542287" name="Equation" r:id="rId6" imgW="952087" imgH="444307" progId="Equation.3">
                  <p:embed/>
                </p:oleObj>
              </mc:Choice>
              <mc:Fallback>
                <p:oleObj name="Equation" r:id="rId6" imgW="952087" imgH="444307"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7550" y="5270500"/>
                        <a:ext cx="2557463"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4DA5582-3B53-427F-8399-2859B3939D30}"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563AC4C4-4880-4F1C-AF73-C22420C3151E}" type="slidenum">
              <a:rPr lang="en-US"/>
              <a:pPr/>
              <a:t>135</a:t>
            </a:fld>
            <a:endParaRPr lang="en-US"/>
          </a:p>
        </p:txBody>
      </p:sp>
      <p:sp>
        <p:nvSpPr>
          <p:cNvPr id="1082370" name="Rectangle 2"/>
          <p:cNvSpPr>
            <a:spLocks noGrp="1" noChangeArrowheads="1"/>
          </p:cNvSpPr>
          <p:nvPr>
            <p:ph type="title"/>
          </p:nvPr>
        </p:nvSpPr>
        <p:spPr/>
        <p:txBody>
          <a:bodyPr/>
          <a:lstStyle/>
          <a:p>
            <a:r>
              <a:rPr lang="en-US" sz="3400"/>
              <a:t>Solution to Problem 3:</a:t>
            </a:r>
            <a:br>
              <a:rPr lang="en-US" sz="3400"/>
            </a:br>
            <a:r>
              <a:rPr lang="en-US" sz="3400"/>
              <a:t>Baum-Welch Re-estimation</a:t>
            </a:r>
          </a:p>
        </p:txBody>
      </p:sp>
      <p:sp>
        <p:nvSpPr>
          <p:cNvPr id="1082371" name="Rectangle 3"/>
          <p:cNvSpPr>
            <a:spLocks noGrp="1" noChangeArrowheads="1"/>
          </p:cNvSpPr>
          <p:nvPr>
            <p:ph type="body" idx="1"/>
          </p:nvPr>
        </p:nvSpPr>
        <p:spPr/>
        <p:txBody>
          <a:bodyPr/>
          <a:lstStyle/>
          <a:p>
            <a:r>
              <a:rPr lang="en-US" sz="2000"/>
              <a:t>Summing over</a:t>
            </a:r>
            <a:r>
              <a:rPr lang="en-US" sz="2000" i="1">
                <a:sym typeface="Symbol" pitchFamily="18" charset="2"/>
              </a:rPr>
              <a:t> </a:t>
            </a:r>
            <a:r>
              <a:rPr lang="en-US" sz="2400" i="1">
                <a:sym typeface="Symbol" pitchFamily="18" charset="2"/>
              </a:rPr>
              <a:t></a:t>
            </a:r>
            <a:r>
              <a:rPr lang="en-US" sz="2400" i="1" baseline="-25000"/>
              <a:t>t</a:t>
            </a:r>
            <a:r>
              <a:rPr lang="en-US" sz="2000"/>
              <a:t>(</a:t>
            </a:r>
            <a:r>
              <a:rPr lang="en-US" sz="2000" i="1"/>
              <a:t>i</a:t>
            </a:r>
            <a:r>
              <a:rPr lang="en-US" sz="2000"/>
              <a:t>) and </a:t>
            </a:r>
            <a:r>
              <a:rPr lang="en-US" sz="2000" i="1"/>
              <a:t>ξ</a:t>
            </a:r>
            <a:r>
              <a:rPr lang="en-US" sz="2000" i="1" baseline="-25000"/>
              <a:t>t</a:t>
            </a:r>
            <a:r>
              <a:rPr lang="en-US" sz="2000"/>
              <a:t>(</a:t>
            </a:r>
            <a:r>
              <a:rPr lang="en-US" sz="2000" i="1"/>
              <a:t>i,j</a:t>
            </a:r>
            <a:r>
              <a:rPr lang="en-US" sz="2000"/>
              <a:t>), we  get</a:t>
            </a:r>
          </a:p>
        </p:txBody>
      </p:sp>
      <p:graphicFrame>
        <p:nvGraphicFramePr>
          <p:cNvPr id="1082372" name="Object 4"/>
          <p:cNvGraphicFramePr>
            <a:graphicFrameLocks noChangeAspect="1"/>
          </p:cNvGraphicFramePr>
          <p:nvPr/>
        </p:nvGraphicFramePr>
        <p:xfrm>
          <a:off x="481013" y="1897063"/>
          <a:ext cx="8210550" cy="1822450"/>
        </p:xfrm>
        <a:graphic>
          <a:graphicData uri="http://schemas.openxmlformats.org/presentationml/2006/ole">
            <mc:AlternateContent xmlns:mc="http://schemas.openxmlformats.org/markup-compatibility/2006">
              <mc:Choice xmlns:v="urn:schemas-microsoft-com:vml" Requires="v">
                <p:oleObj spid="_x0000_s1543240" name="Equation" r:id="rId4" imgW="4000500" imgH="889000" progId="Equation.3">
                  <p:embed/>
                </p:oleObj>
              </mc:Choice>
              <mc:Fallback>
                <p:oleObj name="Equation" r:id="rId4" imgW="4000500" imgH="8890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1897063"/>
                        <a:ext cx="8210550" cy="182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AB74ED-122B-40F7-AA85-CF84D0386D7D}"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67F3C3C-C4E6-4094-99D3-C68A2DA93DDA}" type="slidenum">
              <a:rPr lang="en-US"/>
              <a:pPr/>
              <a:t>136</a:t>
            </a:fld>
            <a:endParaRPr lang="en-US"/>
          </a:p>
        </p:txBody>
      </p:sp>
      <p:sp>
        <p:nvSpPr>
          <p:cNvPr id="1083394" name="Rectangle 2"/>
          <p:cNvSpPr>
            <a:spLocks noGrp="1" noChangeArrowheads="1"/>
          </p:cNvSpPr>
          <p:nvPr>
            <p:ph type="title"/>
          </p:nvPr>
        </p:nvSpPr>
        <p:spPr/>
        <p:txBody>
          <a:bodyPr/>
          <a:lstStyle/>
          <a:p>
            <a:r>
              <a:rPr lang="en-US" sz="3400"/>
              <a:t>Baum-Welch Re-estimation Procedures </a:t>
            </a:r>
            <a:endParaRPr lang="en-US" sz="3400" b="0"/>
          </a:p>
        </p:txBody>
      </p:sp>
      <p:pic>
        <p:nvPicPr>
          <p:cNvPr id="1083395"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ransition spd="slow">
    <p:push di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391FDC-71C2-4ADF-A4D3-B00D25BAAB3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633F013-7436-43A2-A95B-650B734616AA}" type="slidenum">
              <a:rPr lang="en-US"/>
              <a:pPr/>
              <a:t>137</a:t>
            </a:fld>
            <a:endParaRPr lang="en-US"/>
          </a:p>
        </p:txBody>
      </p:sp>
      <p:sp>
        <p:nvSpPr>
          <p:cNvPr id="1084418" name="Rectangle 2"/>
          <p:cNvSpPr>
            <a:spLocks noGrp="1" noChangeArrowheads="1"/>
          </p:cNvSpPr>
          <p:nvPr>
            <p:ph type="title"/>
          </p:nvPr>
        </p:nvSpPr>
        <p:spPr/>
        <p:txBody>
          <a:bodyPr/>
          <a:lstStyle/>
          <a:p>
            <a:r>
              <a:rPr lang="en-US" sz="3400"/>
              <a:t>Baum-Welch Re-estimation Formulas </a:t>
            </a:r>
            <a:endParaRPr lang="en-US" sz="3400" b="0"/>
          </a:p>
        </p:txBody>
      </p:sp>
      <p:graphicFrame>
        <p:nvGraphicFramePr>
          <p:cNvPr id="1084420" name="Object 4"/>
          <p:cNvGraphicFramePr>
            <a:graphicFrameLocks noGrp="1" noChangeAspect="1"/>
          </p:cNvGraphicFramePr>
          <p:nvPr>
            <p:ph type="body" idx="1"/>
          </p:nvPr>
        </p:nvGraphicFramePr>
        <p:xfrm>
          <a:off x="650875" y="1352550"/>
          <a:ext cx="6640513" cy="4816475"/>
        </p:xfrm>
        <a:graphic>
          <a:graphicData uri="http://schemas.openxmlformats.org/presentationml/2006/ole">
            <mc:AlternateContent xmlns:mc="http://schemas.openxmlformats.org/markup-compatibility/2006">
              <mc:Choice xmlns:v="urn:schemas-microsoft-com:vml" Requires="v">
                <p:oleObj spid="_x0000_s1544264" name="Equation" r:id="rId4" imgW="4114800" imgH="2984500" progId="Equation.3">
                  <p:embed/>
                </p:oleObj>
              </mc:Choice>
              <mc:Fallback>
                <p:oleObj name="Equation" r:id="rId4" imgW="4114800" imgH="2984500" progId="Equation.3">
                  <p:embed/>
                  <p:pic>
                    <p:nvPicPr>
                      <p:cNvPr id="0" name="Picture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 y="1352550"/>
                        <a:ext cx="6640513" cy="481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fld id="{5871C01D-7734-430C-8927-8CCF32351935}" type="datetime3">
              <a:rPr lang="en-US"/>
              <a:pPr/>
              <a:t>22 March 2017</a:t>
            </a:fld>
            <a:endParaRPr lang="en-US"/>
          </a:p>
        </p:txBody>
      </p:sp>
      <p:sp>
        <p:nvSpPr>
          <p:cNvPr id="11" name="Footer Placeholder 4"/>
          <p:cNvSpPr>
            <a:spLocks noGrp="1"/>
          </p:cNvSpPr>
          <p:nvPr>
            <p:ph type="ftr" sz="quarter" idx="11"/>
          </p:nvPr>
        </p:nvSpPr>
        <p:spPr/>
        <p:txBody>
          <a:bodyPr/>
          <a:lstStyle/>
          <a:p>
            <a:r>
              <a:rPr lang="en-US"/>
              <a:t>Veton Këpuska</a:t>
            </a:r>
          </a:p>
        </p:txBody>
      </p:sp>
      <p:sp>
        <p:nvSpPr>
          <p:cNvPr id="12" name="Slide Number Placeholder 5"/>
          <p:cNvSpPr>
            <a:spLocks noGrp="1"/>
          </p:cNvSpPr>
          <p:nvPr>
            <p:ph type="sldNum" sz="quarter" idx="12"/>
          </p:nvPr>
        </p:nvSpPr>
        <p:spPr/>
        <p:txBody>
          <a:bodyPr/>
          <a:lstStyle/>
          <a:p>
            <a:fld id="{4E57C9AC-C281-495D-86EF-F30AFDE31BF2}" type="slidenum">
              <a:rPr lang="en-US"/>
              <a:pPr/>
              <a:t>138</a:t>
            </a:fld>
            <a:endParaRPr lang="en-US"/>
          </a:p>
        </p:txBody>
      </p:sp>
      <p:sp>
        <p:nvSpPr>
          <p:cNvPr id="1085442" name="Rectangle 2"/>
          <p:cNvSpPr>
            <a:spLocks noGrp="1" noChangeArrowheads="1"/>
          </p:cNvSpPr>
          <p:nvPr>
            <p:ph type="title"/>
          </p:nvPr>
        </p:nvSpPr>
        <p:spPr/>
        <p:txBody>
          <a:bodyPr/>
          <a:lstStyle/>
          <a:p>
            <a:r>
              <a:rPr lang="en-US" sz="3400"/>
              <a:t>Baum-Welch Re-estimation Formulas </a:t>
            </a:r>
            <a:endParaRPr lang="en-US" sz="3400" b="0"/>
          </a:p>
        </p:txBody>
      </p:sp>
      <p:sp>
        <p:nvSpPr>
          <p:cNvPr id="1085443" name="Rectangle 3"/>
          <p:cNvSpPr>
            <a:spLocks noGrp="1" noChangeArrowheads="1"/>
          </p:cNvSpPr>
          <p:nvPr>
            <p:ph type="body" idx="1"/>
          </p:nvPr>
        </p:nvSpPr>
        <p:spPr/>
        <p:txBody>
          <a:bodyPr/>
          <a:lstStyle/>
          <a:p>
            <a:pPr>
              <a:lnSpc>
                <a:spcPct val="90000"/>
              </a:lnSpc>
            </a:pPr>
            <a:r>
              <a:rPr lang="en-US" sz="2000" dirty="0"/>
              <a:t>If </a:t>
            </a:r>
            <a:r>
              <a:rPr lang="en-US" sz="2000" i="1" dirty="0">
                <a:latin typeface="Symbol" pitchFamily="18" charset="2"/>
                <a:sym typeface="Symbol" pitchFamily="18" charset="2"/>
              </a:rPr>
              <a:t></a:t>
            </a:r>
            <a:r>
              <a:rPr lang="en-US" sz="2000" i="1" dirty="0"/>
              <a:t> </a:t>
            </a:r>
            <a:r>
              <a:rPr lang="en-US" sz="2000" dirty="0"/>
              <a:t>=(</a:t>
            </a:r>
            <a:r>
              <a:rPr lang="en-US" sz="2000" b="1" i="1" dirty="0"/>
              <a:t>A </a:t>
            </a:r>
            <a:r>
              <a:rPr lang="en-US" sz="2000" i="1" dirty="0"/>
              <a:t>, </a:t>
            </a:r>
            <a:r>
              <a:rPr lang="en-US" sz="2000" b="1" i="1" dirty="0"/>
              <a:t>B</a:t>
            </a:r>
            <a:r>
              <a:rPr lang="en-US" sz="2000" i="1" dirty="0"/>
              <a:t>, </a:t>
            </a:r>
            <a:r>
              <a:rPr lang="en-US" sz="2000" i="1" dirty="0">
                <a:sym typeface="Symbol" pitchFamily="18" charset="2"/>
              </a:rPr>
              <a:t></a:t>
            </a:r>
            <a:r>
              <a:rPr lang="en-US" sz="2000" dirty="0"/>
              <a:t>).is the initial model, and                     re-estimated model. Then it can be proved that either: </a:t>
            </a:r>
          </a:p>
          <a:p>
            <a:pPr lvl="1">
              <a:lnSpc>
                <a:spcPct val="90000"/>
              </a:lnSpc>
              <a:buFont typeface="Wingdings" pitchFamily="2" charset="2"/>
              <a:buAutoNum type="arabicPeriod"/>
            </a:pPr>
            <a:r>
              <a:rPr lang="en-US" sz="2200" dirty="0"/>
              <a:t>The initial model, </a:t>
            </a:r>
            <a:r>
              <a:rPr lang="en-US" sz="1900" i="1" dirty="0">
                <a:latin typeface="Symbol" pitchFamily="18" charset="2"/>
                <a:sym typeface="Symbol" pitchFamily="18" charset="2"/>
              </a:rPr>
              <a:t></a:t>
            </a:r>
            <a:r>
              <a:rPr lang="en-US" sz="2200" dirty="0"/>
              <a:t>, defines a critical point of the likelihood function, in which case </a:t>
            </a:r>
            <a:r>
              <a:rPr lang="en-US" sz="1900" i="1" dirty="0">
                <a:latin typeface="Symbol" pitchFamily="18" charset="2"/>
                <a:sym typeface="Symbol" pitchFamily="18" charset="2"/>
              </a:rPr>
              <a:t></a:t>
            </a:r>
            <a:r>
              <a:rPr lang="en-US" sz="2200" i="1" dirty="0"/>
              <a:t> </a:t>
            </a:r>
            <a:r>
              <a:rPr lang="en-US" sz="2200" dirty="0"/>
              <a:t>= </a:t>
            </a:r>
            <a:r>
              <a:rPr lang="en-US" sz="1900" i="1" dirty="0">
                <a:latin typeface="Symbol" pitchFamily="18" charset="2"/>
                <a:sym typeface="Symbol" pitchFamily="18" charset="2"/>
              </a:rPr>
              <a:t></a:t>
            </a:r>
            <a:r>
              <a:rPr lang="en-US" sz="2200" dirty="0"/>
              <a:t>, or </a:t>
            </a:r>
          </a:p>
          <a:p>
            <a:pPr lvl="1">
              <a:lnSpc>
                <a:spcPct val="90000"/>
              </a:lnSpc>
              <a:buFont typeface="Wingdings" pitchFamily="2" charset="2"/>
              <a:buAutoNum type="arabicPeriod"/>
            </a:pPr>
            <a:r>
              <a:rPr lang="en-US" sz="2200" dirty="0"/>
              <a:t>Model </a:t>
            </a:r>
            <a:r>
              <a:rPr lang="en-US" sz="1900" i="1" dirty="0">
                <a:latin typeface="Symbol" pitchFamily="18" charset="2"/>
                <a:sym typeface="Symbol" pitchFamily="18" charset="2"/>
              </a:rPr>
              <a:t></a:t>
            </a:r>
            <a:r>
              <a:rPr lang="en-US" sz="2200" i="1" dirty="0"/>
              <a:t> </a:t>
            </a:r>
            <a:r>
              <a:rPr lang="en-US" sz="2200" dirty="0"/>
              <a:t>is more likely than </a:t>
            </a:r>
            <a:r>
              <a:rPr lang="en-US" sz="1900" i="1" dirty="0">
                <a:latin typeface="Symbol" pitchFamily="18" charset="2"/>
                <a:sym typeface="Symbol" pitchFamily="18" charset="2"/>
              </a:rPr>
              <a:t></a:t>
            </a:r>
            <a:r>
              <a:rPr lang="en-US" sz="2200" i="1" dirty="0"/>
              <a:t> </a:t>
            </a:r>
            <a:r>
              <a:rPr lang="en-US" sz="2200" dirty="0"/>
              <a:t>in the sense that </a:t>
            </a:r>
            <a:r>
              <a:rPr lang="en-US" sz="2200" i="1" dirty="0"/>
              <a:t>P</a:t>
            </a:r>
            <a:r>
              <a:rPr lang="en-US" sz="2200" dirty="0"/>
              <a:t>(</a:t>
            </a:r>
            <a:r>
              <a:rPr lang="en-US" sz="2200" b="1" i="1" dirty="0"/>
              <a:t>O</a:t>
            </a:r>
            <a:r>
              <a:rPr lang="en-US" sz="2200" dirty="0"/>
              <a:t>|</a:t>
            </a:r>
            <a:r>
              <a:rPr lang="en-US" sz="1900" i="1" dirty="0">
                <a:latin typeface="Symbol" pitchFamily="18" charset="2"/>
                <a:sym typeface="Symbol" pitchFamily="18" charset="2"/>
              </a:rPr>
              <a:t></a:t>
            </a:r>
            <a:r>
              <a:rPr lang="en-US" sz="2200" dirty="0"/>
              <a:t>)</a:t>
            </a:r>
            <a:r>
              <a:rPr lang="en-US" sz="2200" i="1" dirty="0"/>
              <a:t>&gt;P</a:t>
            </a:r>
            <a:r>
              <a:rPr lang="en-US" sz="2200" dirty="0"/>
              <a:t>(</a:t>
            </a:r>
            <a:r>
              <a:rPr lang="en-US" sz="2200" b="1" i="1" dirty="0"/>
              <a:t>O</a:t>
            </a:r>
            <a:r>
              <a:rPr lang="en-US" sz="2200" dirty="0"/>
              <a:t>|</a:t>
            </a:r>
            <a:r>
              <a:rPr lang="en-US" sz="1900" i="1" dirty="0">
                <a:latin typeface="Symbol" pitchFamily="18" charset="2"/>
                <a:sym typeface="Symbol" pitchFamily="18" charset="2"/>
              </a:rPr>
              <a:t></a:t>
            </a:r>
            <a:r>
              <a:rPr lang="en-US" sz="2200" dirty="0"/>
              <a:t>), i.e., we have found a new model </a:t>
            </a:r>
            <a:r>
              <a:rPr lang="en-US" sz="1900" i="1" dirty="0">
                <a:latin typeface="Symbol" pitchFamily="18" charset="2"/>
                <a:sym typeface="Symbol" pitchFamily="18" charset="2"/>
              </a:rPr>
              <a:t></a:t>
            </a:r>
            <a:r>
              <a:rPr lang="en-US" sz="2200" i="1" dirty="0"/>
              <a:t> </a:t>
            </a:r>
            <a:r>
              <a:rPr lang="en-US" sz="2200" dirty="0"/>
              <a:t>from which the observation sequence is more likely to have been produced. </a:t>
            </a:r>
          </a:p>
          <a:p>
            <a:pPr>
              <a:lnSpc>
                <a:spcPct val="90000"/>
              </a:lnSpc>
            </a:pPr>
            <a:r>
              <a:rPr lang="en-US" sz="2000" dirty="0"/>
              <a:t>Thus we can improve the probability of </a:t>
            </a:r>
            <a:r>
              <a:rPr lang="en-US" sz="2000" b="1" i="1" dirty="0"/>
              <a:t>O </a:t>
            </a:r>
            <a:r>
              <a:rPr lang="en-US" sz="2000" dirty="0"/>
              <a:t>being observed from the model if we iteratively use </a:t>
            </a:r>
            <a:r>
              <a:rPr lang="en-US" sz="2000" i="1" dirty="0">
                <a:latin typeface="Symbol" pitchFamily="18" charset="2"/>
                <a:sym typeface="Symbol" pitchFamily="18" charset="2"/>
              </a:rPr>
              <a:t></a:t>
            </a:r>
            <a:r>
              <a:rPr lang="en-US" sz="2000" i="1" dirty="0"/>
              <a:t> </a:t>
            </a:r>
            <a:r>
              <a:rPr lang="en-US" sz="2000" dirty="0"/>
              <a:t>in place of </a:t>
            </a:r>
            <a:r>
              <a:rPr lang="en-US" sz="2000" i="1" dirty="0">
                <a:latin typeface="Symbol" pitchFamily="18" charset="2"/>
                <a:sym typeface="Symbol" pitchFamily="18" charset="2"/>
              </a:rPr>
              <a:t></a:t>
            </a:r>
            <a:r>
              <a:rPr lang="en-US" sz="2000" i="1" dirty="0"/>
              <a:t> </a:t>
            </a:r>
            <a:r>
              <a:rPr lang="en-US" sz="2000" dirty="0"/>
              <a:t>and repeat the re-estimation until some limiting point is reached. The resulting model is called the maximum likelihood HMM. </a:t>
            </a:r>
          </a:p>
          <a:p>
            <a:pPr>
              <a:lnSpc>
                <a:spcPct val="90000"/>
              </a:lnSpc>
            </a:pPr>
            <a:endParaRPr lang="en-US" sz="2000" dirty="0"/>
          </a:p>
          <a:p>
            <a:pPr>
              <a:lnSpc>
                <a:spcPct val="90000"/>
              </a:lnSpc>
            </a:pPr>
            <a:endParaRPr lang="en-US" sz="2000" dirty="0"/>
          </a:p>
        </p:txBody>
      </p:sp>
      <p:graphicFrame>
        <p:nvGraphicFramePr>
          <p:cNvPr id="1085444" name="Object 4"/>
          <p:cNvGraphicFramePr>
            <a:graphicFrameLocks noChangeAspect="1"/>
          </p:cNvGraphicFramePr>
          <p:nvPr/>
        </p:nvGraphicFramePr>
        <p:xfrm>
          <a:off x="6156325" y="1330325"/>
          <a:ext cx="1878013" cy="520700"/>
        </p:xfrm>
        <a:graphic>
          <a:graphicData uri="http://schemas.openxmlformats.org/presentationml/2006/ole">
            <mc:AlternateContent xmlns:mc="http://schemas.openxmlformats.org/markup-compatibility/2006">
              <mc:Choice xmlns:v="urn:schemas-microsoft-com:vml" Requires="v">
                <p:oleObj spid="_x0000_s1545288" name="Equation" r:id="rId4" imgW="825500" imgH="228600" progId="Equation.3">
                  <p:embed/>
                </p:oleObj>
              </mc:Choice>
              <mc:Fallback>
                <p:oleObj name="Equation" r:id="rId4" imgW="825500" imgH="2286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1330325"/>
                        <a:ext cx="187801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445" name="Text Box 5"/>
          <p:cNvSpPr txBox="1">
            <a:spLocks noChangeArrowheads="1"/>
          </p:cNvSpPr>
          <p:nvPr/>
        </p:nvSpPr>
        <p:spPr bwMode="auto">
          <a:xfrm>
            <a:off x="6761085" y="2254250"/>
            <a:ext cx="342900" cy="396875"/>
          </a:xfrm>
          <a:prstGeom prst="rect">
            <a:avLst/>
          </a:prstGeom>
          <a:noFill/>
          <a:ln w="25400" algn="ctr">
            <a:noFill/>
            <a:miter lim="800000"/>
            <a:headEnd/>
            <a:tailEnd type="none" w="med" len="lg"/>
          </a:ln>
          <a:effectLst/>
        </p:spPr>
        <p:txBody>
          <a:bodyPr>
            <a:spAutoFit/>
          </a:bodyPr>
          <a:lstStyle/>
          <a:p>
            <a:pPr algn="ctr"/>
            <a:r>
              <a:rPr lang="en-US" sz="2000" dirty="0"/>
              <a:t>-</a:t>
            </a:r>
          </a:p>
        </p:txBody>
      </p:sp>
      <p:sp>
        <p:nvSpPr>
          <p:cNvPr id="1085446" name="Text Box 6"/>
          <p:cNvSpPr txBox="1">
            <a:spLocks noChangeArrowheads="1"/>
          </p:cNvSpPr>
          <p:nvPr/>
        </p:nvSpPr>
        <p:spPr bwMode="auto">
          <a:xfrm>
            <a:off x="2401888" y="2622495"/>
            <a:ext cx="342900" cy="366712"/>
          </a:xfrm>
          <a:prstGeom prst="rect">
            <a:avLst/>
          </a:prstGeom>
          <a:noFill/>
          <a:ln w="25400" algn="ctr">
            <a:noFill/>
            <a:miter lim="800000"/>
            <a:headEnd/>
            <a:tailEnd type="none" w="med" len="lg"/>
          </a:ln>
          <a:effectLst/>
        </p:spPr>
        <p:txBody>
          <a:bodyPr>
            <a:spAutoFit/>
          </a:bodyPr>
          <a:lstStyle/>
          <a:p>
            <a:pPr algn="ctr"/>
            <a:r>
              <a:rPr lang="en-US" sz="1800" dirty="0"/>
              <a:t>-</a:t>
            </a:r>
          </a:p>
        </p:txBody>
      </p:sp>
      <p:sp>
        <p:nvSpPr>
          <p:cNvPr id="1085447" name="Text Box 7"/>
          <p:cNvSpPr txBox="1">
            <a:spLocks noChangeArrowheads="1"/>
          </p:cNvSpPr>
          <p:nvPr/>
        </p:nvSpPr>
        <p:spPr bwMode="auto">
          <a:xfrm>
            <a:off x="2139950" y="2929735"/>
            <a:ext cx="342900" cy="336550"/>
          </a:xfrm>
          <a:prstGeom prst="rect">
            <a:avLst/>
          </a:prstGeom>
          <a:noFill/>
          <a:ln w="25400" algn="ctr">
            <a:noFill/>
            <a:miter lim="800000"/>
            <a:headEnd/>
            <a:tailEnd type="none" w="med" len="lg"/>
          </a:ln>
          <a:effectLst/>
        </p:spPr>
        <p:txBody>
          <a:bodyPr>
            <a:spAutoFit/>
          </a:bodyPr>
          <a:lstStyle/>
          <a:p>
            <a:pPr algn="ctr"/>
            <a:r>
              <a:rPr lang="en-US" dirty="0"/>
              <a:t>-</a:t>
            </a:r>
          </a:p>
        </p:txBody>
      </p:sp>
      <p:sp>
        <p:nvSpPr>
          <p:cNvPr id="1085448" name="Text Box 8"/>
          <p:cNvSpPr txBox="1">
            <a:spLocks noChangeArrowheads="1"/>
          </p:cNvSpPr>
          <p:nvPr/>
        </p:nvSpPr>
        <p:spPr bwMode="auto">
          <a:xfrm>
            <a:off x="7878763" y="3078163"/>
            <a:ext cx="342900" cy="396875"/>
          </a:xfrm>
          <a:prstGeom prst="rect">
            <a:avLst/>
          </a:prstGeom>
          <a:noFill/>
          <a:ln w="25400" algn="ctr">
            <a:noFill/>
            <a:miter lim="800000"/>
            <a:headEnd/>
            <a:tailEnd type="none" w="med" len="lg"/>
          </a:ln>
          <a:effectLst/>
        </p:spPr>
        <p:txBody>
          <a:bodyPr>
            <a:spAutoFit/>
          </a:bodyPr>
          <a:lstStyle/>
          <a:p>
            <a:pPr algn="ctr"/>
            <a:r>
              <a:rPr lang="en-US" sz="2000"/>
              <a:t>-</a:t>
            </a:r>
          </a:p>
        </p:txBody>
      </p:sp>
      <p:sp>
        <p:nvSpPr>
          <p:cNvPr id="1085449" name="Text Box 9"/>
          <p:cNvSpPr txBox="1">
            <a:spLocks noChangeArrowheads="1"/>
          </p:cNvSpPr>
          <p:nvPr/>
        </p:nvSpPr>
        <p:spPr bwMode="auto">
          <a:xfrm>
            <a:off x="5700713" y="4120290"/>
            <a:ext cx="342900" cy="366712"/>
          </a:xfrm>
          <a:prstGeom prst="rect">
            <a:avLst/>
          </a:prstGeom>
          <a:noFill/>
          <a:ln w="25400" algn="ctr">
            <a:noFill/>
            <a:miter lim="800000"/>
            <a:headEnd/>
            <a:tailEnd type="none" w="med" len="lg"/>
          </a:ln>
          <a:effectLst/>
        </p:spPr>
        <p:txBody>
          <a:bodyPr>
            <a:spAutoFit/>
          </a:bodyPr>
          <a:lstStyle/>
          <a:p>
            <a:pPr algn="ctr"/>
            <a:r>
              <a:rPr lang="en-US" sz="1800" dirty="0"/>
              <a:t>-</a:t>
            </a:r>
          </a:p>
        </p:txBody>
      </p:sp>
    </p:spTree>
  </p:cSld>
  <p:clrMapOvr>
    <a:masterClrMapping/>
  </p:clrMapOvr>
  <p:transition spd="slow">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60" name="Rectangle 4"/>
          <p:cNvSpPr>
            <a:spLocks noGrp="1" noChangeArrowheads="1"/>
          </p:cNvSpPr>
          <p:nvPr>
            <p:ph type="ctrTitle"/>
          </p:nvPr>
        </p:nvSpPr>
        <p:spPr/>
        <p:txBody>
          <a:bodyPr/>
          <a:lstStyle/>
          <a:p>
            <a:endParaRPr lang="en-US" dirty="0"/>
          </a:p>
        </p:txBody>
      </p:sp>
      <p:sp>
        <p:nvSpPr>
          <p:cNvPr id="1197061" name="Rectangle 5"/>
          <p:cNvSpPr>
            <a:spLocks noGrp="1" noChangeArrowheads="1"/>
          </p:cNvSpPr>
          <p:nvPr>
            <p:ph type="subTitle" idx="1"/>
          </p:nvPr>
        </p:nvSpPr>
        <p:spPr/>
        <p:txBody>
          <a:bodyPr/>
          <a:lstStyle/>
          <a:p>
            <a:r>
              <a:rPr lang="en-US" dirty="0" smtClean="0"/>
              <a:t>Multiple Observation Sequences</a:t>
            </a:r>
            <a:endParaRPr lang="en-US" dirty="0"/>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ctrTitle"/>
          </p:nvPr>
        </p:nvSpPr>
        <p:spPr/>
        <p:txBody>
          <a:bodyPr/>
          <a:lstStyle/>
          <a:p>
            <a:r>
              <a:rPr lang="en-US"/>
              <a:t>Speech Recognition Systems Architecture</a:t>
            </a:r>
          </a:p>
        </p:txBody>
      </p:sp>
      <p:sp>
        <p:nvSpPr>
          <p:cNvPr id="1163268" name="Rectangle 4"/>
          <p:cNvSpPr>
            <a:spLocks noGrp="1" noChangeArrowheads="1"/>
          </p:cNvSpPr>
          <p:nvPr>
            <p:ph type="subTitle" idx="1"/>
          </p:nvPr>
        </p:nvSpPr>
        <p:spPr/>
        <p:txBody>
          <a:bodyPr/>
          <a:lstStyle/>
          <a:p>
            <a:endParaRPr lang="en-US"/>
          </a:p>
        </p:txBody>
      </p:sp>
    </p:spTree>
  </p:cSld>
  <p:clrMapOvr>
    <a:masterClrMapping/>
  </p:clrMapOvr>
  <p:transition spd="slow">
    <p:push dir="u"/>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47C9C0-F166-4F8B-96F9-D69AF1DC5545}"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1C373C1-EAD6-4EC5-A222-764D72F0602A}" type="slidenum">
              <a:rPr lang="en-US"/>
              <a:pPr/>
              <a:t>140</a:t>
            </a:fld>
            <a:endParaRPr lang="en-US"/>
          </a:p>
        </p:txBody>
      </p:sp>
      <p:sp>
        <p:nvSpPr>
          <p:cNvPr id="1086466" name="Rectangle 2"/>
          <p:cNvSpPr>
            <a:spLocks noGrp="1" noChangeArrowheads="1"/>
          </p:cNvSpPr>
          <p:nvPr>
            <p:ph type="title"/>
          </p:nvPr>
        </p:nvSpPr>
        <p:spPr/>
        <p:txBody>
          <a:bodyPr/>
          <a:lstStyle/>
          <a:p>
            <a:r>
              <a:rPr lang="en-US" sz="3400"/>
              <a:t>Multiple Observation Sequences </a:t>
            </a:r>
            <a:endParaRPr lang="en-US" sz="3400" b="0"/>
          </a:p>
        </p:txBody>
      </p:sp>
      <p:sp>
        <p:nvSpPr>
          <p:cNvPr id="1086467" name="Rectangle 3"/>
          <p:cNvSpPr>
            <a:spLocks noGrp="1" noChangeArrowheads="1"/>
          </p:cNvSpPr>
          <p:nvPr>
            <p:ph type="body" idx="1"/>
          </p:nvPr>
        </p:nvSpPr>
        <p:spPr/>
        <p:txBody>
          <a:bodyPr/>
          <a:lstStyle/>
          <a:p>
            <a:r>
              <a:rPr lang="en-US" sz="2000"/>
              <a:t>Speech recognition typically uses left-to-right HMMs. These HMMs can not be trained using a single observation sequence, because only a small number of observations are available to train each state. To obtain reliable estimates of model parameters, one must use multiple observation sequences. In this case, the re-estimation procedure needs to be modified. </a:t>
            </a:r>
          </a:p>
          <a:p>
            <a:r>
              <a:rPr lang="en-US" sz="2000"/>
              <a:t>Let us denote the set of </a:t>
            </a:r>
            <a:r>
              <a:rPr lang="en-US" sz="2000" i="1"/>
              <a:t>K </a:t>
            </a:r>
            <a:r>
              <a:rPr lang="en-US" sz="2000"/>
              <a:t>observation sequences as </a:t>
            </a:r>
          </a:p>
          <a:p>
            <a:pPr algn="ctr">
              <a:buFont typeface="Wingdings" pitchFamily="2" charset="2"/>
              <a:buNone/>
            </a:pPr>
            <a:r>
              <a:rPr lang="en-US" sz="2500" b="1" i="1">
                <a:solidFill>
                  <a:srgbClr val="0000FF"/>
                </a:solidFill>
              </a:rPr>
              <a:t>O = </a:t>
            </a:r>
            <a:r>
              <a:rPr lang="en-US" sz="2500" b="1">
                <a:solidFill>
                  <a:srgbClr val="0000FF"/>
                </a:solidFill>
              </a:rPr>
              <a:t>{</a:t>
            </a:r>
            <a:r>
              <a:rPr lang="en-US" sz="2500" b="1" i="1">
                <a:solidFill>
                  <a:srgbClr val="0000FF"/>
                </a:solidFill>
              </a:rPr>
              <a:t>O</a:t>
            </a:r>
            <a:r>
              <a:rPr lang="en-US" sz="2500" b="1" i="1" baseline="30000">
                <a:solidFill>
                  <a:srgbClr val="0000FF"/>
                </a:solidFill>
              </a:rPr>
              <a:t>(1)</a:t>
            </a:r>
            <a:r>
              <a:rPr lang="en-US" sz="2500" b="1" i="1">
                <a:solidFill>
                  <a:srgbClr val="0000FF"/>
                </a:solidFill>
              </a:rPr>
              <a:t>, O</a:t>
            </a:r>
            <a:r>
              <a:rPr lang="en-US" sz="2500" b="1" i="1" baseline="30000">
                <a:solidFill>
                  <a:srgbClr val="0000FF"/>
                </a:solidFill>
              </a:rPr>
              <a:t>(2)</a:t>
            </a:r>
            <a:r>
              <a:rPr lang="en-US" sz="2500" b="1" i="1">
                <a:solidFill>
                  <a:srgbClr val="0000FF"/>
                </a:solidFill>
              </a:rPr>
              <a:t>, …, O</a:t>
            </a:r>
            <a:r>
              <a:rPr lang="en-US" sz="2500" b="1" i="1" baseline="30000">
                <a:solidFill>
                  <a:srgbClr val="0000FF"/>
                </a:solidFill>
              </a:rPr>
              <a:t>(K)</a:t>
            </a:r>
            <a:r>
              <a:rPr lang="en-US" sz="2500" b="1">
                <a:solidFill>
                  <a:srgbClr val="0000FF"/>
                </a:solidFill>
              </a:rPr>
              <a:t>}</a:t>
            </a:r>
          </a:p>
          <a:p>
            <a:pPr algn="ctr">
              <a:buFont typeface="Wingdings" pitchFamily="2" charset="2"/>
              <a:buNone/>
            </a:pPr>
            <a:endParaRPr lang="en-US" sz="2500">
              <a:solidFill>
                <a:srgbClr val="0000FF"/>
              </a:solidFill>
            </a:endParaRPr>
          </a:p>
          <a:p>
            <a:r>
              <a:rPr lang="en-US" sz="2000"/>
              <a:t>Where </a:t>
            </a:r>
            <a:r>
              <a:rPr lang="en-US" sz="2000" b="1" i="1"/>
              <a:t>O</a:t>
            </a:r>
            <a:r>
              <a:rPr lang="en-US" sz="2000" b="1" i="1" baseline="30000"/>
              <a:t>(k)</a:t>
            </a:r>
            <a:r>
              <a:rPr lang="en-US" sz="2000" b="1" i="1"/>
              <a:t> = </a:t>
            </a:r>
            <a:r>
              <a:rPr lang="en-US" sz="2000" b="1"/>
              <a:t>{</a:t>
            </a:r>
            <a:r>
              <a:rPr lang="en-US" sz="2000" b="1" i="1"/>
              <a:t>O</a:t>
            </a:r>
            <a:r>
              <a:rPr lang="en-US" sz="2000" b="1" i="1" baseline="-25000"/>
              <a:t>1</a:t>
            </a:r>
            <a:r>
              <a:rPr lang="en-US" sz="2000" b="1" i="1" baseline="30000"/>
              <a:t>(k)</a:t>
            </a:r>
            <a:r>
              <a:rPr lang="en-US" sz="2000" b="1" i="1"/>
              <a:t>, O</a:t>
            </a:r>
            <a:r>
              <a:rPr lang="en-US" sz="2000" b="1" i="1" baseline="-25000"/>
              <a:t>2</a:t>
            </a:r>
            <a:r>
              <a:rPr lang="en-US" sz="2000" b="1" i="1" baseline="30000"/>
              <a:t>(k)</a:t>
            </a:r>
            <a:r>
              <a:rPr lang="en-US" sz="2000" b="1" i="1"/>
              <a:t>, …, O</a:t>
            </a:r>
            <a:r>
              <a:rPr lang="en-US" sz="2000" b="1" i="1" baseline="-25000"/>
              <a:t>T</a:t>
            </a:r>
            <a:r>
              <a:rPr lang="en-US" sz="2000" b="1" i="1" baseline="-40000"/>
              <a:t>k</a:t>
            </a:r>
            <a:r>
              <a:rPr lang="en-US" sz="2000" b="1" i="1" baseline="30000"/>
              <a:t>(k)</a:t>
            </a:r>
            <a:r>
              <a:rPr lang="en-US" sz="2000" b="1"/>
              <a:t>} </a:t>
            </a:r>
            <a:r>
              <a:rPr lang="en-US" sz="2000"/>
              <a:t>is the k-th observation sequence.</a:t>
            </a:r>
          </a:p>
        </p:txBody>
      </p:sp>
    </p:spTree>
  </p:cSld>
  <p:clrMapOvr>
    <a:masterClrMapping/>
  </p:clrMapOvr>
  <p:transition spd="slow">
    <p:push dir="u"/>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362F7327-4C15-41A4-B532-FA34B5C71225}"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3406C6E0-53D6-478D-9859-E9BFCBAB5B76}" type="slidenum">
              <a:rPr lang="en-US"/>
              <a:pPr/>
              <a:t>141</a:t>
            </a:fld>
            <a:endParaRPr lang="en-US"/>
          </a:p>
        </p:txBody>
      </p:sp>
      <p:sp>
        <p:nvSpPr>
          <p:cNvPr id="1087490" name="Rectangle 2"/>
          <p:cNvSpPr>
            <a:spLocks noGrp="1" noChangeArrowheads="1"/>
          </p:cNvSpPr>
          <p:nvPr>
            <p:ph type="title"/>
          </p:nvPr>
        </p:nvSpPr>
        <p:spPr/>
        <p:txBody>
          <a:bodyPr/>
          <a:lstStyle/>
          <a:p>
            <a:r>
              <a:rPr lang="en-US" sz="3400"/>
              <a:t>Multiple Observation Sequences </a:t>
            </a:r>
            <a:endParaRPr lang="en-US" sz="3400" b="0"/>
          </a:p>
        </p:txBody>
      </p:sp>
      <p:sp>
        <p:nvSpPr>
          <p:cNvPr id="1087491" name="Rectangle 3"/>
          <p:cNvSpPr>
            <a:spLocks noGrp="1" noChangeArrowheads="1"/>
          </p:cNvSpPr>
          <p:nvPr>
            <p:ph type="body" idx="1"/>
          </p:nvPr>
        </p:nvSpPr>
        <p:spPr/>
        <p:txBody>
          <a:bodyPr/>
          <a:lstStyle/>
          <a:p>
            <a:r>
              <a:rPr lang="en-US" sz="2200" dirty="0"/>
              <a:t>Assume that the observations sequences are mutually independent, we want to estimate the parameters so as to maximize </a:t>
            </a:r>
          </a:p>
          <a:p>
            <a:endParaRPr lang="en-US" sz="2200" dirty="0"/>
          </a:p>
          <a:p>
            <a:endParaRPr lang="en-US" sz="2200" dirty="0"/>
          </a:p>
          <a:p>
            <a:endParaRPr lang="en-US" sz="2200" dirty="0"/>
          </a:p>
          <a:p>
            <a:r>
              <a:rPr lang="en-US" sz="2000" dirty="0"/>
              <a:t>Since the re-estimation formulas are based on frequency of occurrence of various events, we can modify them by adding up the individual frequencies of occurrence for each sequence. The modified re-estimation formulas for </a:t>
            </a:r>
            <a:r>
              <a:rPr lang="en-US" sz="2000" dirty="0" err="1"/>
              <a:t>ā</a:t>
            </a:r>
            <a:r>
              <a:rPr lang="en-US" sz="2000" baseline="-25000" dirty="0" err="1"/>
              <a:t>ij</a:t>
            </a:r>
            <a:r>
              <a:rPr lang="en-US" sz="2000" dirty="0"/>
              <a:t> and </a:t>
            </a:r>
            <a:r>
              <a:rPr lang="en-US" sz="2000" dirty="0" err="1"/>
              <a:t>b</a:t>
            </a:r>
            <a:r>
              <a:rPr lang="en-US" sz="2000" baseline="-25000" dirty="0" err="1"/>
              <a:t>j</a:t>
            </a:r>
            <a:r>
              <a:rPr lang="en-US" sz="2000" dirty="0"/>
              <a:t>(</a:t>
            </a:r>
            <a:r>
              <a:rPr lang="en-US" sz="2000" dirty="0">
                <a:latin typeface="Black Chancery" pitchFamily="2" charset="0"/>
              </a:rPr>
              <a:t>l</a:t>
            </a:r>
            <a:r>
              <a:rPr lang="en-US" sz="2000" dirty="0"/>
              <a:t>) are: </a:t>
            </a:r>
          </a:p>
        </p:txBody>
      </p:sp>
      <p:graphicFrame>
        <p:nvGraphicFramePr>
          <p:cNvPr id="1087492" name="Object 4"/>
          <p:cNvGraphicFramePr>
            <a:graphicFrameLocks noChangeAspect="1"/>
          </p:cNvGraphicFramePr>
          <p:nvPr/>
        </p:nvGraphicFramePr>
        <p:xfrm>
          <a:off x="2559050" y="2498725"/>
          <a:ext cx="3765550" cy="889000"/>
        </p:xfrm>
        <a:graphic>
          <a:graphicData uri="http://schemas.openxmlformats.org/presentationml/2006/ole">
            <mc:AlternateContent xmlns:mc="http://schemas.openxmlformats.org/markup-compatibility/2006">
              <mc:Choice xmlns:v="urn:schemas-microsoft-com:vml" Requires="v">
                <p:oleObj spid="_x0000_s1546312" name="Equation" r:id="rId4" imgW="1828800" imgH="431800" progId="Equation.3">
                  <p:embed/>
                </p:oleObj>
              </mc:Choice>
              <mc:Fallback>
                <p:oleObj name="Equation" r:id="rId4" imgW="1828800" imgH="431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050" y="2498725"/>
                        <a:ext cx="376555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7493" name="Text Box 5"/>
          <p:cNvSpPr txBox="1">
            <a:spLocks noChangeArrowheads="1"/>
          </p:cNvSpPr>
          <p:nvPr/>
        </p:nvSpPr>
        <p:spPr bwMode="auto">
          <a:xfrm>
            <a:off x="1922055" y="4696365"/>
            <a:ext cx="342900" cy="304800"/>
          </a:xfrm>
          <a:prstGeom prst="rect">
            <a:avLst/>
          </a:prstGeom>
          <a:noFill/>
          <a:ln w="25400" algn="ctr">
            <a:noFill/>
            <a:miter lim="800000"/>
            <a:headEnd/>
            <a:tailEnd type="none" w="med" len="lg"/>
          </a:ln>
          <a:effectLst/>
        </p:spPr>
        <p:txBody>
          <a:bodyPr>
            <a:spAutoFit/>
          </a:bodyPr>
          <a:lstStyle/>
          <a:p>
            <a:r>
              <a:rPr lang="en-US" sz="1400" b="1" dirty="0"/>
              <a:t>_</a:t>
            </a:r>
          </a:p>
        </p:txBody>
      </p:sp>
    </p:spTree>
  </p:cSld>
  <p:clrMapOvr>
    <a:masterClrMapping/>
  </p:clrMapOvr>
  <p:transition spd="slow">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0ED171-BE75-49EE-8F63-DF08714F71F0}"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EDD22E9-E35A-4AFC-83FC-0E205FE8DC5F}" type="slidenum">
              <a:rPr lang="en-US"/>
              <a:pPr/>
              <a:t>142</a:t>
            </a:fld>
            <a:endParaRPr lang="en-US"/>
          </a:p>
        </p:txBody>
      </p:sp>
      <p:sp>
        <p:nvSpPr>
          <p:cNvPr id="1088514" name="Rectangle 2"/>
          <p:cNvSpPr>
            <a:spLocks noGrp="1" noChangeArrowheads="1"/>
          </p:cNvSpPr>
          <p:nvPr>
            <p:ph type="title"/>
          </p:nvPr>
        </p:nvSpPr>
        <p:spPr/>
        <p:txBody>
          <a:bodyPr/>
          <a:lstStyle/>
          <a:p>
            <a:r>
              <a:rPr lang="en-US" sz="3400"/>
              <a:t>Multiple Observation Sequences</a:t>
            </a:r>
          </a:p>
        </p:txBody>
      </p:sp>
      <p:graphicFrame>
        <p:nvGraphicFramePr>
          <p:cNvPr id="1088516" name="Object 4"/>
          <p:cNvGraphicFramePr>
            <a:graphicFrameLocks noGrp="1" noChangeAspect="1"/>
          </p:cNvGraphicFramePr>
          <p:nvPr>
            <p:ph type="body" idx="1"/>
          </p:nvPr>
        </p:nvGraphicFramePr>
        <p:xfrm>
          <a:off x="647700" y="1334213"/>
          <a:ext cx="7348538" cy="4783137"/>
        </p:xfrm>
        <a:graphic>
          <a:graphicData uri="http://schemas.openxmlformats.org/presentationml/2006/ole">
            <mc:AlternateContent xmlns:mc="http://schemas.openxmlformats.org/markup-compatibility/2006">
              <mc:Choice xmlns:v="urn:schemas-microsoft-com:vml" Requires="v">
                <p:oleObj spid="_x0000_s1547336" name="Equation" r:id="rId4" imgW="2946400" imgH="1917700" progId="Equation.3">
                  <p:embed/>
                </p:oleObj>
              </mc:Choice>
              <mc:Fallback>
                <p:oleObj name="Equation" r:id="rId4" imgW="2946400" imgH="1917700" progId="Equation.3">
                  <p:embed/>
                  <p:pic>
                    <p:nvPicPr>
                      <p:cNvPr id="0" name="Picture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1334213"/>
                        <a:ext cx="7348538" cy="478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A1ACAD-1B6B-4559-AA7C-451FB8D546E8}"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4013404-EF7A-4CB3-85B5-D66DEF1F1207}" type="slidenum">
              <a:rPr lang="en-US"/>
              <a:pPr/>
              <a:t>143</a:t>
            </a:fld>
            <a:endParaRPr lang="en-US"/>
          </a:p>
        </p:txBody>
      </p:sp>
      <p:sp>
        <p:nvSpPr>
          <p:cNvPr id="1092610" name="Rectangle 2"/>
          <p:cNvSpPr>
            <a:spLocks noGrp="1" noChangeArrowheads="1"/>
          </p:cNvSpPr>
          <p:nvPr>
            <p:ph type="title"/>
          </p:nvPr>
        </p:nvSpPr>
        <p:spPr/>
        <p:txBody>
          <a:bodyPr/>
          <a:lstStyle/>
          <a:p>
            <a:r>
              <a:rPr lang="en-US" sz="3400"/>
              <a:t>Multiple Observation Sequences</a:t>
            </a:r>
          </a:p>
        </p:txBody>
      </p:sp>
      <p:sp>
        <p:nvSpPr>
          <p:cNvPr id="1092611" name="Rectangle 3"/>
          <p:cNvSpPr>
            <a:spLocks noGrp="1" noChangeArrowheads="1"/>
          </p:cNvSpPr>
          <p:nvPr>
            <p:ph type="body" idx="1"/>
          </p:nvPr>
        </p:nvSpPr>
        <p:spPr/>
        <p:txBody>
          <a:bodyPr/>
          <a:lstStyle/>
          <a:p>
            <a:r>
              <a:rPr lang="en-US"/>
              <a:t>Note: </a:t>
            </a:r>
            <a:r>
              <a:rPr lang="en-US">
                <a:sym typeface="Symbol" pitchFamily="18" charset="2"/>
              </a:rPr>
              <a:t></a:t>
            </a:r>
            <a:r>
              <a:rPr lang="en-US" baseline="-25000">
                <a:sym typeface="Symbol" pitchFamily="18" charset="2"/>
              </a:rPr>
              <a:t>i</a:t>
            </a:r>
            <a:r>
              <a:rPr lang="en-US">
                <a:sym typeface="Symbol" pitchFamily="18" charset="2"/>
              </a:rPr>
              <a:t> is not re-estimated since: </a:t>
            </a:r>
          </a:p>
          <a:p>
            <a:pPr lvl="1"/>
            <a:r>
              <a:rPr lang="en-US">
                <a:sym typeface="Symbol" pitchFamily="18" charset="2"/>
              </a:rPr>
              <a:t></a:t>
            </a:r>
            <a:r>
              <a:rPr lang="en-US" baseline="-25000">
                <a:sym typeface="Symbol" pitchFamily="18" charset="2"/>
              </a:rPr>
              <a:t>1</a:t>
            </a:r>
            <a:r>
              <a:rPr lang="en-US">
                <a:sym typeface="Symbol" pitchFamily="18" charset="2"/>
              </a:rPr>
              <a:t> = 1 and</a:t>
            </a:r>
          </a:p>
          <a:p>
            <a:pPr lvl="1"/>
            <a:r>
              <a:rPr lang="en-US">
                <a:sym typeface="Symbol" pitchFamily="18" charset="2"/>
              </a:rPr>
              <a:t></a:t>
            </a:r>
            <a:r>
              <a:rPr lang="en-US" baseline="-25000">
                <a:sym typeface="Symbol" pitchFamily="18" charset="2"/>
              </a:rPr>
              <a:t>i</a:t>
            </a:r>
            <a:r>
              <a:rPr lang="en-US">
                <a:sym typeface="Symbol" pitchFamily="18" charset="2"/>
              </a:rPr>
              <a:t> = 0, i</a:t>
            </a:r>
            <a:r>
              <a:rPr lang="en-US">
                <a:ea typeface="GulimChe" pitchFamily="49" charset="-127"/>
                <a:sym typeface="Symbol" pitchFamily="18" charset="2"/>
              </a:rPr>
              <a:t>≠1.</a:t>
            </a:r>
          </a:p>
        </p:txBody>
      </p:sp>
    </p:spTree>
  </p:cSld>
  <p:clrMapOvr>
    <a:masterClrMapping/>
  </p:clrMapOvr>
  <p:transition spd="slow">
    <p:push dir="u"/>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8" name="Subtitle 7"/>
          <p:cNvSpPr>
            <a:spLocks noGrp="1"/>
          </p:cNvSpPr>
          <p:nvPr>
            <p:ph type="subTitle" idx="1"/>
          </p:nvPr>
        </p:nvSpPr>
        <p:spPr/>
        <p:txBody>
          <a:bodyPr/>
          <a:lstStyle/>
          <a:p>
            <a:r>
              <a:rPr lang="en-US" dirty="0" smtClean="0"/>
              <a:t>Another View of </a:t>
            </a:r>
            <a:r>
              <a:rPr lang="en-US" dirty="0" err="1" smtClean="0"/>
              <a:t>Traning</a:t>
            </a:r>
            <a:endParaRPr lang="en-US" dirty="0"/>
          </a:p>
        </p:txBody>
      </p:sp>
      <p:sp>
        <p:nvSpPr>
          <p:cNvPr id="4" name="Date Placeholder 3"/>
          <p:cNvSpPr>
            <a:spLocks noGrp="1"/>
          </p:cNvSpPr>
          <p:nvPr>
            <p:ph type="dt" sz="half" idx="2"/>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3"/>
          </p:nvPr>
        </p:nvSpPr>
        <p:spPr/>
        <p:txBody>
          <a:bodyPr/>
          <a:lstStyle/>
          <a:p>
            <a:r>
              <a:rPr lang="en-US" smtClean="0"/>
              <a:t>Veton Këpuska</a:t>
            </a:r>
            <a:endParaRPr lang="en-US"/>
          </a:p>
        </p:txBody>
      </p:sp>
      <p:sp>
        <p:nvSpPr>
          <p:cNvPr id="6" name="Slide Number Placeholder 5"/>
          <p:cNvSpPr>
            <a:spLocks noGrp="1"/>
          </p:cNvSpPr>
          <p:nvPr>
            <p:ph type="sldNum" sz="quarter" idx="4"/>
          </p:nvPr>
        </p:nvSpPr>
        <p:spPr/>
        <p:txBody>
          <a:bodyPr/>
          <a:lstStyle/>
          <a:p>
            <a:fld id="{2189C0E1-E10F-4BBE-99B0-6349815E21F3}" type="slidenum">
              <a:rPr lang="en-US" smtClean="0"/>
              <a:pPr/>
              <a:t>144</a:t>
            </a:fld>
            <a:endParaRPr lang="en-US"/>
          </a:p>
        </p:txBody>
      </p:sp>
    </p:spTree>
  </p:cSld>
  <p:clrMapOvr>
    <a:masterClrMapping/>
  </p:clrMapOvr>
  <p:transition spd="slow">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7BABC3-4096-493D-A350-676F3544A2F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D1BBECF-3C3B-4AFC-B50F-B6FC08FCBC0A}" type="slidenum">
              <a:rPr lang="en-US"/>
              <a:pPr/>
              <a:t>145</a:t>
            </a:fld>
            <a:endParaRPr lang="en-US"/>
          </a:p>
        </p:txBody>
      </p:sp>
      <p:sp>
        <p:nvSpPr>
          <p:cNvPr id="1267714" name="Rectangle 2"/>
          <p:cNvSpPr>
            <a:spLocks noGrp="1" noChangeArrowheads="1"/>
          </p:cNvSpPr>
          <p:nvPr>
            <p:ph type="title"/>
          </p:nvPr>
        </p:nvSpPr>
        <p:spPr/>
        <p:txBody>
          <a:bodyPr/>
          <a:lstStyle/>
          <a:p>
            <a:r>
              <a:rPr lang="en-US"/>
              <a:t>Training Problem</a:t>
            </a:r>
          </a:p>
        </p:txBody>
      </p:sp>
      <p:sp>
        <p:nvSpPr>
          <p:cNvPr id="1267715" name="Rectangle 3"/>
          <p:cNvSpPr>
            <a:spLocks noGrp="1" noChangeArrowheads="1"/>
          </p:cNvSpPr>
          <p:nvPr>
            <p:ph type="body" idx="1"/>
          </p:nvPr>
        </p:nvSpPr>
        <p:spPr/>
        <p:txBody>
          <a:bodyPr/>
          <a:lstStyle/>
          <a:p>
            <a:r>
              <a:rPr lang="en-US" sz="2000"/>
              <a:t>How to compute the mean and the variance of the Gaussian for each HMM state </a:t>
            </a:r>
            <a:r>
              <a:rPr lang="en-US" sz="2000" b="1" i="1">
                <a:latin typeface="Times New Roman" pitchFamily="18" charset="0"/>
              </a:rPr>
              <a:t>q</a:t>
            </a:r>
            <a:r>
              <a:rPr lang="en-US" sz="2000" b="1" i="1" baseline="-25000">
                <a:latin typeface="Times New Roman" pitchFamily="18" charset="0"/>
              </a:rPr>
              <a:t>i</a:t>
            </a:r>
            <a:r>
              <a:rPr lang="en-US" sz="2000"/>
              <a:t>?</a:t>
            </a:r>
          </a:p>
          <a:p>
            <a:r>
              <a:rPr lang="en-US" sz="2000"/>
              <a:t>Completely labeled training set:</a:t>
            </a:r>
          </a:p>
          <a:p>
            <a:pPr lvl="1"/>
            <a:r>
              <a:rPr lang="en-US" sz="2000"/>
              <a:t>Each acoustic observation is labeled with the HMM state that produced it.</a:t>
            </a:r>
          </a:p>
        </p:txBody>
      </p:sp>
    </p:spTree>
  </p:cSld>
  <p:clrMapOvr>
    <a:masterClrMapping/>
  </p:clrMapOvr>
  <p:transition spd="slow">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71B74B-5EAE-4897-89FB-3013FDAA9FD0}"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38B4D28-C76D-48CE-9F45-7F335393EACB}" type="slidenum">
              <a:rPr lang="en-US"/>
              <a:pPr/>
              <a:t>146</a:t>
            </a:fld>
            <a:endParaRPr lang="en-US"/>
          </a:p>
        </p:txBody>
      </p:sp>
      <p:sp>
        <p:nvSpPr>
          <p:cNvPr id="1268738" name="Rectangle 2"/>
          <p:cNvSpPr>
            <a:spLocks noGrp="1" noChangeArrowheads="1"/>
          </p:cNvSpPr>
          <p:nvPr>
            <p:ph type="title"/>
          </p:nvPr>
        </p:nvSpPr>
        <p:spPr/>
        <p:txBody>
          <a:bodyPr/>
          <a:lstStyle/>
          <a:p>
            <a:r>
              <a:rPr lang="en-US"/>
              <a:t>TIMIT Labeled Utterance</a:t>
            </a:r>
          </a:p>
        </p:txBody>
      </p:sp>
      <p:pic>
        <p:nvPicPr>
          <p:cNvPr id="1268740" name="Picture 4"/>
          <p:cNvPicPr>
            <a:picLocks noGrp="1" noChangeAspect="1" noChangeArrowheads="1"/>
          </p:cNvPicPr>
          <p:nvPr>
            <p:ph type="body" idx="1"/>
          </p:nvPr>
        </p:nvPicPr>
        <p:blipFill>
          <a:blip r:embed="rId2" cstate="print"/>
          <a:srcRect/>
          <a:stretch>
            <a:fillRect/>
          </a:stretch>
        </p:blipFill>
        <p:spPr>
          <a:xfrm>
            <a:off x="615950" y="1255713"/>
            <a:ext cx="7834313" cy="4764087"/>
          </a:xfrm>
          <a:noFill/>
          <a:ln/>
        </p:spPr>
      </p:pic>
    </p:spTree>
  </p:cSld>
  <p:clrMapOvr>
    <a:masterClrMapping/>
  </p:clrMapOvr>
  <p:transition spd="slow">
    <p:push dir="u"/>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B99CEF7-4901-4281-8E62-B97F99A7E7C2}"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302B53F0-4D5D-464A-ADF2-75D86A1094CA}" type="slidenum">
              <a:rPr lang="en-US"/>
              <a:pPr/>
              <a:t>147</a:t>
            </a:fld>
            <a:endParaRPr lang="en-US"/>
          </a:p>
        </p:txBody>
      </p:sp>
      <p:sp>
        <p:nvSpPr>
          <p:cNvPr id="1269762" name="Rectangle 2"/>
          <p:cNvSpPr>
            <a:spLocks noGrp="1" noChangeArrowheads="1"/>
          </p:cNvSpPr>
          <p:nvPr>
            <p:ph type="title"/>
          </p:nvPr>
        </p:nvSpPr>
        <p:spPr/>
        <p:txBody>
          <a:bodyPr/>
          <a:lstStyle/>
          <a:p>
            <a:r>
              <a:rPr lang="en-US"/>
              <a:t>Training Problem</a:t>
            </a:r>
          </a:p>
        </p:txBody>
      </p:sp>
      <p:sp>
        <p:nvSpPr>
          <p:cNvPr id="1269763" name="Rectangle 3"/>
          <p:cNvSpPr>
            <a:spLocks noGrp="1" noChangeArrowheads="1"/>
          </p:cNvSpPr>
          <p:nvPr>
            <p:ph type="body" idx="1"/>
          </p:nvPr>
        </p:nvSpPr>
        <p:spPr/>
        <p:txBody>
          <a:bodyPr/>
          <a:lstStyle/>
          <a:p>
            <a:r>
              <a:rPr lang="en-US" sz="2000"/>
              <a:t>With such a training set we could compute the mean of each sate by just taking the average of the values for each </a:t>
            </a:r>
            <a:r>
              <a:rPr lang="en-US" sz="2000" b="1" i="1">
                <a:latin typeface="Times New Roman" pitchFamily="18" charset="0"/>
              </a:rPr>
              <a:t>o</a:t>
            </a:r>
            <a:r>
              <a:rPr lang="en-US" sz="2000" b="1" i="1" baseline="-25000">
                <a:latin typeface="Times New Roman" pitchFamily="18" charset="0"/>
              </a:rPr>
              <a:t>t</a:t>
            </a:r>
            <a:r>
              <a:rPr lang="en-US" sz="2000"/>
              <a:t> that corresponds to state </a:t>
            </a:r>
            <a:r>
              <a:rPr lang="en-US" sz="2000" b="1" i="1">
                <a:latin typeface="Times New Roman" pitchFamily="18" charset="0"/>
              </a:rPr>
              <a:t>i</a:t>
            </a:r>
            <a:r>
              <a:rPr lang="en-US" sz="2000"/>
              <a:t> as shown in equations below:</a:t>
            </a:r>
          </a:p>
          <a:p>
            <a:endParaRPr lang="en-US" sz="2000"/>
          </a:p>
        </p:txBody>
      </p:sp>
      <p:graphicFrame>
        <p:nvGraphicFramePr>
          <p:cNvPr id="1269764" name="Object 4"/>
          <p:cNvGraphicFramePr>
            <a:graphicFrameLocks noGrp="1" noChangeAspect="1"/>
          </p:cNvGraphicFramePr>
          <p:nvPr>
            <p:ph sz="half" idx="4294967295"/>
          </p:nvPr>
        </p:nvGraphicFramePr>
        <p:xfrm>
          <a:off x="1268413" y="2814638"/>
          <a:ext cx="6491287" cy="2132012"/>
        </p:xfrm>
        <a:graphic>
          <a:graphicData uri="http://schemas.openxmlformats.org/presentationml/2006/ole">
            <mc:AlternateContent xmlns:mc="http://schemas.openxmlformats.org/markup-compatibility/2006">
              <mc:Choice xmlns:v="urn:schemas-microsoft-com:vml" Requires="v">
                <p:oleObj spid="_x0000_s1269834" name="Equation" r:id="rId3" imgW="2705100" imgH="889000" progId="Equation.3">
                  <p:embed/>
                </p:oleObj>
              </mc:Choice>
              <mc:Fallback>
                <p:oleObj name="Equation" r:id="rId3" imgW="2705100" imgH="8890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413" y="2814638"/>
                        <a:ext cx="6491287" cy="2132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BFE91C-394E-4B01-BC19-DD9F8A07FB96}"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8A7B605-8BE4-46EA-A325-A2282A703122}" type="slidenum">
              <a:rPr lang="en-US"/>
              <a:pPr/>
              <a:t>148</a:t>
            </a:fld>
            <a:endParaRPr lang="en-US"/>
          </a:p>
        </p:txBody>
      </p:sp>
      <p:sp>
        <p:nvSpPr>
          <p:cNvPr id="1273858" name="Rectangle 2"/>
          <p:cNvSpPr>
            <a:spLocks noGrp="1" noChangeArrowheads="1"/>
          </p:cNvSpPr>
          <p:nvPr>
            <p:ph type="title"/>
          </p:nvPr>
        </p:nvSpPr>
        <p:spPr/>
        <p:txBody>
          <a:bodyPr/>
          <a:lstStyle/>
          <a:p>
            <a:r>
              <a:rPr lang="en-US"/>
              <a:t>Training Problem</a:t>
            </a:r>
          </a:p>
        </p:txBody>
      </p:sp>
      <p:sp>
        <p:nvSpPr>
          <p:cNvPr id="1273859" name="Rectangle 3"/>
          <p:cNvSpPr>
            <a:spLocks noGrp="1" noChangeArrowheads="1"/>
          </p:cNvSpPr>
          <p:nvPr>
            <p:ph type="body" idx="1"/>
          </p:nvPr>
        </p:nvSpPr>
        <p:spPr/>
        <p:txBody>
          <a:bodyPr/>
          <a:lstStyle/>
          <a:p>
            <a:pPr>
              <a:lnSpc>
                <a:spcPct val="80000"/>
              </a:lnSpc>
            </a:pPr>
            <a:r>
              <a:rPr lang="en-US" sz="2000" dirty="0"/>
              <a:t>But since states are hidden in an HMM, we don’t know exactly which observation vector </a:t>
            </a:r>
            <a:r>
              <a:rPr lang="en-US" sz="2000" b="1" i="1" dirty="0" err="1">
                <a:latin typeface="Times New Roman" pitchFamily="18" charset="0"/>
              </a:rPr>
              <a:t>o</a:t>
            </a:r>
            <a:r>
              <a:rPr lang="en-US" sz="2000" b="1" i="1" baseline="-25000" dirty="0" err="1">
                <a:latin typeface="Times New Roman" pitchFamily="18" charset="0"/>
              </a:rPr>
              <a:t>t</a:t>
            </a:r>
            <a:r>
              <a:rPr lang="en-US" sz="2000" dirty="0"/>
              <a:t> was produced by which state.</a:t>
            </a:r>
          </a:p>
          <a:p>
            <a:pPr>
              <a:lnSpc>
                <a:spcPct val="80000"/>
              </a:lnSpc>
            </a:pPr>
            <a:r>
              <a:rPr lang="en-US" sz="2000" dirty="0"/>
              <a:t>Would like to do is to assign each observation vector </a:t>
            </a:r>
            <a:r>
              <a:rPr lang="en-US" sz="2000" b="1" i="1" dirty="0" err="1">
                <a:latin typeface="Times New Roman" pitchFamily="18" charset="0"/>
              </a:rPr>
              <a:t>o</a:t>
            </a:r>
            <a:r>
              <a:rPr lang="en-US" sz="2000" b="1" i="1" baseline="-25000" dirty="0" err="1">
                <a:latin typeface="Times New Roman" pitchFamily="18" charset="0"/>
              </a:rPr>
              <a:t>t</a:t>
            </a:r>
            <a:r>
              <a:rPr lang="en-US" sz="2000" i="1" dirty="0"/>
              <a:t> </a:t>
            </a:r>
            <a:r>
              <a:rPr lang="en-US" sz="2000" dirty="0"/>
              <a:t>to every possible state </a:t>
            </a:r>
            <a:r>
              <a:rPr lang="en-US" sz="2000" b="1" i="1" dirty="0" err="1">
                <a:latin typeface="Times New Roman" pitchFamily="18" charset="0"/>
              </a:rPr>
              <a:t>i</a:t>
            </a:r>
            <a:r>
              <a:rPr lang="en-US" sz="2000" dirty="0"/>
              <a:t>, prorated by the probability that the HMM was in state </a:t>
            </a:r>
            <a:r>
              <a:rPr lang="en-US" sz="2000" b="1" i="1" dirty="0" err="1">
                <a:latin typeface="Times New Roman" pitchFamily="18" charset="0"/>
              </a:rPr>
              <a:t>i</a:t>
            </a:r>
            <a:r>
              <a:rPr lang="en-US" sz="2000" i="1" dirty="0"/>
              <a:t> </a:t>
            </a:r>
            <a:r>
              <a:rPr lang="en-US" sz="2000" dirty="0"/>
              <a:t>at time </a:t>
            </a:r>
            <a:r>
              <a:rPr lang="en-US" sz="2000" b="1" i="1" dirty="0">
                <a:latin typeface="Times New Roman" pitchFamily="18" charset="0"/>
              </a:rPr>
              <a:t>t</a:t>
            </a:r>
            <a:r>
              <a:rPr lang="en-US" sz="2000" dirty="0"/>
              <a:t>. </a:t>
            </a:r>
          </a:p>
          <a:p>
            <a:pPr>
              <a:lnSpc>
                <a:spcPct val="80000"/>
              </a:lnSpc>
            </a:pPr>
            <a:r>
              <a:rPr lang="en-US" sz="2000" dirty="0"/>
              <a:t>We already know how to do this prorating; the probability of being in state </a:t>
            </a:r>
            <a:r>
              <a:rPr lang="en-US" sz="2000" b="1" i="1" dirty="0" err="1">
                <a:latin typeface="Times New Roman" pitchFamily="18" charset="0"/>
              </a:rPr>
              <a:t>i</a:t>
            </a:r>
            <a:r>
              <a:rPr lang="en-US" sz="2000" i="1" dirty="0"/>
              <a:t> </a:t>
            </a:r>
            <a:r>
              <a:rPr lang="en-US" sz="2000" dirty="0"/>
              <a:t>at time </a:t>
            </a:r>
            <a:r>
              <a:rPr lang="en-US" sz="2000" b="1" i="1" dirty="0">
                <a:latin typeface="Times New Roman" pitchFamily="18" charset="0"/>
              </a:rPr>
              <a:t>t</a:t>
            </a:r>
            <a:r>
              <a:rPr lang="en-US" sz="2000" i="1" dirty="0"/>
              <a:t>, </a:t>
            </a:r>
            <a:r>
              <a:rPr lang="en-US" sz="2000" dirty="0"/>
              <a:t>defined as </a:t>
            </a:r>
            <a:r>
              <a:rPr lang="en-US" sz="2000" i="1" dirty="0">
                <a:sym typeface="Symbol" pitchFamily="18" charset="2"/>
              </a:rPr>
              <a:t></a:t>
            </a:r>
            <a:r>
              <a:rPr lang="en-US" sz="2000" b="1" i="1" baseline="-25000" dirty="0">
                <a:latin typeface="Times New Roman" pitchFamily="18" charset="0"/>
              </a:rPr>
              <a:t>t</a:t>
            </a:r>
            <a:r>
              <a:rPr lang="en-US" sz="2000" b="1" i="1" dirty="0">
                <a:latin typeface="Times New Roman" pitchFamily="18" charset="0"/>
              </a:rPr>
              <a:t>(</a:t>
            </a:r>
            <a:r>
              <a:rPr lang="en-US" sz="2000" b="1" i="1" dirty="0" err="1">
                <a:latin typeface="Times New Roman" pitchFamily="18" charset="0"/>
              </a:rPr>
              <a:t>i</a:t>
            </a:r>
            <a:r>
              <a:rPr lang="en-US" sz="2000" b="1" i="1" dirty="0">
                <a:latin typeface="Times New Roman" pitchFamily="18" charset="0"/>
              </a:rPr>
              <a:t>)</a:t>
            </a:r>
            <a:r>
              <a:rPr lang="en-US" sz="2000" dirty="0"/>
              <a:t>, computation of which is specified by Baum-Welch algorithm using the forward and backward probabilities. </a:t>
            </a:r>
            <a:r>
              <a:rPr lang="en-US" sz="2000" dirty="0" smtClean="0"/>
              <a:t>(Baum-Welch</a:t>
            </a:r>
            <a:r>
              <a:rPr lang="en-US" sz="2000" dirty="0"/>
              <a:t>, an iterative </a:t>
            </a:r>
            <a:r>
              <a:rPr lang="en-US" sz="2000" dirty="0" smtClean="0"/>
              <a:t>algorithm) </a:t>
            </a:r>
            <a:endParaRPr lang="en-US" sz="2000" dirty="0"/>
          </a:p>
          <a:p>
            <a:pPr>
              <a:lnSpc>
                <a:spcPct val="80000"/>
              </a:lnSpc>
            </a:pPr>
            <a:r>
              <a:rPr lang="en-US" sz="2000" dirty="0"/>
              <a:t>We need to do the probability computation of </a:t>
            </a:r>
            <a:r>
              <a:rPr lang="en-US" sz="2000" i="1" dirty="0">
                <a:sym typeface="Symbol" pitchFamily="18" charset="2"/>
              </a:rPr>
              <a:t></a:t>
            </a:r>
            <a:r>
              <a:rPr lang="en-US" sz="2000" b="1" i="1" baseline="-25000" dirty="0">
                <a:latin typeface="Times New Roman" pitchFamily="18" charset="0"/>
              </a:rPr>
              <a:t>t</a:t>
            </a:r>
            <a:r>
              <a:rPr lang="en-US" sz="2000" b="1" i="1" dirty="0">
                <a:latin typeface="Times New Roman" pitchFamily="18" charset="0"/>
              </a:rPr>
              <a:t>(</a:t>
            </a:r>
            <a:r>
              <a:rPr lang="en-US" sz="2000" b="1" i="1" dirty="0" err="1">
                <a:latin typeface="Times New Roman" pitchFamily="18" charset="0"/>
              </a:rPr>
              <a:t>i</a:t>
            </a:r>
            <a:r>
              <a:rPr lang="en-US" sz="2000" b="1" i="1" dirty="0">
                <a:latin typeface="Times New Roman" pitchFamily="18" charset="0"/>
              </a:rPr>
              <a:t>) </a:t>
            </a:r>
            <a:r>
              <a:rPr lang="en-US" sz="2000" dirty="0"/>
              <a:t>iteratively since getting a better observation probability </a:t>
            </a:r>
            <a:r>
              <a:rPr lang="en-US" sz="2000" b="1" i="1" dirty="0">
                <a:latin typeface="Times New Roman" pitchFamily="18" charset="0"/>
              </a:rPr>
              <a:t>b</a:t>
            </a:r>
            <a:r>
              <a:rPr lang="en-US" sz="2000" i="1" dirty="0"/>
              <a:t> </a:t>
            </a:r>
            <a:r>
              <a:rPr lang="en-US" sz="2000" dirty="0"/>
              <a:t>will also help us be more sure of the probability </a:t>
            </a:r>
            <a:r>
              <a:rPr lang="en-US" sz="2000" i="1" dirty="0">
                <a:sym typeface="Symbol" pitchFamily="18" charset="2"/>
              </a:rPr>
              <a:t></a:t>
            </a:r>
            <a:r>
              <a:rPr lang="en-US" sz="2000" dirty="0"/>
              <a:t> of being in a state at a certain time.</a:t>
            </a:r>
          </a:p>
          <a:p>
            <a:pPr>
              <a:lnSpc>
                <a:spcPct val="80000"/>
              </a:lnSpc>
            </a:pPr>
            <a:r>
              <a:rPr lang="en-US" sz="2000" dirty="0"/>
              <a:t>Thus we give equations for computing an updated mean and variance:</a:t>
            </a:r>
          </a:p>
        </p:txBody>
      </p:sp>
    </p:spTree>
  </p:cSld>
  <p:clrMapOvr>
    <a:masterClrMapping/>
  </p:clrMapOvr>
  <p:transition spd="slow">
    <p:push dir="u"/>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3B857D-4BB3-468C-BE2E-811DAE57E46B}"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C6E0706-DCA8-46F4-A7A6-D7251F71375B}" type="slidenum">
              <a:rPr lang="en-US"/>
              <a:pPr/>
              <a:t>149</a:t>
            </a:fld>
            <a:endParaRPr lang="en-US"/>
          </a:p>
        </p:txBody>
      </p:sp>
      <p:sp>
        <p:nvSpPr>
          <p:cNvPr id="1274882" name="Rectangle 2"/>
          <p:cNvSpPr>
            <a:spLocks noGrp="1" noChangeArrowheads="1"/>
          </p:cNvSpPr>
          <p:nvPr>
            <p:ph type="title"/>
          </p:nvPr>
        </p:nvSpPr>
        <p:spPr/>
        <p:txBody>
          <a:bodyPr/>
          <a:lstStyle/>
          <a:p>
            <a:r>
              <a:rPr lang="en-US" sz="3400"/>
              <a:t>Update of Means and Variance</a:t>
            </a:r>
          </a:p>
        </p:txBody>
      </p:sp>
      <p:graphicFrame>
        <p:nvGraphicFramePr>
          <p:cNvPr id="1274884" name="Object 4"/>
          <p:cNvGraphicFramePr>
            <a:graphicFrameLocks noGrp="1" noChangeAspect="1"/>
          </p:cNvGraphicFramePr>
          <p:nvPr>
            <p:ph idx="1"/>
          </p:nvPr>
        </p:nvGraphicFramePr>
        <p:xfrm>
          <a:off x="2944813" y="1701800"/>
          <a:ext cx="3244850" cy="4064000"/>
        </p:xfrm>
        <a:graphic>
          <a:graphicData uri="http://schemas.openxmlformats.org/presentationml/2006/ole">
            <mc:AlternateContent xmlns:mc="http://schemas.openxmlformats.org/markup-compatibility/2006">
              <mc:Choice xmlns:v="urn:schemas-microsoft-com:vml" Requires="v">
                <p:oleObj spid="_x0000_s1274954" name="Equation" r:id="rId3" imgW="1358900" imgH="1701800" progId="Equation.3">
                  <p:embed/>
                </p:oleObj>
              </mc:Choice>
              <mc:Fallback>
                <p:oleObj name="Equation" r:id="rId3" imgW="1358900" imgH="17018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4813" y="1701800"/>
                        <a:ext cx="3244850" cy="406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0D8C9C-A9F5-42CA-9E0A-BBBE972F7A5F}"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D6A8DC9-E1D2-497A-B621-851B0138AD4D}" type="slidenum">
              <a:rPr lang="en-US"/>
              <a:pPr/>
              <a:t>15</a:t>
            </a:fld>
            <a:endParaRPr lang="en-US"/>
          </a:p>
        </p:txBody>
      </p:sp>
      <p:sp>
        <p:nvSpPr>
          <p:cNvPr id="1165314" name="Rectangle 2"/>
          <p:cNvSpPr>
            <a:spLocks noGrp="1" noChangeArrowheads="1"/>
          </p:cNvSpPr>
          <p:nvPr>
            <p:ph type="title"/>
          </p:nvPr>
        </p:nvSpPr>
        <p:spPr/>
        <p:txBody>
          <a:bodyPr/>
          <a:lstStyle/>
          <a:p>
            <a:r>
              <a:rPr lang="en-US" sz="3400"/>
              <a:t>Speech Recognition Systems Architecture</a:t>
            </a:r>
          </a:p>
        </p:txBody>
      </p:sp>
      <p:sp>
        <p:nvSpPr>
          <p:cNvPr id="1165315" name="Rectangle 3"/>
          <p:cNvSpPr>
            <a:spLocks noGrp="1" noChangeArrowheads="1"/>
          </p:cNvSpPr>
          <p:nvPr>
            <p:ph type="body" idx="1"/>
          </p:nvPr>
        </p:nvSpPr>
        <p:spPr/>
        <p:txBody>
          <a:bodyPr/>
          <a:lstStyle/>
          <a:p>
            <a:r>
              <a:rPr lang="en-US" sz="2000"/>
              <a:t>The task of speech recognition is to take as input an acoustic waveform and produce as output a string of words. </a:t>
            </a:r>
          </a:p>
          <a:p>
            <a:r>
              <a:rPr lang="en-US" sz="2000"/>
              <a:t>HMM-based speech recognition systems view this task using the metaphor of the noisy channel. The intuition of the </a:t>
            </a:r>
            <a:r>
              <a:rPr lang="en-US" sz="2000" b="1"/>
              <a:t>noisy channel </a:t>
            </a:r>
            <a:r>
              <a:rPr lang="en-US" sz="2000"/>
              <a:t>model is to treat the acoustic waveform as a “noisy” version of the string of words, i.e.. a version that has been passed through a noisy communications channel</a:t>
            </a:r>
          </a:p>
        </p:txBody>
      </p:sp>
    </p:spTree>
  </p:cSld>
  <p:clrMapOvr>
    <a:masterClrMapping/>
  </p:clrMapOvr>
  <p:transition spd="slow">
    <p:push dir="u"/>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65ACF8-1099-4202-B8E1-95FF57EDA28C}" type="datetime3">
              <a:rPr lang="en-US"/>
              <a:pPr/>
              <a:t>22 March 2017</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A1C0A1FF-2FDB-4AB9-89F8-2CFA2A2F7DF1}" type="slidenum">
              <a:rPr lang="en-US"/>
              <a:pPr/>
              <a:t>150</a:t>
            </a:fld>
            <a:endParaRPr lang="en-US"/>
          </a:p>
        </p:txBody>
      </p:sp>
      <p:sp>
        <p:nvSpPr>
          <p:cNvPr id="1276930" name="Rectangle 2"/>
          <p:cNvSpPr>
            <a:spLocks noGrp="1" noChangeArrowheads="1"/>
          </p:cNvSpPr>
          <p:nvPr>
            <p:ph type="title"/>
          </p:nvPr>
        </p:nvSpPr>
        <p:spPr/>
        <p:txBody>
          <a:bodyPr/>
          <a:lstStyle/>
          <a:p>
            <a:r>
              <a:rPr lang="en-US" sz="3400"/>
              <a:t>Baum-Welch Forward-Backward Algorithm for </a:t>
            </a:r>
            <a:r>
              <a:rPr lang="en-US" sz="4000" i="1">
                <a:sym typeface="Symbol" pitchFamily="18" charset="2"/>
              </a:rPr>
              <a:t></a:t>
            </a:r>
            <a:r>
              <a:rPr lang="en-US" sz="4000" b="0" i="1" baseline="-25000">
                <a:latin typeface="Times New Roman" pitchFamily="18" charset="0"/>
              </a:rPr>
              <a:t>t</a:t>
            </a:r>
            <a:r>
              <a:rPr lang="en-US" sz="4000" b="0" i="1">
                <a:latin typeface="Times New Roman" pitchFamily="18" charset="0"/>
              </a:rPr>
              <a:t>(i)</a:t>
            </a:r>
          </a:p>
        </p:txBody>
      </p:sp>
      <p:graphicFrame>
        <p:nvGraphicFramePr>
          <p:cNvPr id="1276934" name="Object 6"/>
          <p:cNvGraphicFramePr>
            <a:graphicFrameLocks noGrp="1" noChangeAspect="1"/>
          </p:cNvGraphicFramePr>
          <p:nvPr>
            <p:ph sz="half" idx="1"/>
          </p:nvPr>
        </p:nvGraphicFramePr>
        <p:xfrm>
          <a:off x="2767013" y="1470025"/>
          <a:ext cx="3435350" cy="1382713"/>
        </p:xfrm>
        <a:graphic>
          <a:graphicData uri="http://schemas.openxmlformats.org/presentationml/2006/ole">
            <mc:AlternateContent xmlns:mc="http://schemas.openxmlformats.org/markup-compatibility/2006">
              <mc:Choice xmlns:v="urn:schemas-microsoft-com:vml" Requires="v">
                <p:oleObj spid="_x0000_s1277004" name="Equation" r:id="rId3" imgW="1040948" imgH="418918" progId="Equation.3">
                  <p:embed/>
                </p:oleObj>
              </mc:Choice>
              <mc:Fallback>
                <p:oleObj name="Equation" r:id="rId3" imgW="1040948" imgH="418918" progId="Equation.3">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470025"/>
                        <a:ext cx="3435350" cy="1382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6936" name="Rectangle 8"/>
          <p:cNvSpPr>
            <a:spLocks noGrp="1" noChangeArrowheads="1"/>
          </p:cNvSpPr>
          <p:nvPr>
            <p:ph type="body" sz="half" idx="2"/>
          </p:nvPr>
        </p:nvSpPr>
        <p:spPr/>
        <p:txBody>
          <a:bodyPr/>
          <a:lstStyle/>
          <a:p>
            <a:pPr>
              <a:lnSpc>
                <a:spcPct val="90000"/>
              </a:lnSpc>
            </a:pPr>
            <a:r>
              <a:rPr lang="en-US" sz="2000"/>
              <a:t>Equations presented in previous slide are then used in the forward-backward (Baum-Welch) training of the HMM. </a:t>
            </a:r>
          </a:p>
          <a:p>
            <a:pPr>
              <a:lnSpc>
                <a:spcPct val="90000"/>
              </a:lnSpc>
            </a:pPr>
            <a:r>
              <a:rPr lang="en-US" sz="2000"/>
              <a:t>As we will see, the values of </a:t>
            </a:r>
            <a:r>
              <a:rPr lang="en-US" sz="2000" b="1" i="1">
                <a:latin typeface="Symbol" pitchFamily="18" charset="2"/>
              </a:rPr>
              <a:t>m</a:t>
            </a:r>
            <a:r>
              <a:rPr lang="en-US" sz="2000" b="1" i="1" baseline="-25000">
                <a:latin typeface="Times New Roman" pitchFamily="18" charset="0"/>
              </a:rPr>
              <a:t>j</a:t>
            </a:r>
            <a:r>
              <a:rPr lang="en-US" sz="2000" i="1"/>
              <a:t> </a:t>
            </a:r>
            <a:r>
              <a:rPr lang="en-US" sz="2000"/>
              <a:t>and variance </a:t>
            </a:r>
            <a:r>
              <a:rPr lang="en-US" sz="2000" b="1" i="1">
                <a:latin typeface="Symbol" pitchFamily="18" charset="2"/>
              </a:rPr>
              <a:t>s</a:t>
            </a:r>
            <a:r>
              <a:rPr lang="en-US" sz="2000" b="1" i="1" baseline="-25000">
                <a:latin typeface="Times New Roman" pitchFamily="18" charset="0"/>
              </a:rPr>
              <a:t>j</a:t>
            </a:r>
            <a:r>
              <a:rPr lang="en-US" sz="2000" b="1" i="1" baseline="30000">
                <a:latin typeface="Times New Roman" pitchFamily="18" charset="0"/>
              </a:rPr>
              <a:t>2</a:t>
            </a:r>
            <a:r>
              <a:rPr lang="en-US" sz="2000" i="1"/>
              <a:t> </a:t>
            </a:r>
            <a:r>
              <a:rPr lang="en-US" sz="2000"/>
              <a:t>are first set to some initial estimate, which is then re-estimated until the numbers converge</a:t>
            </a:r>
          </a:p>
        </p:txBody>
      </p:sp>
    </p:spTree>
  </p:cSld>
  <p:clrMapOvr>
    <a:masterClrMapping/>
  </p:clrMapOvr>
  <p:transition spd="slow">
    <p:push dir="u"/>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fld id="{0D5847EF-63B4-493C-8F17-D2C5DD69BAC7}" type="datetime3">
              <a:rPr lang="en-US"/>
              <a:pPr/>
              <a:t>22 March 2017</a:t>
            </a:fld>
            <a:endParaRPr lang="en-US"/>
          </a:p>
        </p:txBody>
      </p:sp>
      <p:sp>
        <p:nvSpPr>
          <p:cNvPr id="11" name="Footer Placeholder 4"/>
          <p:cNvSpPr>
            <a:spLocks noGrp="1"/>
          </p:cNvSpPr>
          <p:nvPr>
            <p:ph type="ftr" sz="quarter" idx="11"/>
          </p:nvPr>
        </p:nvSpPr>
        <p:spPr/>
        <p:txBody>
          <a:bodyPr/>
          <a:lstStyle/>
          <a:p>
            <a:r>
              <a:rPr lang="en-US"/>
              <a:t>Veton Këpuska</a:t>
            </a:r>
          </a:p>
        </p:txBody>
      </p:sp>
      <p:sp>
        <p:nvSpPr>
          <p:cNvPr id="12" name="Slide Number Placeholder 5"/>
          <p:cNvSpPr>
            <a:spLocks noGrp="1"/>
          </p:cNvSpPr>
          <p:nvPr>
            <p:ph type="sldNum" sz="quarter" idx="12"/>
          </p:nvPr>
        </p:nvSpPr>
        <p:spPr/>
        <p:txBody>
          <a:bodyPr/>
          <a:lstStyle/>
          <a:p>
            <a:fld id="{0EC60DAB-0401-405D-9AC7-40DD715B29E8}" type="slidenum">
              <a:rPr lang="en-US"/>
              <a:pPr/>
              <a:t>151</a:t>
            </a:fld>
            <a:endParaRPr lang="en-US"/>
          </a:p>
        </p:txBody>
      </p:sp>
      <p:sp>
        <p:nvSpPr>
          <p:cNvPr id="1281026" name="Rectangle 2"/>
          <p:cNvSpPr>
            <a:spLocks noGrp="1" noChangeArrowheads="1"/>
          </p:cNvSpPr>
          <p:nvPr>
            <p:ph type="title"/>
          </p:nvPr>
        </p:nvSpPr>
        <p:spPr/>
        <p:txBody>
          <a:bodyPr/>
          <a:lstStyle/>
          <a:p>
            <a:r>
              <a:rPr lang="en-US" sz="3400"/>
              <a:t>Probability of an Observation Sequence </a:t>
            </a:r>
            <a:r>
              <a:rPr lang="en-US" sz="3400" i="1">
                <a:latin typeface="Times New Roman" pitchFamily="18" charset="0"/>
              </a:rPr>
              <a:t>P(O|</a:t>
            </a:r>
            <a:r>
              <a:rPr lang="en-US" sz="3400" i="1">
                <a:sym typeface="Symbol" pitchFamily="18" charset="2"/>
              </a:rPr>
              <a:t></a:t>
            </a:r>
            <a:r>
              <a:rPr lang="en-US" sz="3400" i="1">
                <a:latin typeface="Times New Roman" pitchFamily="18" charset="0"/>
                <a:sym typeface="Symbol" pitchFamily="18" charset="2"/>
              </a:rPr>
              <a:t>)</a:t>
            </a:r>
          </a:p>
        </p:txBody>
      </p:sp>
      <p:sp>
        <p:nvSpPr>
          <p:cNvPr id="1281027" name="Rectangle 3"/>
          <p:cNvSpPr>
            <a:spLocks noGrp="1" noChangeArrowheads="1"/>
          </p:cNvSpPr>
          <p:nvPr>
            <p:ph type="body" idx="1"/>
          </p:nvPr>
        </p:nvSpPr>
        <p:spPr/>
        <p:txBody>
          <a:bodyPr/>
          <a:lstStyle/>
          <a:p>
            <a:r>
              <a:rPr lang="en-US" sz="2000"/>
              <a:t>Recursive computation of the Probability of the observation sequence:</a:t>
            </a:r>
          </a:p>
          <a:p>
            <a:endParaRPr lang="en-US" sz="2000"/>
          </a:p>
          <a:p>
            <a:r>
              <a:rPr lang="en-US" sz="2000"/>
              <a:t>Define:</a:t>
            </a:r>
          </a:p>
          <a:p>
            <a:pPr lvl="1"/>
            <a:r>
              <a:rPr lang="en-US" sz="1800"/>
              <a:t>A system with </a:t>
            </a:r>
            <a:r>
              <a:rPr lang="en-US" sz="2200" b="1" i="1">
                <a:solidFill>
                  <a:srgbClr val="0000FF"/>
                </a:solidFill>
                <a:latin typeface="Times New Roman" pitchFamily="18" charset="0"/>
              </a:rPr>
              <a:t>N</a:t>
            </a:r>
            <a:r>
              <a:rPr lang="en-US" sz="1800"/>
              <a:t> distinct states </a:t>
            </a:r>
            <a:r>
              <a:rPr lang="en-US" sz="2300">
                <a:solidFill>
                  <a:srgbClr val="0000FF"/>
                </a:solidFill>
                <a:latin typeface="Forte" pitchFamily="66" charset="0"/>
              </a:rPr>
              <a:t>Q</a:t>
            </a:r>
            <a:r>
              <a:rPr lang="en-US" sz="2700" b="1">
                <a:solidFill>
                  <a:srgbClr val="0000FF"/>
                </a:solidFill>
                <a:latin typeface="Edwardian Script ITC" pitchFamily="66" charset="0"/>
              </a:rPr>
              <a:t> </a:t>
            </a:r>
            <a:r>
              <a:rPr lang="en-US" sz="2200" b="1" i="1">
                <a:solidFill>
                  <a:srgbClr val="0000FF"/>
                </a:solidFill>
                <a:latin typeface="Times New Roman" pitchFamily="18" charset="0"/>
              </a:rPr>
              <a:t>=</a:t>
            </a:r>
            <a:r>
              <a:rPr lang="en-US" sz="3000" b="1" i="1">
                <a:solidFill>
                  <a:srgbClr val="0000FF"/>
                </a:solidFill>
                <a:latin typeface="Times New Roman" pitchFamily="18" charset="0"/>
              </a:rPr>
              <a:t> </a:t>
            </a:r>
            <a:r>
              <a:rPr lang="en-US" sz="2200" b="1" i="1">
                <a:solidFill>
                  <a:srgbClr val="0000FF"/>
                </a:solidFill>
                <a:latin typeface="Times New Roman" pitchFamily="18" charset="0"/>
              </a:rPr>
              <a:t>{q</a:t>
            </a:r>
            <a:r>
              <a:rPr lang="en-US" sz="2200" b="1" i="1" baseline="-25000">
                <a:solidFill>
                  <a:srgbClr val="0000FF"/>
                </a:solidFill>
                <a:latin typeface="Times New Roman" pitchFamily="18" charset="0"/>
              </a:rPr>
              <a:t>1</a:t>
            </a:r>
            <a:r>
              <a:rPr lang="en-US" sz="2200" b="1" i="1">
                <a:solidFill>
                  <a:srgbClr val="0000FF"/>
                </a:solidFill>
                <a:latin typeface="Times New Roman" pitchFamily="18" charset="0"/>
              </a:rPr>
              <a:t>,q</a:t>
            </a:r>
            <a:r>
              <a:rPr lang="en-US" sz="2200" b="1" i="1" baseline="-25000">
                <a:solidFill>
                  <a:srgbClr val="0000FF"/>
                </a:solidFill>
                <a:latin typeface="Times New Roman" pitchFamily="18" charset="0"/>
              </a:rPr>
              <a:t>2</a:t>
            </a:r>
            <a:r>
              <a:rPr lang="en-US" sz="2200" b="1" i="1">
                <a:solidFill>
                  <a:srgbClr val="0000FF"/>
                </a:solidFill>
                <a:latin typeface="Times New Roman" pitchFamily="18" charset="0"/>
              </a:rPr>
              <a:t>,…,q</a:t>
            </a:r>
            <a:r>
              <a:rPr lang="en-US" sz="2200" b="1" i="1" baseline="-25000">
                <a:solidFill>
                  <a:srgbClr val="0000FF"/>
                </a:solidFill>
                <a:latin typeface="Times New Roman" pitchFamily="18" charset="0"/>
              </a:rPr>
              <a:t>N</a:t>
            </a:r>
            <a:r>
              <a:rPr lang="en-US" sz="2200" b="1" i="1">
                <a:solidFill>
                  <a:srgbClr val="0000FF"/>
                </a:solidFill>
                <a:latin typeface="Times New Roman" pitchFamily="18" charset="0"/>
              </a:rPr>
              <a:t>}</a:t>
            </a:r>
          </a:p>
          <a:p>
            <a:pPr lvl="1"/>
            <a:r>
              <a:rPr lang="en-US" sz="1800"/>
              <a:t>Time instances associated with state changes as </a:t>
            </a:r>
            <a:r>
              <a:rPr lang="en-US" sz="2200" b="1" i="1">
                <a:solidFill>
                  <a:srgbClr val="0000FF"/>
                </a:solidFill>
                <a:latin typeface="Times New Roman" pitchFamily="18" charset="0"/>
              </a:rPr>
              <a:t>t=1,2,…</a:t>
            </a:r>
          </a:p>
          <a:p>
            <a:pPr lvl="1"/>
            <a:r>
              <a:rPr lang="en-US" sz="1800"/>
              <a:t>Actual state at time</a:t>
            </a:r>
            <a:r>
              <a:rPr lang="en-US" sz="1800">
                <a:solidFill>
                  <a:srgbClr val="0000FF"/>
                </a:solidFill>
              </a:rPr>
              <a:t> </a:t>
            </a:r>
            <a:r>
              <a:rPr lang="en-US" sz="2200" b="1" i="1">
                <a:solidFill>
                  <a:srgbClr val="0000FF"/>
                </a:solidFill>
                <a:latin typeface="Times New Roman" pitchFamily="18" charset="0"/>
              </a:rPr>
              <a:t>t</a:t>
            </a:r>
            <a:r>
              <a:rPr lang="en-US" sz="1800"/>
              <a:t> as </a:t>
            </a:r>
            <a:r>
              <a:rPr lang="en-US" sz="2200" b="1" i="1">
                <a:solidFill>
                  <a:srgbClr val="0000FF"/>
                </a:solidFill>
                <a:latin typeface="Times New Roman" pitchFamily="18" charset="0"/>
              </a:rPr>
              <a:t>q</a:t>
            </a:r>
            <a:r>
              <a:rPr lang="en-US" sz="2200" b="1" i="1" baseline="-25000">
                <a:solidFill>
                  <a:srgbClr val="0000FF"/>
                </a:solidFill>
                <a:latin typeface="Times New Roman" pitchFamily="18" charset="0"/>
              </a:rPr>
              <a:t>t</a:t>
            </a:r>
          </a:p>
          <a:p>
            <a:pPr lvl="1"/>
            <a:r>
              <a:rPr lang="en-US" sz="1800"/>
              <a:t>State-transition probabilities as:</a:t>
            </a:r>
          </a:p>
          <a:p>
            <a:pPr algn="ctr">
              <a:buFont typeface="Wingdings" pitchFamily="2" charset="2"/>
              <a:buNone/>
            </a:pPr>
            <a:r>
              <a:rPr lang="en-US" sz="2200" b="1" i="1">
                <a:solidFill>
                  <a:srgbClr val="0000FF"/>
                </a:solidFill>
                <a:latin typeface="Times New Roman" pitchFamily="18" charset="0"/>
                <a:sym typeface="Symbol" pitchFamily="18" charset="2"/>
              </a:rPr>
              <a:t>a</a:t>
            </a:r>
            <a:r>
              <a:rPr lang="en-US" sz="2200" b="1" i="1" baseline="-25000">
                <a:solidFill>
                  <a:srgbClr val="0000FF"/>
                </a:solidFill>
                <a:latin typeface="Times New Roman" pitchFamily="18" charset="0"/>
              </a:rPr>
              <a:t>ij</a:t>
            </a:r>
            <a:r>
              <a:rPr lang="en-US" sz="2200" b="1" i="1">
                <a:solidFill>
                  <a:srgbClr val="0000FF"/>
                </a:solidFill>
                <a:latin typeface="Times New Roman" pitchFamily="18" charset="0"/>
              </a:rPr>
              <a:t> = p(</a:t>
            </a:r>
            <a:r>
              <a:rPr lang="en-US" sz="2400" b="1" i="1">
                <a:solidFill>
                  <a:srgbClr val="0000FF"/>
                </a:solidFill>
                <a:latin typeface="Times New Roman" pitchFamily="18" charset="0"/>
              </a:rPr>
              <a:t>q</a:t>
            </a:r>
            <a:r>
              <a:rPr lang="en-US" sz="2200" b="1" i="1" baseline="-25000">
                <a:solidFill>
                  <a:srgbClr val="0000FF"/>
                </a:solidFill>
                <a:latin typeface="Times New Roman" pitchFamily="18" charset="0"/>
              </a:rPr>
              <a:t>t</a:t>
            </a:r>
            <a:r>
              <a:rPr lang="en-US" sz="2200" b="1" i="1">
                <a:solidFill>
                  <a:srgbClr val="0000FF"/>
                </a:solidFill>
                <a:latin typeface="Times New Roman" pitchFamily="18" charset="0"/>
              </a:rPr>
              <a:t>=j|</a:t>
            </a:r>
            <a:r>
              <a:rPr lang="en-US" sz="2400" b="1" i="1">
                <a:solidFill>
                  <a:srgbClr val="0000FF"/>
                </a:solidFill>
                <a:latin typeface="Times New Roman" pitchFamily="18" charset="0"/>
              </a:rPr>
              <a:t>q</a:t>
            </a:r>
            <a:r>
              <a:rPr lang="en-US" sz="2200" b="1" i="1" baseline="-25000">
                <a:solidFill>
                  <a:srgbClr val="0000FF"/>
                </a:solidFill>
                <a:latin typeface="Times New Roman" pitchFamily="18" charset="0"/>
              </a:rPr>
              <a:t>t-i</a:t>
            </a:r>
            <a:r>
              <a:rPr lang="en-US" sz="2200" b="1" i="1">
                <a:solidFill>
                  <a:srgbClr val="0000FF"/>
                </a:solidFill>
                <a:latin typeface="Times New Roman" pitchFamily="18" charset="0"/>
              </a:rPr>
              <a:t>=i), 1≤i,j≤N</a:t>
            </a:r>
          </a:p>
          <a:p>
            <a:pPr algn="ctr">
              <a:buFont typeface="Wingdings" pitchFamily="2" charset="2"/>
              <a:buNone/>
            </a:pPr>
            <a:endParaRPr lang="en-US" sz="1800" b="1" i="1">
              <a:solidFill>
                <a:srgbClr val="0000FF"/>
              </a:solidFill>
              <a:latin typeface="Times New Roman" pitchFamily="18" charset="0"/>
            </a:endParaRPr>
          </a:p>
          <a:p>
            <a:pPr lvl="1"/>
            <a:r>
              <a:rPr lang="en-US" sz="1800"/>
              <a:t>State-transition probability properties</a:t>
            </a:r>
          </a:p>
          <a:p>
            <a:pPr lvl="1"/>
            <a:endParaRPr lang="en-US" sz="1800"/>
          </a:p>
          <a:p>
            <a:pPr>
              <a:buFont typeface="Wingdings" pitchFamily="2" charset="2"/>
              <a:buNone/>
            </a:pPr>
            <a:endParaRPr lang="en-US" sz="1800"/>
          </a:p>
        </p:txBody>
      </p:sp>
      <p:graphicFrame>
        <p:nvGraphicFramePr>
          <p:cNvPr id="1281028" name="Object 4"/>
          <p:cNvGraphicFramePr>
            <a:graphicFrameLocks noGrp="1" noChangeAspect="1"/>
          </p:cNvGraphicFramePr>
          <p:nvPr>
            <p:ph sz="half" idx="4294967295"/>
          </p:nvPr>
        </p:nvGraphicFramePr>
        <p:xfrm>
          <a:off x="3505200" y="2095500"/>
          <a:ext cx="1925638" cy="495300"/>
        </p:xfrm>
        <a:graphic>
          <a:graphicData uri="http://schemas.openxmlformats.org/presentationml/2006/ole">
            <mc:AlternateContent xmlns:mc="http://schemas.openxmlformats.org/markup-compatibility/2006">
              <mc:Choice xmlns:v="urn:schemas-microsoft-com:vml" Requires="v">
                <p:oleObj spid="_x0000_s1281168" name="Equation" r:id="rId4" imgW="889000" imgH="228600" progId="Equation.3">
                  <p:embed/>
                </p:oleObj>
              </mc:Choice>
              <mc:Fallback>
                <p:oleObj name="Equation" r:id="rId4" imgW="889000" imgH="228600" progId="Equation.3">
                  <p:embed/>
                  <p:pic>
                    <p:nvPicPr>
                      <p:cNvPr id="0" name="Picture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095500"/>
                        <a:ext cx="1925638" cy="495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81029" name="Object 5"/>
          <p:cNvGraphicFramePr>
            <a:graphicFrameLocks noGrp="1" noChangeAspect="1"/>
          </p:cNvGraphicFramePr>
          <p:nvPr>
            <p:ph sz="half" idx="4294967295"/>
          </p:nvPr>
        </p:nvGraphicFramePr>
        <p:xfrm>
          <a:off x="6454775" y="4857750"/>
          <a:ext cx="2089150" cy="1376363"/>
        </p:xfrm>
        <a:graphic>
          <a:graphicData uri="http://schemas.openxmlformats.org/presentationml/2006/ole">
            <mc:AlternateContent xmlns:mc="http://schemas.openxmlformats.org/markup-compatibility/2006">
              <mc:Choice xmlns:v="urn:schemas-microsoft-com:vml" Requires="v">
                <p:oleObj spid="_x0000_s1281169" name="Equation" r:id="rId6" imgW="1079032" imgH="710891" progId="Equation.3">
                  <p:embed/>
                </p:oleObj>
              </mc:Choice>
              <mc:Fallback>
                <p:oleObj name="Equation" r:id="rId6" imgW="1079032" imgH="710891" progId="Equation.3">
                  <p:embed/>
                  <p:pic>
                    <p:nvPicPr>
                      <p:cNvPr id="0" name="Picture 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4775" y="4857750"/>
                        <a:ext cx="2089150" cy="1376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1030" name="Oval 6"/>
          <p:cNvSpPr>
            <a:spLocks noChangeArrowheads="1"/>
          </p:cNvSpPr>
          <p:nvPr/>
        </p:nvSpPr>
        <p:spPr bwMode="auto">
          <a:xfrm>
            <a:off x="6723063" y="4379913"/>
            <a:ext cx="469900" cy="463550"/>
          </a:xfrm>
          <a:prstGeom prst="ellipse">
            <a:avLst/>
          </a:prstGeom>
          <a:solidFill>
            <a:srgbClr val="FFFF00"/>
          </a:solidFill>
          <a:ln w="25400" algn="ctr">
            <a:solidFill>
              <a:srgbClr val="00FF00"/>
            </a:solidFill>
            <a:round/>
            <a:headEnd/>
            <a:tailEnd/>
          </a:ln>
          <a:effectLst/>
        </p:spPr>
        <p:txBody>
          <a:bodyPr anchor="ctr">
            <a:spAutoFit/>
          </a:bodyPr>
          <a:lstStyle/>
          <a:p>
            <a:pPr algn="ctr"/>
            <a:r>
              <a:rPr lang="en-US" sz="1600" b="1">
                <a:solidFill>
                  <a:srgbClr val="0000FF"/>
                </a:solidFill>
                <a:latin typeface="Arial Narrow" pitchFamily="34" charset="0"/>
              </a:rPr>
              <a:t>i</a:t>
            </a:r>
            <a:endParaRPr lang="en-US" sz="1600" b="1" baseline="-25000">
              <a:solidFill>
                <a:srgbClr val="0000FF"/>
              </a:solidFill>
              <a:latin typeface="Arial Narrow" pitchFamily="34" charset="0"/>
            </a:endParaRPr>
          </a:p>
        </p:txBody>
      </p:sp>
      <p:sp>
        <p:nvSpPr>
          <p:cNvPr id="1281031" name="Oval 7"/>
          <p:cNvSpPr>
            <a:spLocks noChangeArrowheads="1"/>
          </p:cNvSpPr>
          <p:nvPr/>
        </p:nvSpPr>
        <p:spPr bwMode="auto">
          <a:xfrm>
            <a:off x="7962900" y="4095750"/>
            <a:ext cx="441325" cy="463550"/>
          </a:xfrm>
          <a:prstGeom prst="ellipse">
            <a:avLst/>
          </a:prstGeom>
          <a:solidFill>
            <a:srgbClr val="FFFF00"/>
          </a:solidFill>
          <a:ln w="25400" algn="ctr">
            <a:solidFill>
              <a:srgbClr val="00FF00"/>
            </a:solidFill>
            <a:round/>
            <a:headEnd/>
            <a:tailEnd/>
          </a:ln>
          <a:effectLst/>
        </p:spPr>
        <p:txBody>
          <a:bodyPr anchor="ctr">
            <a:spAutoFit/>
          </a:bodyPr>
          <a:lstStyle/>
          <a:p>
            <a:pPr algn="ctr"/>
            <a:r>
              <a:rPr lang="en-US" sz="1600" b="1">
                <a:solidFill>
                  <a:srgbClr val="0000FF"/>
                </a:solidFill>
                <a:latin typeface="Arial Narrow" pitchFamily="34" charset="0"/>
              </a:rPr>
              <a:t>j</a:t>
            </a:r>
            <a:endParaRPr lang="en-US" sz="1600" b="1" baseline="-25000">
              <a:solidFill>
                <a:srgbClr val="0000FF"/>
              </a:solidFill>
              <a:latin typeface="Arial Narrow" pitchFamily="34" charset="0"/>
            </a:endParaRPr>
          </a:p>
        </p:txBody>
      </p:sp>
      <p:cxnSp>
        <p:nvCxnSpPr>
          <p:cNvPr id="1281032" name="AutoShape 8"/>
          <p:cNvCxnSpPr>
            <a:cxnSpLocks noChangeShapeType="1"/>
            <a:stCxn id="1281030" idx="6"/>
            <a:endCxn id="1281031" idx="2"/>
          </p:cNvCxnSpPr>
          <p:nvPr/>
        </p:nvCxnSpPr>
        <p:spPr bwMode="auto">
          <a:xfrm flipV="1">
            <a:off x="7205663" y="4327525"/>
            <a:ext cx="744537" cy="284163"/>
          </a:xfrm>
          <a:prstGeom prst="curvedConnector3">
            <a:avLst>
              <a:gd name="adj1" fmla="val 49894"/>
            </a:avLst>
          </a:prstGeom>
          <a:noFill/>
          <a:ln w="25400">
            <a:solidFill>
              <a:schemeClr val="tx1"/>
            </a:solidFill>
            <a:round/>
            <a:headEnd/>
            <a:tailEnd type="triangle" w="med" len="lg"/>
          </a:ln>
          <a:effectLst/>
        </p:spPr>
      </p:cxnSp>
      <p:sp>
        <p:nvSpPr>
          <p:cNvPr id="1281033" name="Text Box 9"/>
          <p:cNvSpPr txBox="1">
            <a:spLocks noChangeArrowheads="1"/>
          </p:cNvSpPr>
          <p:nvPr/>
        </p:nvSpPr>
        <p:spPr bwMode="auto">
          <a:xfrm>
            <a:off x="7172325" y="4162425"/>
            <a:ext cx="568325" cy="336550"/>
          </a:xfrm>
          <a:prstGeom prst="rect">
            <a:avLst/>
          </a:prstGeom>
          <a:noFill/>
          <a:ln w="25400" algn="ctr">
            <a:noFill/>
            <a:miter lim="800000"/>
            <a:headEnd/>
            <a:tailEnd type="none" w="med" len="lg"/>
          </a:ln>
          <a:effectLst/>
        </p:spPr>
        <p:txBody>
          <a:bodyPr>
            <a:spAutoFit/>
          </a:bodyPr>
          <a:lstStyle/>
          <a:p>
            <a:pPr algn="ctr"/>
            <a:r>
              <a:rPr lang="en-US" sz="1600" b="1" i="1">
                <a:solidFill>
                  <a:srgbClr val="0000FF"/>
                </a:solidFill>
              </a:rPr>
              <a:t>a</a:t>
            </a:r>
            <a:r>
              <a:rPr lang="en-US" sz="1600" b="1" i="1" baseline="-25000">
                <a:solidFill>
                  <a:srgbClr val="0000FF"/>
                </a:solidFill>
              </a:rPr>
              <a:t>ij</a:t>
            </a:r>
          </a:p>
        </p:txBody>
      </p:sp>
    </p:spTree>
  </p:cSld>
  <p:clrMapOvr>
    <a:masterClrMapping/>
  </p:clrMapOvr>
  <p:transition spd="slow">
    <p:push di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1108D697-875F-491B-AE63-44C75205AA47}"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70D4D625-0D06-437B-B774-D5E62789040C}" type="slidenum">
              <a:rPr lang="en-US"/>
              <a:pPr/>
              <a:t>152</a:t>
            </a:fld>
            <a:endParaRPr lang="en-US"/>
          </a:p>
        </p:txBody>
      </p:sp>
      <p:sp>
        <p:nvSpPr>
          <p:cNvPr id="1283074"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83075" name="Rectangle 3"/>
          <p:cNvSpPr>
            <a:spLocks noGrp="1" noChangeArrowheads="1"/>
          </p:cNvSpPr>
          <p:nvPr>
            <p:ph type="body" idx="1"/>
          </p:nvPr>
        </p:nvSpPr>
        <p:spPr/>
        <p:txBody>
          <a:bodyPr/>
          <a:lstStyle/>
          <a:p>
            <a:pPr>
              <a:lnSpc>
                <a:spcPct val="90000"/>
              </a:lnSpc>
            </a:pPr>
            <a:r>
              <a:rPr lang="en-US" sz="2400"/>
              <a:t>Wish to calculate the probability of the observation sequence, </a:t>
            </a:r>
            <a:r>
              <a:rPr lang="en-US" sz="2800" b="1" i="1">
                <a:solidFill>
                  <a:srgbClr val="FF0000"/>
                </a:solidFill>
                <a:latin typeface="Times New Roman" pitchFamily="18" charset="0"/>
              </a:rPr>
              <a:t>O</a:t>
            </a:r>
            <a:r>
              <a:rPr lang="en-US" sz="2800" b="1">
                <a:solidFill>
                  <a:srgbClr val="FF0000"/>
                </a:solidFill>
                <a:latin typeface="Times New Roman" pitchFamily="18" charset="0"/>
              </a:rPr>
              <a:t>={</a:t>
            </a:r>
            <a:r>
              <a:rPr lang="en-US" sz="2800" b="1" i="1">
                <a:solidFill>
                  <a:srgbClr val="FF0000"/>
                </a:solidFill>
                <a:latin typeface="Times New Roman" pitchFamily="18" charset="0"/>
              </a:rPr>
              <a:t>o</a:t>
            </a:r>
            <a:r>
              <a:rPr lang="en-US" sz="2800" b="1" baseline="-25000">
                <a:solidFill>
                  <a:srgbClr val="FF0000"/>
                </a:solidFill>
                <a:latin typeface="Times New Roman" pitchFamily="18" charset="0"/>
              </a:rPr>
              <a:t>1</a:t>
            </a:r>
            <a:r>
              <a:rPr lang="en-US" sz="2800" b="1" i="1">
                <a:solidFill>
                  <a:srgbClr val="FF0000"/>
                </a:solidFill>
                <a:latin typeface="Times New Roman" pitchFamily="18" charset="0"/>
              </a:rPr>
              <a:t>,o</a:t>
            </a:r>
            <a:r>
              <a:rPr lang="en-US" sz="2800" b="1" baseline="-25000">
                <a:solidFill>
                  <a:srgbClr val="FF0000"/>
                </a:solidFill>
                <a:latin typeface="Times New Roman" pitchFamily="18" charset="0"/>
              </a:rPr>
              <a:t>2</a:t>
            </a:r>
            <a:r>
              <a:rPr lang="en-US" sz="2800" b="1" i="1">
                <a:solidFill>
                  <a:srgbClr val="FF0000"/>
                </a:solidFill>
                <a:latin typeface="Times New Roman" pitchFamily="18" charset="0"/>
              </a:rPr>
              <a:t>,...,o</a:t>
            </a:r>
            <a:r>
              <a:rPr lang="en-US" sz="2800" b="1" i="1" baseline="-25000">
                <a:solidFill>
                  <a:srgbClr val="FF0000"/>
                </a:solidFill>
                <a:latin typeface="Times New Roman" pitchFamily="18" charset="0"/>
              </a:rPr>
              <a:t>T</a:t>
            </a:r>
            <a:r>
              <a:rPr lang="en-US" sz="2800" b="1">
                <a:solidFill>
                  <a:srgbClr val="FF0000"/>
                </a:solidFill>
                <a:latin typeface="Times New Roman" pitchFamily="18" charset="0"/>
              </a:rPr>
              <a:t>}</a:t>
            </a:r>
            <a:r>
              <a:rPr lang="en-US" sz="2400"/>
              <a:t> given the model </a:t>
            </a:r>
            <a:r>
              <a:rPr lang="en-US" sz="2800" b="1" i="1">
                <a:solidFill>
                  <a:srgbClr val="FF0000"/>
                </a:solidFill>
                <a:latin typeface="Times New Roman" pitchFamily="18" charset="0"/>
                <a:sym typeface="Symbol" pitchFamily="18" charset="2"/>
              </a:rPr>
              <a:t></a:t>
            </a:r>
            <a:r>
              <a:rPr lang="en-US" sz="2400">
                <a:sym typeface="Symbol" pitchFamily="18" charset="2"/>
              </a:rPr>
              <a:t>.</a:t>
            </a:r>
          </a:p>
          <a:p>
            <a:pPr>
              <a:lnSpc>
                <a:spcPct val="90000"/>
              </a:lnSpc>
            </a:pPr>
            <a:r>
              <a:rPr lang="en-US" sz="2400">
                <a:sym typeface="Symbol" pitchFamily="18" charset="2"/>
              </a:rPr>
              <a:t>The most straight forward way is through enumeration of every possible state sequence of length </a:t>
            </a:r>
            <a:r>
              <a:rPr lang="en-US" sz="2800" b="1" i="1">
                <a:solidFill>
                  <a:srgbClr val="FF0000"/>
                </a:solidFill>
                <a:latin typeface="Times New Roman" pitchFamily="18" charset="0"/>
                <a:sym typeface="Symbol" pitchFamily="18" charset="2"/>
              </a:rPr>
              <a:t>T</a:t>
            </a:r>
            <a:r>
              <a:rPr lang="en-US" sz="2400">
                <a:sym typeface="Symbol" pitchFamily="18" charset="2"/>
              </a:rPr>
              <a:t> (the number of observations). Thus there are </a:t>
            </a:r>
            <a:r>
              <a:rPr lang="en-US" sz="2800" b="1" i="1">
                <a:solidFill>
                  <a:srgbClr val="FF0000"/>
                </a:solidFill>
                <a:latin typeface="Times New Roman" pitchFamily="18" charset="0"/>
                <a:sym typeface="Symbol" pitchFamily="18" charset="2"/>
              </a:rPr>
              <a:t>N</a:t>
            </a:r>
            <a:r>
              <a:rPr lang="en-US" sz="2800" b="1" i="1" baseline="30000">
                <a:solidFill>
                  <a:srgbClr val="FF0000"/>
                </a:solidFill>
                <a:latin typeface="Times New Roman" pitchFamily="18" charset="0"/>
                <a:sym typeface="Symbol" pitchFamily="18" charset="2"/>
              </a:rPr>
              <a:t>T</a:t>
            </a:r>
            <a:r>
              <a:rPr lang="en-US" sz="2400">
                <a:sym typeface="Symbol" pitchFamily="18" charset="2"/>
              </a:rPr>
              <a:t> such state sequences:</a:t>
            </a:r>
          </a:p>
          <a:p>
            <a:pPr>
              <a:lnSpc>
                <a:spcPct val="90000"/>
              </a:lnSpc>
            </a:pPr>
            <a:endParaRPr lang="en-US" sz="2400"/>
          </a:p>
          <a:p>
            <a:pPr>
              <a:lnSpc>
                <a:spcPct val="90000"/>
              </a:lnSpc>
            </a:pPr>
            <a:endParaRPr lang="en-US" sz="2400"/>
          </a:p>
          <a:p>
            <a:pPr>
              <a:lnSpc>
                <a:spcPct val="90000"/>
              </a:lnSpc>
            </a:pPr>
            <a:endParaRPr lang="en-US" sz="2400"/>
          </a:p>
          <a:p>
            <a:pPr>
              <a:lnSpc>
                <a:spcPct val="90000"/>
              </a:lnSpc>
            </a:pPr>
            <a:r>
              <a:rPr lang="en-US" sz="2400"/>
              <a:t>Where: </a:t>
            </a:r>
          </a:p>
        </p:txBody>
      </p:sp>
      <p:graphicFrame>
        <p:nvGraphicFramePr>
          <p:cNvPr id="1283076" name="Object 4"/>
          <p:cNvGraphicFramePr>
            <a:graphicFrameLocks noChangeAspect="1"/>
          </p:cNvGraphicFramePr>
          <p:nvPr/>
        </p:nvGraphicFramePr>
        <p:xfrm>
          <a:off x="2986088" y="3937000"/>
          <a:ext cx="2925762" cy="1003300"/>
        </p:xfrm>
        <a:graphic>
          <a:graphicData uri="http://schemas.openxmlformats.org/presentationml/2006/ole">
            <mc:AlternateContent xmlns:mc="http://schemas.openxmlformats.org/markup-compatibility/2006">
              <mc:Choice xmlns:v="urn:schemas-microsoft-com:vml" Requires="v">
                <p:oleObj spid="_x0000_s1283216" name="Equation" r:id="rId4" imgW="1333500" imgH="457200" progId="Equation.3">
                  <p:embed/>
                </p:oleObj>
              </mc:Choice>
              <mc:Fallback>
                <p:oleObj name="Equation" r:id="rId4" imgW="1333500" imgH="4572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3937000"/>
                        <a:ext cx="2925762"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3077" name="Object 5"/>
          <p:cNvGraphicFramePr>
            <a:graphicFrameLocks noChangeAspect="1"/>
          </p:cNvGraphicFramePr>
          <p:nvPr/>
        </p:nvGraphicFramePr>
        <p:xfrm>
          <a:off x="2571750" y="5646738"/>
          <a:ext cx="3816350" cy="474662"/>
        </p:xfrm>
        <a:graphic>
          <a:graphicData uri="http://schemas.openxmlformats.org/presentationml/2006/ole">
            <mc:AlternateContent xmlns:mc="http://schemas.openxmlformats.org/markup-compatibility/2006">
              <mc:Choice xmlns:v="urn:schemas-microsoft-com:vml" Requires="v">
                <p:oleObj spid="_x0000_s1283217" name="Equation" r:id="rId6" imgW="1739900" imgH="215900" progId="Equation.3">
                  <p:embed/>
                </p:oleObj>
              </mc:Choice>
              <mc:Fallback>
                <p:oleObj name="Equation" r:id="rId6" imgW="1739900" imgH="2159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1750" y="5646738"/>
                        <a:ext cx="3816350"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CDF2FF64-1656-441D-9560-E8F7D494D0FC}" type="datetime3">
              <a:rPr lang="en-US"/>
              <a:pPr/>
              <a:t>22 March 2017</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85B4196A-650F-4F3E-A373-512640937378}" type="slidenum">
              <a:rPr lang="en-US"/>
              <a:pPr/>
              <a:t>153</a:t>
            </a:fld>
            <a:endParaRPr lang="en-US"/>
          </a:p>
        </p:txBody>
      </p:sp>
      <p:sp>
        <p:nvSpPr>
          <p:cNvPr id="1285122"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85123" name="Rectangle 3"/>
          <p:cNvSpPr>
            <a:spLocks noGrp="1" noChangeArrowheads="1"/>
          </p:cNvSpPr>
          <p:nvPr>
            <p:ph type="body" idx="1"/>
          </p:nvPr>
        </p:nvSpPr>
        <p:spPr/>
        <p:txBody>
          <a:bodyPr/>
          <a:lstStyle/>
          <a:p>
            <a:pPr>
              <a:spcBef>
                <a:spcPts val="375"/>
              </a:spcBef>
              <a:spcAft>
                <a:spcPts val="600"/>
              </a:spcAft>
            </a:pPr>
            <a:r>
              <a:rPr lang="en-US" sz="2200"/>
              <a:t>Consider the </a:t>
            </a:r>
            <a:r>
              <a:rPr lang="en-US" sz="2200" i="1"/>
              <a:t>fixed </a:t>
            </a:r>
            <a:r>
              <a:rPr lang="en-US" sz="2200"/>
              <a:t>state sequence: </a:t>
            </a:r>
            <a:r>
              <a:rPr lang="en-US" sz="2600" b="1" i="1">
                <a:solidFill>
                  <a:srgbClr val="FF0000"/>
                </a:solidFill>
                <a:latin typeface="Times New Roman" pitchFamily="18" charset="0"/>
              </a:rPr>
              <a:t>Q= q</a:t>
            </a:r>
            <a:r>
              <a:rPr lang="en-US" sz="2600" b="1" i="1" baseline="-25000">
                <a:solidFill>
                  <a:srgbClr val="FF0000"/>
                </a:solidFill>
                <a:latin typeface="Times New Roman" pitchFamily="18" charset="0"/>
              </a:rPr>
              <a:t>1</a:t>
            </a:r>
            <a:r>
              <a:rPr lang="en-US" sz="2600" b="1" i="1">
                <a:solidFill>
                  <a:srgbClr val="FF0000"/>
                </a:solidFill>
                <a:latin typeface="Times New Roman" pitchFamily="18" charset="0"/>
              </a:rPr>
              <a:t>q</a:t>
            </a:r>
            <a:r>
              <a:rPr lang="en-US" sz="2600" b="1" i="1" baseline="-25000">
                <a:solidFill>
                  <a:srgbClr val="FF0000"/>
                </a:solidFill>
                <a:latin typeface="Times New Roman" pitchFamily="18" charset="0"/>
              </a:rPr>
              <a:t>2</a:t>
            </a:r>
            <a:r>
              <a:rPr lang="en-US" sz="2600" b="1" i="1">
                <a:solidFill>
                  <a:srgbClr val="FF0000"/>
                </a:solidFill>
                <a:latin typeface="Times New Roman" pitchFamily="18" charset="0"/>
              </a:rPr>
              <a:t> ...q</a:t>
            </a:r>
            <a:r>
              <a:rPr lang="en-US" sz="2600" b="1" i="1" baseline="-25000">
                <a:solidFill>
                  <a:srgbClr val="FF0000"/>
                </a:solidFill>
                <a:latin typeface="Times New Roman" pitchFamily="18" charset="0"/>
              </a:rPr>
              <a:t>T</a:t>
            </a:r>
            <a:r>
              <a:rPr lang="en-US" sz="2200" i="1"/>
              <a:t> </a:t>
            </a:r>
            <a:endParaRPr lang="en-US" sz="2200"/>
          </a:p>
          <a:p>
            <a:r>
              <a:rPr lang="en-US" sz="2200"/>
              <a:t>The probability of the observation sequence </a:t>
            </a:r>
            <a:r>
              <a:rPr lang="en-US" sz="2600" b="1" i="1">
                <a:solidFill>
                  <a:srgbClr val="FF0000"/>
                </a:solidFill>
                <a:latin typeface="Times New Roman" pitchFamily="18" charset="0"/>
              </a:rPr>
              <a:t>O</a:t>
            </a:r>
            <a:r>
              <a:rPr lang="en-US" sz="2200"/>
              <a:t> given the state sequence, assuming statistical independence of observations, is:</a:t>
            </a:r>
          </a:p>
          <a:p>
            <a:endParaRPr lang="en-US" sz="2200"/>
          </a:p>
          <a:p>
            <a:endParaRPr lang="en-US" sz="1200"/>
          </a:p>
          <a:p>
            <a:r>
              <a:rPr lang="en-US" sz="2200"/>
              <a:t>Thus: </a:t>
            </a:r>
          </a:p>
          <a:p>
            <a:endParaRPr lang="en-US" sz="2200"/>
          </a:p>
          <a:p>
            <a:endParaRPr lang="en-US" sz="900"/>
          </a:p>
          <a:p>
            <a:r>
              <a:rPr lang="en-US" sz="2200"/>
              <a:t>The probability of such a state sequence </a:t>
            </a:r>
            <a:r>
              <a:rPr lang="en-US" sz="2600" b="1" i="1">
                <a:solidFill>
                  <a:srgbClr val="FF0000"/>
                </a:solidFill>
                <a:latin typeface="Times New Roman" pitchFamily="18" charset="0"/>
              </a:rPr>
              <a:t>Q</a:t>
            </a:r>
            <a:r>
              <a:rPr lang="en-US" sz="2200"/>
              <a:t> can be written as:</a:t>
            </a:r>
          </a:p>
        </p:txBody>
      </p:sp>
      <p:graphicFrame>
        <p:nvGraphicFramePr>
          <p:cNvPr id="1285124" name="Object 4"/>
          <p:cNvGraphicFramePr>
            <a:graphicFrameLocks noChangeAspect="1"/>
          </p:cNvGraphicFramePr>
          <p:nvPr/>
        </p:nvGraphicFramePr>
        <p:xfrm>
          <a:off x="2489200" y="3035300"/>
          <a:ext cx="3790950" cy="949325"/>
        </p:xfrm>
        <a:graphic>
          <a:graphicData uri="http://schemas.openxmlformats.org/presentationml/2006/ole">
            <mc:AlternateContent xmlns:mc="http://schemas.openxmlformats.org/markup-compatibility/2006">
              <mc:Choice xmlns:v="urn:schemas-microsoft-com:vml" Requires="v">
                <p:oleObj spid="_x0000_s1285334" name="Equation" r:id="rId4" imgW="1511300" imgH="431800" progId="Equation.3">
                  <p:embed/>
                </p:oleObj>
              </mc:Choice>
              <mc:Fallback>
                <p:oleObj name="Equation" r:id="rId4" imgW="1511300" imgH="4318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200" y="3035300"/>
                        <a:ext cx="379095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5125" name="Object 5"/>
          <p:cNvGraphicFramePr>
            <a:graphicFrameLocks noChangeAspect="1"/>
          </p:cNvGraphicFramePr>
          <p:nvPr/>
        </p:nvGraphicFramePr>
        <p:xfrm>
          <a:off x="2157413" y="4191000"/>
          <a:ext cx="4713287" cy="531813"/>
        </p:xfrm>
        <a:graphic>
          <a:graphicData uri="http://schemas.openxmlformats.org/presentationml/2006/ole">
            <mc:AlternateContent xmlns:mc="http://schemas.openxmlformats.org/markup-compatibility/2006">
              <mc:Choice xmlns:v="urn:schemas-microsoft-com:vml" Requires="v">
                <p:oleObj spid="_x0000_s1285335" name="Equation" r:id="rId6" imgW="2057400" imgH="241300" progId="Equation.3">
                  <p:embed/>
                </p:oleObj>
              </mc:Choice>
              <mc:Fallback>
                <p:oleObj name="Equation" r:id="rId6" imgW="2057400" imgH="241300" progId="Equation.3">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7413" y="4191000"/>
                        <a:ext cx="4713287"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5126" name="Object 6"/>
          <p:cNvGraphicFramePr>
            <a:graphicFrameLocks noChangeAspect="1"/>
          </p:cNvGraphicFramePr>
          <p:nvPr/>
        </p:nvGraphicFramePr>
        <p:xfrm>
          <a:off x="2622550" y="5551488"/>
          <a:ext cx="3789363" cy="531812"/>
        </p:xfrm>
        <a:graphic>
          <a:graphicData uri="http://schemas.openxmlformats.org/presentationml/2006/ole">
            <mc:AlternateContent xmlns:mc="http://schemas.openxmlformats.org/markup-compatibility/2006">
              <mc:Choice xmlns:v="urn:schemas-microsoft-com:vml" Requires="v">
                <p:oleObj spid="_x0000_s1285336" name="Equation" r:id="rId8" imgW="1727200" imgH="241300" progId="Equation.3">
                  <p:embed/>
                </p:oleObj>
              </mc:Choice>
              <mc:Fallback>
                <p:oleObj name="Equation" r:id="rId8" imgW="1727200" imgH="241300" progId="Equation.3">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2550" y="5551488"/>
                        <a:ext cx="3789363"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90DB1022-8375-42C6-A96E-6F2874873C93}"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8D62980D-20DD-41D4-96FB-50646EBB3496}" type="slidenum">
              <a:rPr lang="en-US"/>
              <a:pPr/>
              <a:t>154</a:t>
            </a:fld>
            <a:endParaRPr lang="en-US"/>
          </a:p>
        </p:txBody>
      </p:sp>
      <p:sp>
        <p:nvSpPr>
          <p:cNvPr id="1287170"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87171" name="Rectangle 3"/>
          <p:cNvSpPr>
            <a:spLocks noGrp="1" noChangeArrowheads="1"/>
          </p:cNvSpPr>
          <p:nvPr>
            <p:ph type="body" idx="1"/>
          </p:nvPr>
        </p:nvSpPr>
        <p:spPr/>
        <p:txBody>
          <a:bodyPr/>
          <a:lstStyle/>
          <a:p>
            <a:r>
              <a:rPr lang="en-US" sz="2200"/>
              <a:t>The joint probability of </a:t>
            </a:r>
            <a:r>
              <a:rPr lang="en-US" sz="2600" b="1" i="1">
                <a:solidFill>
                  <a:srgbClr val="FF0000"/>
                </a:solidFill>
                <a:latin typeface="Times New Roman" pitchFamily="18" charset="0"/>
              </a:rPr>
              <a:t>O</a:t>
            </a:r>
            <a:r>
              <a:rPr lang="en-US" sz="2200"/>
              <a:t> and </a:t>
            </a:r>
            <a:r>
              <a:rPr lang="en-US" sz="2600" b="1" i="1">
                <a:solidFill>
                  <a:srgbClr val="FF0000"/>
                </a:solidFill>
                <a:latin typeface="Times New Roman" pitchFamily="18" charset="0"/>
              </a:rPr>
              <a:t>Q</a:t>
            </a:r>
            <a:r>
              <a:rPr lang="en-US" sz="2200"/>
              <a:t>, i.e., the probability that </a:t>
            </a:r>
            <a:r>
              <a:rPr lang="en-US" sz="2600" b="1" i="1">
                <a:solidFill>
                  <a:srgbClr val="FF0000"/>
                </a:solidFill>
                <a:latin typeface="Times New Roman" pitchFamily="18" charset="0"/>
              </a:rPr>
              <a:t>O</a:t>
            </a:r>
            <a:r>
              <a:rPr lang="en-US" sz="2200"/>
              <a:t> and </a:t>
            </a:r>
            <a:r>
              <a:rPr lang="en-US" sz="2600" b="1" i="1">
                <a:solidFill>
                  <a:srgbClr val="FF0000"/>
                </a:solidFill>
                <a:latin typeface="Times New Roman" pitchFamily="18" charset="0"/>
              </a:rPr>
              <a:t>Q</a:t>
            </a:r>
            <a:r>
              <a:rPr lang="en-US" sz="2200"/>
              <a:t> occur simultaneously, is simply the product of the previous terms:</a:t>
            </a:r>
          </a:p>
          <a:p>
            <a:endParaRPr lang="en-US" sz="2200"/>
          </a:p>
          <a:p>
            <a:endParaRPr lang="en-US" sz="1600"/>
          </a:p>
          <a:p>
            <a:r>
              <a:rPr lang="en-US" sz="2200"/>
              <a:t>The probability of </a:t>
            </a:r>
            <a:r>
              <a:rPr lang="en-US" sz="2600" b="1" i="1">
                <a:solidFill>
                  <a:srgbClr val="FF0000"/>
                </a:solidFill>
                <a:latin typeface="Times New Roman" pitchFamily="18" charset="0"/>
              </a:rPr>
              <a:t>O</a:t>
            </a:r>
            <a:r>
              <a:rPr lang="en-US" sz="2200" b="1" i="1"/>
              <a:t> </a:t>
            </a:r>
            <a:r>
              <a:rPr lang="en-US" sz="2200"/>
              <a:t>given the model</a:t>
            </a:r>
            <a:r>
              <a:rPr lang="en-US" sz="2200" b="1" i="1"/>
              <a:t> </a:t>
            </a:r>
            <a:r>
              <a:rPr lang="en-US" sz="2600" b="1" i="1">
                <a:solidFill>
                  <a:srgbClr val="FF0000"/>
                </a:solidFill>
                <a:latin typeface="Times New Roman" pitchFamily="18" charset="0"/>
                <a:sym typeface="Symbol" pitchFamily="18" charset="2"/>
              </a:rPr>
              <a:t></a:t>
            </a:r>
            <a:r>
              <a:rPr lang="en-US" sz="2200" b="1" i="1"/>
              <a:t> </a:t>
            </a:r>
            <a:r>
              <a:rPr lang="en-US" sz="2200"/>
              <a:t>is obtained by summing this joint probability over all possible state sequences</a:t>
            </a:r>
            <a:r>
              <a:rPr lang="en-US" sz="2200" b="1" i="1"/>
              <a:t> </a:t>
            </a:r>
            <a:r>
              <a:rPr lang="en-US" sz="2600" b="1" i="1">
                <a:solidFill>
                  <a:srgbClr val="FF0000"/>
                </a:solidFill>
                <a:latin typeface="Times New Roman" pitchFamily="18" charset="0"/>
              </a:rPr>
              <a:t>Q</a:t>
            </a:r>
            <a:r>
              <a:rPr lang="en-US" sz="2200" b="1" i="1"/>
              <a:t> </a:t>
            </a:r>
            <a:r>
              <a:rPr lang="en-US" sz="2200"/>
              <a:t>:</a:t>
            </a:r>
          </a:p>
        </p:txBody>
      </p:sp>
      <p:graphicFrame>
        <p:nvGraphicFramePr>
          <p:cNvPr id="1287172" name="Object 4"/>
          <p:cNvGraphicFramePr>
            <a:graphicFrameLocks noChangeAspect="1"/>
          </p:cNvGraphicFramePr>
          <p:nvPr/>
        </p:nvGraphicFramePr>
        <p:xfrm>
          <a:off x="2532063" y="2778125"/>
          <a:ext cx="3816350" cy="474663"/>
        </p:xfrm>
        <a:graphic>
          <a:graphicData uri="http://schemas.openxmlformats.org/presentationml/2006/ole">
            <mc:AlternateContent xmlns:mc="http://schemas.openxmlformats.org/markup-compatibility/2006">
              <mc:Choice xmlns:v="urn:schemas-microsoft-com:vml" Requires="v">
                <p:oleObj spid="_x0000_s1287312" name="Equation" r:id="rId4" imgW="1739900" imgH="215900" progId="Equation.3">
                  <p:embed/>
                </p:oleObj>
              </mc:Choice>
              <mc:Fallback>
                <p:oleObj name="Equation" r:id="rId4" imgW="1739900" imgH="2159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063" y="2778125"/>
                        <a:ext cx="381635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7173" name="Object 5"/>
          <p:cNvGraphicFramePr>
            <a:graphicFrameLocks noChangeAspect="1"/>
          </p:cNvGraphicFramePr>
          <p:nvPr/>
        </p:nvGraphicFramePr>
        <p:xfrm>
          <a:off x="1236663" y="4378325"/>
          <a:ext cx="6461125" cy="1843088"/>
        </p:xfrm>
        <a:graphic>
          <a:graphicData uri="http://schemas.openxmlformats.org/presentationml/2006/ole">
            <mc:AlternateContent xmlns:mc="http://schemas.openxmlformats.org/markup-compatibility/2006">
              <mc:Choice xmlns:v="urn:schemas-microsoft-com:vml" Requires="v">
                <p:oleObj spid="_x0000_s1287313" name="Equation" r:id="rId6" imgW="2946400" imgH="838200" progId="Equation.3">
                  <p:embed/>
                </p:oleObj>
              </mc:Choice>
              <mc:Fallback>
                <p:oleObj name="Equation" r:id="rId6" imgW="2946400" imgH="8382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4378325"/>
                        <a:ext cx="6461125" cy="184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08203F-E30D-4CFC-944E-40D9F860E442}"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9336BAA-256E-492A-9C40-6BC9804C330A}" type="slidenum">
              <a:rPr lang="en-US"/>
              <a:pPr/>
              <a:t>155</a:t>
            </a:fld>
            <a:endParaRPr lang="en-US"/>
          </a:p>
        </p:txBody>
      </p:sp>
      <p:sp>
        <p:nvSpPr>
          <p:cNvPr id="1289218"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89219" name="Rectangle 3"/>
          <p:cNvSpPr>
            <a:spLocks noGrp="1" noChangeArrowheads="1"/>
          </p:cNvSpPr>
          <p:nvPr>
            <p:ph type="body" idx="1"/>
          </p:nvPr>
        </p:nvSpPr>
        <p:spPr>
          <a:xfrm>
            <a:off x="566738" y="1352550"/>
            <a:ext cx="8001000" cy="4572000"/>
          </a:xfrm>
        </p:spPr>
        <p:txBody>
          <a:bodyPr/>
          <a:lstStyle/>
          <a:p>
            <a:pPr>
              <a:lnSpc>
                <a:spcPct val="80000"/>
              </a:lnSpc>
            </a:pPr>
            <a:r>
              <a:rPr lang="en-US" sz="2000"/>
              <a:t>Interpretation of the previous expression:</a:t>
            </a:r>
          </a:p>
          <a:p>
            <a:pPr lvl="1">
              <a:lnSpc>
                <a:spcPct val="80000"/>
              </a:lnSpc>
            </a:pPr>
            <a:r>
              <a:rPr lang="en-US" sz="1800"/>
              <a:t>Initially at time </a:t>
            </a:r>
            <a:r>
              <a:rPr lang="en-US" sz="2000" b="1" i="1">
                <a:solidFill>
                  <a:srgbClr val="FF0000"/>
                </a:solidFill>
                <a:latin typeface="Times New Roman" pitchFamily="18" charset="0"/>
              </a:rPr>
              <a:t>t=1</a:t>
            </a:r>
            <a:r>
              <a:rPr lang="en-US" sz="1800"/>
              <a:t> we are in state </a:t>
            </a:r>
            <a:r>
              <a:rPr lang="en-US" sz="2000" b="1" i="1">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1800"/>
              <a:t> with probability </a:t>
            </a:r>
            <a:r>
              <a:rPr lang="en-US" sz="2400" b="1" i="1">
                <a:solidFill>
                  <a:srgbClr val="FF0000"/>
                </a:solidFill>
                <a:latin typeface="Times New Roman" pitchFamily="18" charset="0"/>
                <a:sym typeface="Symbol" pitchFamily="18" charset="2"/>
              </a:rPr>
              <a:t></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1800"/>
              <a:t>, and generate the symbol </a:t>
            </a:r>
            <a:r>
              <a:rPr lang="en-US" sz="2400" b="1" i="1">
                <a:solidFill>
                  <a:srgbClr val="FF0000"/>
                </a:solidFill>
                <a:latin typeface="Times New Roman" pitchFamily="18" charset="0"/>
              </a:rPr>
              <a:t>o</a:t>
            </a:r>
            <a:r>
              <a:rPr lang="en-US" sz="2400" b="1" i="1" baseline="-25000">
                <a:solidFill>
                  <a:srgbClr val="FF0000"/>
                </a:solidFill>
                <a:latin typeface="Times New Roman" pitchFamily="18" charset="0"/>
              </a:rPr>
              <a:t>1</a:t>
            </a:r>
            <a:r>
              <a:rPr lang="en-US" sz="1800"/>
              <a:t> (in this state) with probability </a:t>
            </a:r>
            <a:r>
              <a:rPr lang="en-US" sz="2000" b="1" i="1">
                <a:solidFill>
                  <a:srgbClr val="FF0000"/>
                </a:solidFill>
                <a:latin typeface="Times New Roman" pitchFamily="18" charset="0"/>
              </a:rPr>
              <a:t>b</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1</a:t>
            </a:r>
            <a:r>
              <a:rPr lang="en-US" sz="2000" b="1" i="1">
                <a:solidFill>
                  <a:srgbClr val="FF0000"/>
                </a:solidFill>
                <a:latin typeface="Times New Roman" pitchFamily="18" charset="0"/>
              </a:rPr>
              <a:t>)</a:t>
            </a:r>
            <a:r>
              <a:rPr lang="en-US" sz="1800"/>
              <a:t>.</a:t>
            </a:r>
          </a:p>
          <a:p>
            <a:pPr lvl="1">
              <a:lnSpc>
                <a:spcPct val="80000"/>
              </a:lnSpc>
            </a:pPr>
            <a:endParaRPr lang="en-US" sz="1800"/>
          </a:p>
          <a:p>
            <a:pPr lvl="1">
              <a:lnSpc>
                <a:spcPct val="80000"/>
              </a:lnSpc>
            </a:pPr>
            <a:r>
              <a:rPr lang="en-US" sz="1800">
                <a:sym typeface="Symbol" pitchFamily="18" charset="2"/>
              </a:rPr>
              <a:t>In the next time instance </a:t>
            </a:r>
            <a:r>
              <a:rPr lang="en-US" sz="2000" b="1" i="1">
                <a:solidFill>
                  <a:srgbClr val="FF0000"/>
                </a:solidFill>
                <a:latin typeface="Times New Roman" pitchFamily="18" charset="0"/>
                <a:sym typeface="Symbol" pitchFamily="18" charset="2"/>
              </a:rPr>
              <a:t>t=t+1</a:t>
            </a:r>
            <a:r>
              <a:rPr lang="en-US" sz="1800">
                <a:sym typeface="Symbol" pitchFamily="18" charset="2"/>
              </a:rPr>
              <a:t> (</a:t>
            </a:r>
            <a:r>
              <a:rPr lang="en-US" sz="2000" b="1" i="1">
                <a:solidFill>
                  <a:srgbClr val="FF0000"/>
                </a:solidFill>
                <a:latin typeface="Times New Roman" pitchFamily="18" charset="0"/>
                <a:sym typeface="Symbol" pitchFamily="18" charset="2"/>
              </a:rPr>
              <a:t>t=2</a:t>
            </a:r>
            <a:r>
              <a:rPr lang="en-US" sz="1800">
                <a:sym typeface="Symbol" pitchFamily="18" charset="2"/>
              </a:rPr>
              <a:t>) transition is made to state </a:t>
            </a:r>
            <a:r>
              <a:rPr lang="en-US" sz="2000" b="1" i="1">
                <a:solidFill>
                  <a:srgbClr val="FF0000"/>
                </a:solidFill>
                <a:latin typeface="Times New Roman" pitchFamily="18" charset="0"/>
              </a:rPr>
              <a:t>q</a:t>
            </a:r>
            <a:r>
              <a:rPr lang="en-US" sz="2000" b="1" i="1" baseline="-25000">
                <a:solidFill>
                  <a:srgbClr val="FF0000"/>
                </a:solidFill>
                <a:latin typeface="Times New Roman" pitchFamily="18" charset="0"/>
              </a:rPr>
              <a:t>2</a:t>
            </a:r>
            <a:r>
              <a:rPr lang="en-US" sz="1800">
                <a:sym typeface="Symbol" pitchFamily="18" charset="2"/>
              </a:rPr>
              <a:t> from state </a:t>
            </a:r>
            <a:r>
              <a:rPr lang="en-US" sz="2000" b="1" i="1">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1800" baseline="-25000"/>
              <a:t> </a:t>
            </a:r>
            <a:r>
              <a:rPr lang="en-US" sz="1800"/>
              <a:t>with probability </a:t>
            </a:r>
            <a:r>
              <a:rPr lang="en-US" sz="2000" b="1" i="1">
                <a:solidFill>
                  <a:srgbClr val="FF0000"/>
                </a:solidFill>
                <a:latin typeface="Times New Roman" pitchFamily="18" charset="0"/>
              </a:rPr>
              <a:t>a</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2</a:t>
            </a:r>
            <a:r>
              <a:rPr lang="en-US" sz="1800" baseline="-25000"/>
              <a:t> </a:t>
            </a:r>
            <a:r>
              <a:rPr lang="en-US" sz="1800"/>
              <a:t>and generate the symbol </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2</a:t>
            </a:r>
            <a:r>
              <a:rPr lang="en-US" sz="1800" baseline="-25000"/>
              <a:t> </a:t>
            </a:r>
            <a:r>
              <a:rPr lang="en-US" sz="1800"/>
              <a:t>with probability </a:t>
            </a:r>
            <a:r>
              <a:rPr lang="en-US" sz="2000" b="1" i="1">
                <a:solidFill>
                  <a:srgbClr val="FF0000"/>
                </a:solidFill>
                <a:latin typeface="Times New Roman" pitchFamily="18" charset="0"/>
              </a:rPr>
              <a:t>b</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2</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2</a:t>
            </a:r>
            <a:r>
              <a:rPr lang="en-US" sz="2000" b="1" i="1">
                <a:solidFill>
                  <a:srgbClr val="FF0000"/>
                </a:solidFill>
                <a:latin typeface="Times New Roman" pitchFamily="18" charset="0"/>
              </a:rPr>
              <a:t>)</a:t>
            </a:r>
            <a:r>
              <a:rPr lang="en-US" sz="1800"/>
              <a:t>.</a:t>
            </a:r>
          </a:p>
          <a:p>
            <a:pPr lvl="1">
              <a:lnSpc>
                <a:spcPct val="80000"/>
              </a:lnSpc>
            </a:pPr>
            <a:endParaRPr lang="en-US" sz="1800"/>
          </a:p>
          <a:p>
            <a:pPr lvl="1">
              <a:lnSpc>
                <a:spcPct val="80000"/>
              </a:lnSpc>
            </a:pPr>
            <a:r>
              <a:rPr lang="en-US" sz="1800">
                <a:sym typeface="Symbol" pitchFamily="18" charset="2"/>
              </a:rPr>
              <a:t>Process is repeated until the last transition is made at time </a:t>
            </a:r>
            <a:r>
              <a:rPr lang="en-US" sz="2000" b="1" i="1">
                <a:solidFill>
                  <a:srgbClr val="FF0000"/>
                </a:solidFill>
                <a:latin typeface="Times New Roman" pitchFamily="18" charset="0"/>
                <a:sym typeface="Symbol" pitchFamily="18" charset="2"/>
              </a:rPr>
              <a:t>T</a:t>
            </a:r>
            <a:r>
              <a:rPr lang="en-US" sz="1800">
                <a:sym typeface="Symbol" pitchFamily="18" charset="2"/>
              </a:rPr>
              <a:t> from state </a:t>
            </a:r>
            <a:r>
              <a:rPr lang="en-US" sz="2000" b="1" i="1">
                <a:solidFill>
                  <a:srgbClr val="FF0000"/>
                </a:solidFill>
                <a:latin typeface="Times New Roman" pitchFamily="18" charset="0"/>
              </a:rPr>
              <a:t>q</a:t>
            </a:r>
            <a:r>
              <a:rPr lang="en-US" sz="2000" b="1" i="1" baseline="-25000">
                <a:solidFill>
                  <a:srgbClr val="FF0000"/>
                </a:solidFill>
                <a:latin typeface="Times New Roman" pitchFamily="18" charset="0"/>
              </a:rPr>
              <a:t>T</a:t>
            </a:r>
            <a:r>
              <a:rPr lang="en-US" sz="1800">
                <a:sym typeface="Symbol" pitchFamily="18" charset="2"/>
              </a:rPr>
              <a:t> from state </a:t>
            </a:r>
            <a:r>
              <a:rPr lang="en-US" sz="1800" b="1" i="1">
                <a:solidFill>
                  <a:srgbClr val="FF0000"/>
                </a:solidFill>
                <a:latin typeface="Times New Roman" pitchFamily="18" charset="0"/>
              </a:rPr>
              <a:t>q</a:t>
            </a:r>
            <a:r>
              <a:rPr lang="en-US" sz="1800" b="1" i="1" baseline="-25000">
                <a:solidFill>
                  <a:srgbClr val="FF0000"/>
                </a:solidFill>
                <a:latin typeface="Times New Roman" pitchFamily="18" charset="0"/>
              </a:rPr>
              <a:t>T-1</a:t>
            </a:r>
            <a:r>
              <a:rPr lang="en-US" sz="1800" baseline="-25000"/>
              <a:t> </a:t>
            </a:r>
            <a:r>
              <a:rPr lang="en-US" sz="1800"/>
              <a:t>with probability </a:t>
            </a:r>
            <a:r>
              <a:rPr lang="en-US" sz="2000" b="1" i="1">
                <a:solidFill>
                  <a:srgbClr val="FF0000"/>
                </a:solidFill>
                <a:latin typeface="Times New Roman" pitchFamily="18" charset="0"/>
              </a:rPr>
              <a:t>a</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T-1</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T</a:t>
            </a:r>
            <a:r>
              <a:rPr lang="en-US" sz="1800" baseline="-25000"/>
              <a:t> </a:t>
            </a:r>
            <a:r>
              <a:rPr lang="en-US" sz="1800"/>
              <a:t>and generate the symbol </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T</a:t>
            </a:r>
            <a:r>
              <a:rPr lang="en-US" sz="1800" baseline="-25000"/>
              <a:t> </a:t>
            </a:r>
            <a:r>
              <a:rPr lang="en-US" sz="1800"/>
              <a:t>with probability </a:t>
            </a:r>
            <a:r>
              <a:rPr lang="en-US" sz="2000" b="1" i="1">
                <a:solidFill>
                  <a:srgbClr val="FF0000"/>
                </a:solidFill>
                <a:latin typeface="Times New Roman" pitchFamily="18" charset="0"/>
              </a:rPr>
              <a:t>b</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T</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T</a:t>
            </a:r>
            <a:r>
              <a:rPr lang="en-US" sz="2000" b="1" i="1">
                <a:solidFill>
                  <a:srgbClr val="FF0000"/>
                </a:solidFill>
                <a:latin typeface="Times New Roman" pitchFamily="18" charset="0"/>
              </a:rPr>
              <a:t>)</a:t>
            </a:r>
            <a:r>
              <a:rPr lang="en-US" sz="1800"/>
              <a:t>.</a:t>
            </a:r>
          </a:p>
        </p:txBody>
      </p:sp>
    </p:spTree>
  </p:cSld>
  <p:clrMapOvr>
    <a:masterClrMapping/>
  </p:clrMapOvr>
  <p:transition spd="slow">
    <p:push dir="u"/>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C38DF4-4FBD-4959-B466-15CD5AB88A65}"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934D247-9328-4F56-A441-C359739F5DE7}" type="slidenum">
              <a:rPr lang="en-US"/>
              <a:pPr/>
              <a:t>156</a:t>
            </a:fld>
            <a:endParaRPr lang="en-US"/>
          </a:p>
        </p:txBody>
      </p:sp>
      <p:sp>
        <p:nvSpPr>
          <p:cNvPr id="1291266"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91267" name="Rectangle 3"/>
          <p:cNvSpPr>
            <a:spLocks noGrp="1" noChangeArrowheads="1"/>
          </p:cNvSpPr>
          <p:nvPr>
            <p:ph type="body" idx="1"/>
          </p:nvPr>
        </p:nvSpPr>
        <p:spPr/>
        <p:txBody>
          <a:bodyPr/>
          <a:lstStyle/>
          <a:p>
            <a:r>
              <a:rPr lang="en-US" sz="3200">
                <a:sym typeface="Symbol" pitchFamily="18" charset="2"/>
              </a:rPr>
              <a:t>Practical Problem:</a:t>
            </a:r>
          </a:p>
          <a:p>
            <a:pPr lvl="1"/>
            <a:r>
              <a:rPr lang="en-US" sz="2900"/>
              <a:t>Calculation required ≈ </a:t>
            </a:r>
            <a:r>
              <a:rPr lang="en-US" sz="3300">
                <a:solidFill>
                  <a:srgbClr val="FF0000"/>
                </a:solidFill>
                <a:latin typeface="Times New Roman" pitchFamily="18" charset="0"/>
              </a:rPr>
              <a:t>2</a:t>
            </a:r>
            <a:r>
              <a:rPr lang="en-US" sz="3300" i="1">
                <a:solidFill>
                  <a:srgbClr val="FF0000"/>
                </a:solidFill>
                <a:latin typeface="Times New Roman" pitchFamily="18" charset="0"/>
              </a:rPr>
              <a:t>T </a:t>
            </a:r>
            <a:r>
              <a:rPr lang="en-US" sz="3300">
                <a:solidFill>
                  <a:srgbClr val="FF0000"/>
                </a:solidFill>
                <a:latin typeface="Times New Roman" pitchFamily="18" charset="0"/>
              </a:rPr>
              <a:t>· </a:t>
            </a:r>
            <a:r>
              <a:rPr lang="en-US" sz="3300" i="1">
                <a:solidFill>
                  <a:srgbClr val="FF0000"/>
                </a:solidFill>
                <a:latin typeface="Times New Roman" pitchFamily="18" charset="0"/>
              </a:rPr>
              <a:t>N</a:t>
            </a:r>
            <a:r>
              <a:rPr lang="en-US" sz="3300" i="1" baseline="30000">
                <a:solidFill>
                  <a:srgbClr val="FF0000"/>
                </a:solidFill>
                <a:latin typeface="Times New Roman" pitchFamily="18" charset="0"/>
              </a:rPr>
              <a:t>T</a:t>
            </a:r>
            <a:r>
              <a:rPr lang="en-US" sz="2900" i="1"/>
              <a:t> </a:t>
            </a:r>
            <a:r>
              <a:rPr lang="en-US" sz="2900"/>
              <a:t>(there are </a:t>
            </a:r>
            <a:r>
              <a:rPr lang="en-US" sz="3300" b="1" i="1">
                <a:solidFill>
                  <a:srgbClr val="FF0000"/>
                </a:solidFill>
                <a:latin typeface="Times New Roman" pitchFamily="18" charset="0"/>
              </a:rPr>
              <a:t>N</a:t>
            </a:r>
            <a:r>
              <a:rPr lang="en-US" sz="3300" b="1" i="1" baseline="30000">
                <a:solidFill>
                  <a:srgbClr val="FF0000"/>
                </a:solidFill>
                <a:latin typeface="Times New Roman" pitchFamily="18" charset="0"/>
              </a:rPr>
              <a:t>T</a:t>
            </a:r>
            <a:r>
              <a:rPr lang="en-US" sz="2900" i="1"/>
              <a:t> </a:t>
            </a:r>
            <a:r>
              <a:rPr lang="en-US" sz="2900"/>
              <a:t>such sequences) </a:t>
            </a:r>
          </a:p>
          <a:p>
            <a:pPr lvl="1"/>
            <a:r>
              <a:rPr lang="en-US" sz="2900"/>
              <a:t>For example: </a:t>
            </a:r>
            <a:r>
              <a:rPr lang="en-US" sz="2900" i="1"/>
              <a:t>N </a:t>
            </a:r>
            <a:r>
              <a:rPr lang="en-US" sz="2900"/>
              <a:t>=5 (states)</a:t>
            </a:r>
            <a:r>
              <a:rPr lang="en-US" sz="2900" i="1"/>
              <a:t>,T </a:t>
            </a:r>
            <a:r>
              <a:rPr lang="en-US" sz="2900"/>
              <a:t>= 100 (observations) </a:t>
            </a:r>
            <a:r>
              <a:rPr lang="en-US" sz="3700">
                <a:latin typeface="Arial Unicode MS" pitchFamily="34" charset="-128"/>
                <a:ea typeface="Arial Unicode MS" pitchFamily="34" charset="-128"/>
                <a:cs typeface="Arial Unicode MS" pitchFamily="34" charset="-128"/>
              </a:rPr>
              <a:t>⇒</a:t>
            </a:r>
            <a:r>
              <a:rPr lang="en-US" sz="2900"/>
              <a:t> 2 · 100 · 5</a:t>
            </a:r>
            <a:r>
              <a:rPr lang="en-US" sz="2900" baseline="30000"/>
              <a:t>100</a:t>
            </a:r>
            <a:r>
              <a:rPr lang="en-US" sz="2900"/>
              <a:t> = 10</a:t>
            </a:r>
            <a:r>
              <a:rPr lang="en-US" sz="2900" baseline="30000"/>
              <a:t>72</a:t>
            </a:r>
            <a:r>
              <a:rPr lang="en-US" sz="2900"/>
              <a:t> computations! </a:t>
            </a:r>
          </a:p>
          <a:p>
            <a:pPr lvl="1"/>
            <a:r>
              <a:rPr lang="en-US" sz="2900"/>
              <a:t>More efficient procedure is required </a:t>
            </a:r>
            <a:r>
              <a:rPr lang="en-US" sz="3700">
                <a:latin typeface="Arial Unicode MS" pitchFamily="34" charset="-128"/>
                <a:ea typeface="Arial Unicode MS" pitchFamily="34" charset="-128"/>
                <a:cs typeface="Arial Unicode MS" pitchFamily="34" charset="-128"/>
              </a:rPr>
              <a:t>⇒</a:t>
            </a:r>
            <a:r>
              <a:rPr lang="en-US" sz="2900"/>
              <a:t> </a:t>
            </a:r>
            <a:r>
              <a:rPr lang="en-US" sz="2900" b="1">
                <a:solidFill>
                  <a:srgbClr val="0000FF"/>
                </a:solidFill>
              </a:rPr>
              <a:t>Forward Algorithm</a:t>
            </a:r>
            <a:endParaRPr lang="en-US"/>
          </a:p>
        </p:txBody>
      </p:sp>
    </p:spTree>
  </p:cSld>
  <p:clrMapOvr>
    <a:masterClrMapping/>
  </p:clrMapOvr>
  <p:transition spd="slow">
    <p:push dir="u"/>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AB8ED502-E74A-42F6-9EE5-9284C5243E07}"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3FC58273-7477-4E33-8854-17AA8A09F018}" type="slidenum">
              <a:rPr lang="en-US"/>
              <a:pPr/>
              <a:t>157</a:t>
            </a:fld>
            <a:endParaRPr lang="en-US"/>
          </a:p>
        </p:txBody>
      </p:sp>
      <p:sp>
        <p:nvSpPr>
          <p:cNvPr id="1293314" name="Rectangle 2"/>
          <p:cNvSpPr>
            <a:spLocks noGrp="1" noChangeArrowheads="1"/>
          </p:cNvSpPr>
          <p:nvPr>
            <p:ph type="title"/>
          </p:nvPr>
        </p:nvSpPr>
        <p:spPr/>
        <p:txBody>
          <a:bodyPr/>
          <a:lstStyle/>
          <a:p>
            <a:r>
              <a:rPr lang="en-US"/>
              <a:t>The Forward Algorithm</a:t>
            </a:r>
          </a:p>
        </p:txBody>
      </p:sp>
      <p:sp>
        <p:nvSpPr>
          <p:cNvPr id="1293315" name="Rectangle 3"/>
          <p:cNvSpPr>
            <a:spLocks noGrp="1" noChangeArrowheads="1"/>
          </p:cNvSpPr>
          <p:nvPr>
            <p:ph type="body" idx="1"/>
          </p:nvPr>
        </p:nvSpPr>
        <p:spPr/>
        <p:txBody>
          <a:bodyPr/>
          <a:lstStyle/>
          <a:p>
            <a:pPr>
              <a:spcBef>
                <a:spcPts val="2938"/>
              </a:spcBef>
              <a:spcAft>
                <a:spcPts val="1188"/>
              </a:spcAft>
            </a:pPr>
            <a:r>
              <a:rPr lang="en-US" sz="2200"/>
              <a:t>Let us define the forward variable, </a:t>
            </a:r>
            <a:r>
              <a:rPr lang="en-US" sz="2600" b="1" i="1">
                <a:solidFill>
                  <a:srgbClr val="FF0000"/>
                </a:solidFill>
                <a:latin typeface="Times New Roman" pitchFamily="18" charset="0"/>
                <a:sym typeface="Symbol" pitchFamily="18" charset="2"/>
              </a:rPr>
              <a:t></a:t>
            </a:r>
            <a:r>
              <a:rPr lang="en-US" sz="2600" b="1" i="1" baseline="-25000">
                <a:solidFill>
                  <a:srgbClr val="FF0000"/>
                </a:solidFill>
                <a:latin typeface="Times New Roman" pitchFamily="18" charset="0"/>
              </a:rPr>
              <a:t>t</a:t>
            </a:r>
            <a:r>
              <a:rPr lang="en-US" sz="2600" b="1" i="1">
                <a:solidFill>
                  <a:srgbClr val="FF0000"/>
                </a:solidFill>
                <a:latin typeface="Times New Roman" pitchFamily="18" charset="0"/>
              </a:rPr>
              <a:t>(i)</a:t>
            </a:r>
            <a:r>
              <a:rPr lang="en-US" sz="2200"/>
              <a:t>, as the probability of the partial observation sequence up to time </a:t>
            </a:r>
            <a:r>
              <a:rPr lang="en-US" sz="2600" b="1" i="1">
                <a:solidFill>
                  <a:srgbClr val="FF0000"/>
                </a:solidFill>
                <a:latin typeface="Times New Roman" pitchFamily="18" charset="0"/>
              </a:rPr>
              <a:t>t</a:t>
            </a:r>
            <a:r>
              <a:rPr lang="en-US" sz="2200" i="1"/>
              <a:t> and </a:t>
            </a:r>
            <a:r>
              <a:rPr lang="en-US" sz="2200"/>
              <a:t>state </a:t>
            </a:r>
            <a:r>
              <a:rPr lang="en-US" sz="2600" b="1" i="1">
                <a:solidFill>
                  <a:srgbClr val="FF0000"/>
                </a:solidFill>
                <a:latin typeface="Times New Roman" pitchFamily="18" charset="0"/>
              </a:rPr>
              <a:t>s</a:t>
            </a:r>
            <a:r>
              <a:rPr lang="en-US" sz="2600" b="1" i="1" baseline="-25000">
                <a:solidFill>
                  <a:srgbClr val="FF0000"/>
                </a:solidFill>
                <a:latin typeface="Times New Roman" pitchFamily="18" charset="0"/>
              </a:rPr>
              <a:t>i</a:t>
            </a:r>
            <a:r>
              <a:rPr lang="en-US" sz="2200" i="1"/>
              <a:t> </a:t>
            </a:r>
            <a:r>
              <a:rPr lang="en-US" sz="2200"/>
              <a:t>at time </a:t>
            </a:r>
            <a:r>
              <a:rPr lang="en-US" sz="2600" b="1" i="1">
                <a:solidFill>
                  <a:srgbClr val="FF0000"/>
                </a:solidFill>
                <a:latin typeface="Times New Roman" pitchFamily="18" charset="0"/>
              </a:rPr>
              <a:t>t</a:t>
            </a:r>
            <a:r>
              <a:rPr lang="en-US" sz="2200"/>
              <a:t>, given the model </a:t>
            </a:r>
            <a:r>
              <a:rPr lang="en-US" sz="2600" b="1" i="1">
                <a:solidFill>
                  <a:srgbClr val="FF0000"/>
                </a:solidFill>
                <a:latin typeface="Times New Roman" pitchFamily="18" charset="0"/>
                <a:sym typeface="Symbol" pitchFamily="18" charset="2"/>
              </a:rPr>
              <a:t></a:t>
            </a:r>
            <a:r>
              <a:rPr lang="en-US" sz="2200"/>
              <a:t>, i.e. </a:t>
            </a:r>
          </a:p>
          <a:p>
            <a:endParaRPr lang="en-US" sz="2200"/>
          </a:p>
          <a:p>
            <a:r>
              <a:rPr lang="en-US" sz="2200"/>
              <a:t>It can be easily shown that:</a:t>
            </a:r>
          </a:p>
          <a:p>
            <a:endParaRPr lang="en-US" sz="2200"/>
          </a:p>
          <a:p>
            <a:endParaRPr lang="en-US" sz="2200"/>
          </a:p>
          <a:p>
            <a:endParaRPr lang="en-US" sz="2200"/>
          </a:p>
          <a:p>
            <a:endParaRPr lang="en-US" sz="2200"/>
          </a:p>
          <a:p>
            <a:r>
              <a:rPr lang="en-US" sz="2200"/>
              <a:t>Thus the algorithm:</a:t>
            </a:r>
          </a:p>
          <a:p>
            <a:endParaRPr lang="en-US" sz="2200"/>
          </a:p>
        </p:txBody>
      </p:sp>
      <p:graphicFrame>
        <p:nvGraphicFramePr>
          <p:cNvPr id="1293316" name="Object 4"/>
          <p:cNvGraphicFramePr>
            <a:graphicFrameLocks noChangeAspect="1"/>
          </p:cNvGraphicFramePr>
          <p:nvPr/>
        </p:nvGraphicFramePr>
        <p:xfrm>
          <a:off x="2646363" y="2824163"/>
          <a:ext cx="3567112" cy="503237"/>
        </p:xfrm>
        <a:graphic>
          <a:graphicData uri="http://schemas.openxmlformats.org/presentationml/2006/ole">
            <mc:AlternateContent xmlns:mc="http://schemas.openxmlformats.org/markup-compatibility/2006">
              <mc:Choice xmlns:v="urn:schemas-microsoft-com:vml" Requires="v">
                <p:oleObj spid="_x0000_s1293456" name="Equation" r:id="rId4" imgW="1625600" imgH="228600" progId="Equation.3">
                  <p:embed/>
                </p:oleObj>
              </mc:Choice>
              <mc:Fallback>
                <p:oleObj name="Equation" r:id="rId4" imgW="1625600" imgH="2286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6363" y="2824163"/>
                        <a:ext cx="3567112"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3317" name="Object 5"/>
          <p:cNvGraphicFramePr>
            <a:graphicFrameLocks noChangeAspect="1"/>
          </p:cNvGraphicFramePr>
          <p:nvPr/>
        </p:nvGraphicFramePr>
        <p:xfrm>
          <a:off x="2527300" y="4059238"/>
          <a:ext cx="4095750" cy="1454150"/>
        </p:xfrm>
        <a:graphic>
          <a:graphicData uri="http://schemas.openxmlformats.org/presentationml/2006/ole">
            <mc:AlternateContent xmlns:mc="http://schemas.openxmlformats.org/markup-compatibility/2006">
              <mc:Choice xmlns:v="urn:schemas-microsoft-com:vml" Requires="v">
                <p:oleObj spid="_x0000_s1293457" name="Equation" r:id="rId6" imgW="1866900" imgH="660400" progId="Equation.3">
                  <p:embed/>
                </p:oleObj>
              </mc:Choice>
              <mc:Fallback>
                <p:oleObj name="Equation" r:id="rId6" imgW="1866900" imgH="6604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7300" y="4059238"/>
                        <a:ext cx="4095750" cy="145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Date Placeholder 3"/>
          <p:cNvSpPr>
            <a:spLocks noGrp="1"/>
          </p:cNvSpPr>
          <p:nvPr>
            <p:ph type="dt" sz="half" idx="10"/>
          </p:nvPr>
        </p:nvSpPr>
        <p:spPr/>
        <p:txBody>
          <a:bodyPr/>
          <a:lstStyle/>
          <a:p>
            <a:fld id="{4C4D4850-3D51-45FE-9B7A-2422FF95CA3D}" type="datetime3">
              <a:rPr lang="en-US"/>
              <a:pPr/>
              <a:t>22 March 2017</a:t>
            </a:fld>
            <a:endParaRPr lang="en-US"/>
          </a:p>
        </p:txBody>
      </p:sp>
      <p:sp>
        <p:nvSpPr>
          <p:cNvPr id="33" name="Footer Placeholder 4"/>
          <p:cNvSpPr>
            <a:spLocks noGrp="1"/>
          </p:cNvSpPr>
          <p:nvPr>
            <p:ph type="ftr" sz="quarter" idx="11"/>
          </p:nvPr>
        </p:nvSpPr>
        <p:spPr/>
        <p:txBody>
          <a:bodyPr/>
          <a:lstStyle/>
          <a:p>
            <a:r>
              <a:rPr lang="en-US"/>
              <a:t>Veton Këpuska</a:t>
            </a:r>
          </a:p>
        </p:txBody>
      </p:sp>
      <p:sp>
        <p:nvSpPr>
          <p:cNvPr id="34" name="Slide Number Placeholder 5"/>
          <p:cNvSpPr>
            <a:spLocks noGrp="1"/>
          </p:cNvSpPr>
          <p:nvPr>
            <p:ph type="sldNum" sz="quarter" idx="12"/>
          </p:nvPr>
        </p:nvSpPr>
        <p:spPr/>
        <p:txBody>
          <a:bodyPr/>
          <a:lstStyle/>
          <a:p>
            <a:fld id="{20F3F14B-9AFE-4ED2-8FD8-8AD47AE09699}" type="slidenum">
              <a:rPr lang="en-US"/>
              <a:pPr/>
              <a:t>158</a:t>
            </a:fld>
            <a:endParaRPr lang="en-US"/>
          </a:p>
        </p:txBody>
      </p:sp>
      <p:sp>
        <p:nvSpPr>
          <p:cNvPr id="1295362" name="Rectangle 2"/>
          <p:cNvSpPr>
            <a:spLocks noGrp="1" noChangeArrowheads="1"/>
          </p:cNvSpPr>
          <p:nvPr>
            <p:ph type="title"/>
          </p:nvPr>
        </p:nvSpPr>
        <p:spPr/>
        <p:txBody>
          <a:bodyPr/>
          <a:lstStyle/>
          <a:p>
            <a:r>
              <a:rPr lang="en-US"/>
              <a:t>The Forward Algorithm</a:t>
            </a:r>
          </a:p>
        </p:txBody>
      </p:sp>
      <p:sp>
        <p:nvSpPr>
          <p:cNvPr id="1295363" name="Rectangle 3"/>
          <p:cNvSpPr>
            <a:spLocks noGrp="1" noChangeArrowheads="1"/>
          </p:cNvSpPr>
          <p:nvPr>
            <p:ph type="body" idx="1"/>
          </p:nvPr>
        </p:nvSpPr>
        <p:spPr/>
        <p:txBody>
          <a:bodyPr/>
          <a:lstStyle/>
          <a:p>
            <a:pPr marL="571500" indent="-571500">
              <a:buFont typeface="Wingdings" pitchFamily="2" charset="2"/>
              <a:buAutoNum type="arabicPeriod"/>
            </a:pPr>
            <a:r>
              <a:rPr lang="en-US"/>
              <a:t>Initialization</a:t>
            </a:r>
          </a:p>
          <a:p>
            <a:pPr marL="571500" indent="-571500">
              <a:buFont typeface="Wingdings" pitchFamily="2" charset="2"/>
              <a:buAutoNum type="arabicPeriod"/>
            </a:pPr>
            <a:endParaRPr lang="en-US"/>
          </a:p>
          <a:p>
            <a:pPr marL="571500" indent="-571500">
              <a:buFont typeface="Wingdings" pitchFamily="2" charset="2"/>
              <a:buAutoNum type="arabicPeriod"/>
            </a:pPr>
            <a:r>
              <a:rPr lang="en-US"/>
              <a:t>Induction</a:t>
            </a:r>
          </a:p>
          <a:p>
            <a:pPr marL="571500" indent="-571500">
              <a:buFont typeface="Wingdings" pitchFamily="2" charset="2"/>
              <a:buAutoNum type="arabicPeriod"/>
            </a:pPr>
            <a:endParaRPr lang="en-US"/>
          </a:p>
          <a:p>
            <a:pPr marL="571500" indent="-571500">
              <a:buFont typeface="Wingdings" pitchFamily="2" charset="2"/>
              <a:buAutoNum type="arabicPeriod"/>
            </a:pPr>
            <a:endParaRPr lang="en-US"/>
          </a:p>
          <a:p>
            <a:pPr marL="571500" indent="-571500">
              <a:buFont typeface="Wingdings" pitchFamily="2" charset="2"/>
              <a:buAutoNum type="arabicPeriod"/>
            </a:pPr>
            <a:r>
              <a:rPr lang="en-US"/>
              <a:t>Termination</a:t>
            </a:r>
          </a:p>
          <a:p>
            <a:pPr marL="571500" indent="-571500">
              <a:buFont typeface="Wingdings" pitchFamily="2" charset="2"/>
              <a:buAutoNum type="arabicPeriod"/>
            </a:pPr>
            <a:endParaRPr lang="en-US"/>
          </a:p>
        </p:txBody>
      </p:sp>
      <p:graphicFrame>
        <p:nvGraphicFramePr>
          <p:cNvPr id="1295364" name="Object 4"/>
          <p:cNvGraphicFramePr>
            <a:graphicFrameLocks noChangeAspect="1"/>
          </p:cNvGraphicFramePr>
          <p:nvPr/>
        </p:nvGraphicFramePr>
        <p:xfrm>
          <a:off x="1270000" y="1955800"/>
          <a:ext cx="3343275" cy="503238"/>
        </p:xfrm>
        <a:graphic>
          <a:graphicData uri="http://schemas.openxmlformats.org/presentationml/2006/ole">
            <mc:AlternateContent xmlns:mc="http://schemas.openxmlformats.org/markup-compatibility/2006">
              <mc:Choice xmlns:v="urn:schemas-microsoft-com:vml" Requires="v">
                <p:oleObj spid="_x0000_s1295648" name="Equation" r:id="rId4" imgW="1524000" imgH="228600" progId="Equation.3">
                  <p:embed/>
                </p:oleObj>
              </mc:Choice>
              <mc:Fallback>
                <p:oleObj name="Equation" r:id="rId4" imgW="1524000" imgH="228600" progId="Equation.3">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0" y="1955800"/>
                        <a:ext cx="33432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5365" name="Object 5"/>
          <p:cNvGraphicFramePr>
            <a:graphicFrameLocks noChangeAspect="1"/>
          </p:cNvGraphicFramePr>
          <p:nvPr/>
        </p:nvGraphicFramePr>
        <p:xfrm>
          <a:off x="1117600" y="2951163"/>
          <a:ext cx="5710238" cy="1006475"/>
        </p:xfrm>
        <a:graphic>
          <a:graphicData uri="http://schemas.openxmlformats.org/presentationml/2006/ole">
            <mc:AlternateContent xmlns:mc="http://schemas.openxmlformats.org/markup-compatibility/2006">
              <mc:Choice xmlns:v="urn:schemas-microsoft-com:vml" Requires="v">
                <p:oleObj spid="_x0000_s1295649" name="Equation" r:id="rId6" imgW="2603500" imgH="457200" progId="Equation.3">
                  <p:embed/>
                </p:oleObj>
              </mc:Choice>
              <mc:Fallback>
                <p:oleObj name="Equation" r:id="rId6" imgW="2603500" imgH="457200" progId="Equation.3">
                  <p:embed/>
                  <p:pic>
                    <p:nvPicPr>
                      <p:cNvPr id="0"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2951163"/>
                        <a:ext cx="5710238"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5366" name="Object 6"/>
          <p:cNvGraphicFramePr>
            <a:graphicFrameLocks noChangeAspect="1"/>
          </p:cNvGraphicFramePr>
          <p:nvPr/>
        </p:nvGraphicFramePr>
        <p:xfrm>
          <a:off x="1165225" y="4652963"/>
          <a:ext cx="2563813" cy="950912"/>
        </p:xfrm>
        <a:graphic>
          <a:graphicData uri="http://schemas.openxmlformats.org/presentationml/2006/ole">
            <mc:AlternateContent xmlns:mc="http://schemas.openxmlformats.org/markup-compatibility/2006">
              <mc:Choice xmlns:v="urn:schemas-microsoft-com:vml" Requires="v">
                <p:oleObj spid="_x0000_s1295650" name="Equation" r:id="rId8" imgW="1167893" imgH="431613" progId="Equation.3">
                  <p:embed/>
                </p:oleObj>
              </mc:Choice>
              <mc:Fallback>
                <p:oleObj name="Equation" r:id="rId8" imgW="1167893" imgH="431613" progId="Equation.3">
                  <p:embed/>
                  <p:pic>
                    <p:nvPicPr>
                      <p:cNvPr id="0"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5225" y="4652963"/>
                        <a:ext cx="2563813"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5367" name="Oval 7"/>
          <p:cNvSpPr>
            <a:spLocks noChangeArrowheads="1"/>
          </p:cNvSpPr>
          <p:nvPr/>
        </p:nvSpPr>
        <p:spPr bwMode="auto">
          <a:xfrm>
            <a:off x="7105650" y="26543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5368" name="Oval 8"/>
          <p:cNvSpPr>
            <a:spLocks noChangeArrowheads="1"/>
          </p:cNvSpPr>
          <p:nvPr/>
        </p:nvSpPr>
        <p:spPr bwMode="auto">
          <a:xfrm>
            <a:off x="7107238" y="30495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5369" name="Oval 9"/>
          <p:cNvSpPr>
            <a:spLocks noChangeArrowheads="1"/>
          </p:cNvSpPr>
          <p:nvPr/>
        </p:nvSpPr>
        <p:spPr bwMode="auto">
          <a:xfrm>
            <a:off x="7102475" y="34575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5370" name="Oval 10"/>
          <p:cNvSpPr>
            <a:spLocks noChangeArrowheads="1"/>
          </p:cNvSpPr>
          <p:nvPr/>
        </p:nvSpPr>
        <p:spPr bwMode="auto">
          <a:xfrm>
            <a:off x="7104063" y="41449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graphicFrame>
        <p:nvGraphicFramePr>
          <p:cNvPr id="1295371" name="Object 11"/>
          <p:cNvGraphicFramePr>
            <a:graphicFrameLocks noChangeAspect="1"/>
          </p:cNvGraphicFramePr>
          <p:nvPr/>
        </p:nvGraphicFramePr>
        <p:xfrm>
          <a:off x="7112000" y="3663950"/>
          <a:ext cx="147638" cy="368300"/>
        </p:xfrm>
        <a:graphic>
          <a:graphicData uri="http://schemas.openxmlformats.org/presentationml/2006/ole">
            <mc:AlternateContent xmlns:mc="http://schemas.openxmlformats.org/markup-compatibility/2006">
              <mc:Choice xmlns:v="urn:schemas-microsoft-com:vml" Requires="v">
                <p:oleObj spid="_x0000_s1295651" name="Equation" r:id="rId10" imgW="76101" imgH="190252" progId="Equation.3">
                  <p:embed/>
                </p:oleObj>
              </mc:Choice>
              <mc:Fallback>
                <p:oleObj name="Equation" r:id="rId10" imgW="76101" imgH="190252" progId="Equation.3">
                  <p:embed/>
                  <p:pic>
                    <p:nvPicPr>
                      <p:cNvPr id="0"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2000" y="3663950"/>
                        <a:ext cx="14763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5372" name="Oval 12"/>
          <p:cNvSpPr>
            <a:spLocks noChangeArrowheads="1"/>
          </p:cNvSpPr>
          <p:nvPr/>
        </p:nvSpPr>
        <p:spPr bwMode="auto">
          <a:xfrm>
            <a:off x="8307388" y="3455988"/>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295373" name="AutoShape 13"/>
          <p:cNvCxnSpPr>
            <a:cxnSpLocks noChangeShapeType="1"/>
            <a:stCxn id="1295367" idx="5"/>
            <a:endCxn id="1295372" idx="1"/>
          </p:cNvCxnSpPr>
          <p:nvPr/>
        </p:nvCxnSpPr>
        <p:spPr bwMode="auto">
          <a:xfrm>
            <a:off x="7192963" y="2754313"/>
            <a:ext cx="1128712" cy="703262"/>
          </a:xfrm>
          <a:prstGeom prst="straightConnector1">
            <a:avLst/>
          </a:prstGeom>
          <a:noFill/>
          <a:ln w="25400">
            <a:solidFill>
              <a:srgbClr val="00FF00"/>
            </a:solidFill>
            <a:round/>
            <a:headEnd/>
            <a:tailEnd type="triangle" w="med" len="lg"/>
          </a:ln>
          <a:effectLst/>
        </p:spPr>
      </p:cxnSp>
      <p:cxnSp>
        <p:nvCxnSpPr>
          <p:cNvPr id="1295374" name="AutoShape 14"/>
          <p:cNvCxnSpPr>
            <a:cxnSpLocks noChangeShapeType="1"/>
            <a:stCxn id="1295368" idx="6"/>
            <a:endCxn id="1295372" idx="2"/>
          </p:cNvCxnSpPr>
          <p:nvPr/>
        </p:nvCxnSpPr>
        <p:spPr bwMode="auto">
          <a:xfrm>
            <a:off x="7221538" y="3100388"/>
            <a:ext cx="1073150" cy="406400"/>
          </a:xfrm>
          <a:prstGeom prst="straightConnector1">
            <a:avLst/>
          </a:prstGeom>
          <a:noFill/>
          <a:ln w="25400">
            <a:solidFill>
              <a:srgbClr val="00FF00"/>
            </a:solidFill>
            <a:round/>
            <a:headEnd/>
            <a:tailEnd type="triangle" w="med" len="lg"/>
          </a:ln>
          <a:effectLst/>
        </p:spPr>
      </p:cxnSp>
      <p:cxnSp>
        <p:nvCxnSpPr>
          <p:cNvPr id="1295375" name="AutoShape 15"/>
          <p:cNvCxnSpPr>
            <a:cxnSpLocks noChangeShapeType="1"/>
            <a:stCxn id="1295369" idx="6"/>
            <a:endCxn id="1295372" idx="2"/>
          </p:cNvCxnSpPr>
          <p:nvPr/>
        </p:nvCxnSpPr>
        <p:spPr bwMode="auto">
          <a:xfrm flipV="1">
            <a:off x="7216775" y="3506788"/>
            <a:ext cx="1077913" cy="1587"/>
          </a:xfrm>
          <a:prstGeom prst="straightConnector1">
            <a:avLst/>
          </a:prstGeom>
          <a:noFill/>
          <a:ln w="25400">
            <a:solidFill>
              <a:srgbClr val="00FF00"/>
            </a:solidFill>
            <a:round/>
            <a:headEnd/>
            <a:tailEnd type="triangle" w="med" len="lg"/>
          </a:ln>
          <a:effectLst/>
        </p:spPr>
      </p:cxnSp>
      <p:cxnSp>
        <p:nvCxnSpPr>
          <p:cNvPr id="1295376" name="AutoShape 16"/>
          <p:cNvCxnSpPr>
            <a:cxnSpLocks noChangeShapeType="1"/>
            <a:stCxn id="1295370" idx="7"/>
            <a:endCxn id="1295372" idx="3"/>
          </p:cNvCxnSpPr>
          <p:nvPr/>
        </p:nvCxnSpPr>
        <p:spPr bwMode="auto">
          <a:xfrm flipV="1">
            <a:off x="7191375" y="3556000"/>
            <a:ext cx="1130300" cy="590550"/>
          </a:xfrm>
          <a:prstGeom prst="straightConnector1">
            <a:avLst/>
          </a:prstGeom>
          <a:noFill/>
          <a:ln w="25400">
            <a:solidFill>
              <a:srgbClr val="00FF00"/>
            </a:solidFill>
            <a:round/>
            <a:headEnd/>
            <a:tailEnd type="triangle" w="med" len="lg"/>
          </a:ln>
          <a:effectLst/>
        </p:spPr>
      </p:cxnSp>
      <p:sp>
        <p:nvSpPr>
          <p:cNvPr id="1295377" name="Text Box 17"/>
          <p:cNvSpPr txBox="1">
            <a:spLocks noChangeArrowheads="1"/>
          </p:cNvSpPr>
          <p:nvPr/>
        </p:nvSpPr>
        <p:spPr bwMode="auto">
          <a:xfrm>
            <a:off x="6775450" y="2406650"/>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1</a:t>
            </a:r>
          </a:p>
        </p:txBody>
      </p:sp>
      <p:sp>
        <p:nvSpPr>
          <p:cNvPr id="1295378" name="Text Box 18"/>
          <p:cNvSpPr txBox="1">
            <a:spLocks noChangeArrowheads="1"/>
          </p:cNvSpPr>
          <p:nvPr/>
        </p:nvSpPr>
        <p:spPr bwMode="auto">
          <a:xfrm>
            <a:off x="6751638" y="282098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2</a:t>
            </a:r>
          </a:p>
        </p:txBody>
      </p:sp>
      <p:sp>
        <p:nvSpPr>
          <p:cNvPr id="1295379" name="Text Box 19"/>
          <p:cNvSpPr txBox="1">
            <a:spLocks noChangeArrowheads="1"/>
          </p:cNvSpPr>
          <p:nvPr/>
        </p:nvSpPr>
        <p:spPr bwMode="auto">
          <a:xfrm>
            <a:off x="6751638" y="390048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N</a:t>
            </a:r>
          </a:p>
        </p:txBody>
      </p:sp>
      <p:sp>
        <p:nvSpPr>
          <p:cNvPr id="1295380" name="Text Box 20"/>
          <p:cNvSpPr txBox="1">
            <a:spLocks noChangeArrowheads="1"/>
          </p:cNvSpPr>
          <p:nvPr/>
        </p:nvSpPr>
        <p:spPr bwMode="auto">
          <a:xfrm>
            <a:off x="6854825" y="2162175"/>
            <a:ext cx="425450" cy="336550"/>
          </a:xfrm>
          <a:prstGeom prst="rect">
            <a:avLst/>
          </a:prstGeom>
          <a:noFill/>
          <a:ln w="25400" algn="ctr">
            <a:noFill/>
            <a:miter lim="800000"/>
            <a:headEnd/>
            <a:tailEnd type="none" w="med" len="lg"/>
          </a:ln>
          <a:effectLst/>
        </p:spPr>
        <p:txBody>
          <a:bodyPr>
            <a:spAutoFit/>
          </a:bodyPr>
          <a:lstStyle/>
          <a:p>
            <a:r>
              <a:rPr lang="en-US" sz="1600"/>
              <a:t>t</a:t>
            </a:r>
            <a:endParaRPr lang="en-US" sz="1600" baseline="-25000"/>
          </a:p>
        </p:txBody>
      </p:sp>
      <p:sp>
        <p:nvSpPr>
          <p:cNvPr id="1295381" name="Text Box 21"/>
          <p:cNvSpPr txBox="1">
            <a:spLocks noChangeArrowheads="1"/>
          </p:cNvSpPr>
          <p:nvPr/>
        </p:nvSpPr>
        <p:spPr bwMode="auto">
          <a:xfrm>
            <a:off x="6765925" y="322897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3</a:t>
            </a:r>
          </a:p>
        </p:txBody>
      </p:sp>
      <p:sp>
        <p:nvSpPr>
          <p:cNvPr id="1295382" name="Text Box 22"/>
          <p:cNvSpPr txBox="1">
            <a:spLocks noChangeArrowheads="1"/>
          </p:cNvSpPr>
          <p:nvPr/>
        </p:nvSpPr>
        <p:spPr bwMode="auto">
          <a:xfrm>
            <a:off x="8296275" y="322897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j</a:t>
            </a:r>
          </a:p>
        </p:txBody>
      </p:sp>
      <p:sp>
        <p:nvSpPr>
          <p:cNvPr id="1295383" name="Text Box 23"/>
          <p:cNvSpPr txBox="1">
            <a:spLocks noChangeArrowheads="1"/>
          </p:cNvSpPr>
          <p:nvPr/>
        </p:nvSpPr>
        <p:spPr bwMode="auto">
          <a:xfrm>
            <a:off x="7381875" y="2714625"/>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1j</a:t>
            </a:r>
          </a:p>
        </p:txBody>
      </p:sp>
      <p:sp>
        <p:nvSpPr>
          <p:cNvPr id="1295384" name="Text Box 24"/>
          <p:cNvSpPr txBox="1">
            <a:spLocks noChangeArrowheads="1"/>
          </p:cNvSpPr>
          <p:nvPr/>
        </p:nvSpPr>
        <p:spPr bwMode="auto">
          <a:xfrm>
            <a:off x="7326313" y="2932113"/>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2j</a:t>
            </a:r>
          </a:p>
        </p:txBody>
      </p:sp>
      <p:sp>
        <p:nvSpPr>
          <p:cNvPr id="1295385" name="Text Box 25"/>
          <p:cNvSpPr txBox="1">
            <a:spLocks noChangeArrowheads="1"/>
          </p:cNvSpPr>
          <p:nvPr/>
        </p:nvSpPr>
        <p:spPr bwMode="auto">
          <a:xfrm>
            <a:off x="7275513" y="3205163"/>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3j</a:t>
            </a:r>
          </a:p>
        </p:txBody>
      </p:sp>
      <p:sp>
        <p:nvSpPr>
          <p:cNvPr id="1295386" name="Text Box 26"/>
          <p:cNvSpPr txBox="1">
            <a:spLocks noChangeArrowheads="1"/>
          </p:cNvSpPr>
          <p:nvPr/>
        </p:nvSpPr>
        <p:spPr bwMode="auto">
          <a:xfrm>
            <a:off x="7302500" y="3575050"/>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Nj</a:t>
            </a:r>
          </a:p>
        </p:txBody>
      </p:sp>
      <p:sp>
        <p:nvSpPr>
          <p:cNvPr id="1295387" name="Text Box 27"/>
          <p:cNvSpPr txBox="1">
            <a:spLocks noChangeArrowheads="1"/>
          </p:cNvSpPr>
          <p:nvPr/>
        </p:nvSpPr>
        <p:spPr bwMode="auto">
          <a:xfrm>
            <a:off x="8024813" y="2151063"/>
            <a:ext cx="647700" cy="336550"/>
          </a:xfrm>
          <a:prstGeom prst="rect">
            <a:avLst/>
          </a:prstGeom>
          <a:noFill/>
          <a:ln w="25400" algn="ctr">
            <a:noFill/>
            <a:miter lim="800000"/>
            <a:headEnd/>
            <a:tailEnd type="none" w="med" len="lg"/>
          </a:ln>
          <a:effectLst/>
        </p:spPr>
        <p:txBody>
          <a:bodyPr>
            <a:spAutoFit/>
          </a:bodyPr>
          <a:lstStyle/>
          <a:p>
            <a:r>
              <a:rPr lang="en-US" sz="1600"/>
              <a:t>t+1</a:t>
            </a:r>
            <a:endParaRPr lang="en-US" sz="1600" baseline="-25000"/>
          </a:p>
        </p:txBody>
      </p:sp>
      <p:sp>
        <p:nvSpPr>
          <p:cNvPr id="1295388" name="Line 28"/>
          <p:cNvSpPr>
            <a:spLocks noChangeShapeType="1"/>
          </p:cNvSpPr>
          <p:nvPr/>
        </p:nvSpPr>
        <p:spPr bwMode="auto">
          <a:xfrm>
            <a:off x="7156450" y="2457450"/>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295389" name="Line 29"/>
          <p:cNvSpPr>
            <a:spLocks noChangeShapeType="1"/>
          </p:cNvSpPr>
          <p:nvPr/>
        </p:nvSpPr>
        <p:spPr bwMode="auto">
          <a:xfrm>
            <a:off x="8358188" y="2478088"/>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295390" name="Text Box 30"/>
          <p:cNvSpPr txBox="1">
            <a:spLocks noChangeArrowheads="1"/>
          </p:cNvSpPr>
          <p:nvPr/>
        </p:nvSpPr>
        <p:spPr bwMode="auto">
          <a:xfrm>
            <a:off x="6831013" y="4405313"/>
            <a:ext cx="6350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a:t>
            </a:r>
            <a:r>
              <a:rPr lang="en-US" sz="1600"/>
              <a:t>(i)</a:t>
            </a:r>
          </a:p>
        </p:txBody>
      </p:sp>
      <p:sp>
        <p:nvSpPr>
          <p:cNvPr id="1295391" name="Text Box 31"/>
          <p:cNvSpPr txBox="1">
            <a:spLocks noChangeArrowheads="1"/>
          </p:cNvSpPr>
          <p:nvPr/>
        </p:nvSpPr>
        <p:spPr bwMode="auto">
          <a:xfrm>
            <a:off x="7905750" y="4432300"/>
            <a:ext cx="9017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t+1</a:t>
            </a:r>
            <a:r>
              <a:rPr lang="en-US" sz="1600"/>
              <a:t>(j)</a:t>
            </a:r>
          </a:p>
        </p:txBody>
      </p:sp>
    </p:spTree>
  </p:cSld>
  <p:clrMapOvr>
    <a:masterClrMapping/>
  </p:clrMapOvr>
  <p:transition spd="slow">
    <p:push dir="u"/>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366B9E-FDA9-4983-813D-AA085A6F25B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8D507CE-7640-4E32-9868-3905483C1E1F}" type="slidenum">
              <a:rPr lang="en-US"/>
              <a:pPr/>
              <a:t>159</a:t>
            </a:fld>
            <a:endParaRPr lang="en-US"/>
          </a:p>
        </p:txBody>
      </p:sp>
      <p:sp>
        <p:nvSpPr>
          <p:cNvPr id="1297410" name="Rectangle 2"/>
          <p:cNvSpPr>
            <a:spLocks noGrp="1" noChangeArrowheads="1"/>
          </p:cNvSpPr>
          <p:nvPr>
            <p:ph type="title"/>
          </p:nvPr>
        </p:nvSpPr>
        <p:spPr/>
        <p:txBody>
          <a:bodyPr/>
          <a:lstStyle/>
          <a:p>
            <a:r>
              <a:rPr lang="en-US"/>
              <a:t>The Forward Algorithm</a:t>
            </a:r>
          </a:p>
        </p:txBody>
      </p:sp>
      <p:pic>
        <p:nvPicPr>
          <p:cNvPr id="1297411"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0"/>
          </p:nvPr>
        </p:nvSpPr>
        <p:spPr/>
        <p:txBody>
          <a:bodyPr/>
          <a:lstStyle/>
          <a:p>
            <a:fld id="{9B4D4EF7-F20D-4F2B-B1AD-1B0686BF9FA3}" type="datetime3">
              <a:rPr lang="en-US"/>
              <a:pPr/>
              <a:t>22 March 2017</a:t>
            </a:fld>
            <a:endParaRPr lang="en-US"/>
          </a:p>
        </p:txBody>
      </p:sp>
      <p:sp>
        <p:nvSpPr>
          <p:cNvPr id="14" name="Footer Placeholder 4"/>
          <p:cNvSpPr>
            <a:spLocks noGrp="1"/>
          </p:cNvSpPr>
          <p:nvPr>
            <p:ph type="ftr" sz="quarter" idx="11"/>
          </p:nvPr>
        </p:nvSpPr>
        <p:spPr/>
        <p:txBody>
          <a:bodyPr/>
          <a:lstStyle/>
          <a:p>
            <a:r>
              <a:rPr lang="en-US"/>
              <a:t>Veton Këpuska</a:t>
            </a:r>
          </a:p>
        </p:txBody>
      </p:sp>
      <p:sp>
        <p:nvSpPr>
          <p:cNvPr id="15" name="Slide Number Placeholder 5"/>
          <p:cNvSpPr>
            <a:spLocks noGrp="1"/>
          </p:cNvSpPr>
          <p:nvPr>
            <p:ph type="sldNum" sz="quarter" idx="12"/>
          </p:nvPr>
        </p:nvSpPr>
        <p:spPr/>
        <p:txBody>
          <a:bodyPr/>
          <a:lstStyle/>
          <a:p>
            <a:fld id="{8581D984-060C-4182-AFD8-BDB2A1D6BD39}" type="slidenum">
              <a:rPr lang="en-US"/>
              <a:pPr/>
              <a:t>16</a:t>
            </a:fld>
            <a:endParaRPr lang="en-US"/>
          </a:p>
        </p:txBody>
      </p:sp>
      <p:sp>
        <p:nvSpPr>
          <p:cNvPr id="1166363" name="AutoShape 27"/>
          <p:cNvSpPr>
            <a:spLocks noChangeArrowheads="1"/>
          </p:cNvSpPr>
          <p:nvPr/>
        </p:nvSpPr>
        <p:spPr bwMode="auto">
          <a:xfrm>
            <a:off x="1038225" y="1393825"/>
            <a:ext cx="4724400" cy="460375"/>
          </a:xfrm>
          <a:prstGeom prst="wedgeRoundRectCallout">
            <a:avLst>
              <a:gd name="adj1" fmla="val -42407"/>
              <a:gd name="adj2" fmla="val 235171"/>
              <a:gd name="adj3" fmla="val 16667"/>
            </a:avLst>
          </a:prstGeom>
          <a:solidFill>
            <a:srgbClr val="0000FF">
              <a:alpha val="8000"/>
            </a:srgbClr>
          </a:solidFill>
          <a:ln w="12700">
            <a:solidFill>
              <a:srgbClr val="000000"/>
            </a:solidFill>
            <a:prstDash val="sysDot"/>
            <a:miter lim="800000"/>
            <a:headEnd/>
            <a:tailEnd/>
          </a:ln>
        </p:spPr>
        <p:txBody>
          <a:bodyPr/>
          <a:lstStyle/>
          <a:p>
            <a:pPr algn="ctr"/>
            <a:r>
              <a:rPr lang="en-US" sz="1200" b="1">
                <a:solidFill>
                  <a:srgbClr val="FF0000"/>
                </a:solidFill>
                <a:latin typeface="Times New Roman" pitchFamily="18" charset="0"/>
              </a:rPr>
              <a:t>“</a:t>
            </a:r>
            <a:r>
              <a:rPr lang="en-US" sz="800" b="1">
                <a:solidFill>
                  <a:srgbClr val="FF0000"/>
                </a:solidFill>
              </a:rPr>
              <a:t>The learning and knowledge that we have, is, at the most, but little compared with that of which we are ignorant</a:t>
            </a:r>
            <a:r>
              <a:rPr lang="en-US" sz="800">
                <a:solidFill>
                  <a:srgbClr val="FF0000"/>
                </a:solidFill>
              </a:rPr>
              <a:t> </a:t>
            </a:r>
            <a:r>
              <a:rPr lang="en-US" sz="800" b="1">
                <a:solidFill>
                  <a:srgbClr val="FF0000"/>
                </a:solidFill>
                <a:latin typeface="Times New Roman" pitchFamily="18" charset="0"/>
              </a:rPr>
              <a:t>!”</a:t>
            </a:r>
            <a:r>
              <a:rPr lang="en-US" sz="1200" b="1">
                <a:solidFill>
                  <a:srgbClr val="FF0000"/>
                </a:solidFill>
                <a:latin typeface="Times New Roman" pitchFamily="18" charset="0"/>
              </a:rPr>
              <a:t> …</a:t>
            </a:r>
          </a:p>
        </p:txBody>
      </p:sp>
      <p:sp>
        <p:nvSpPr>
          <p:cNvPr id="1166338" name="Rectangle 2"/>
          <p:cNvSpPr>
            <a:spLocks noGrp="1" noChangeArrowheads="1"/>
          </p:cNvSpPr>
          <p:nvPr>
            <p:ph type="title"/>
          </p:nvPr>
        </p:nvSpPr>
        <p:spPr/>
        <p:txBody>
          <a:bodyPr/>
          <a:lstStyle/>
          <a:p>
            <a:r>
              <a:rPr lang="en-US"/>
              <a:t>“Noisy Channel” View of SR</a:t>
            </a:r>
          </a:p>
        </p:txBody>
      </p:sp>
      <p:sp>
        <p:nvSpPr>
          <p:cNvPr id="1166343" name="Text Box 7"/>
          <p:cNvSpPr txBox="1">
            <a:spLocks noChangeArrowheads="1"/>
          </p:cNvSpPr>
          <p:nvPr/>
        </p:nvSpPr>
        <p:spPr bwMode="auto">
          <a:xfrm>
            <a:off x="5032375" y="2354263"/>
            <a:ext cx="3457575" cy="452437"/>
          </a:xfrm>
          <a:prstGeom prst="rect">
            <a:avLst/>
          </a:prstGeom>
          <a:solidFill>
            <a:srgbClr val="FFFF00"/>
          </a:solidFill>
          <a:ln w="28575">
            <a:solidFill>
              <a:srgbClr val="0000FF"/>
            </a:solidFill>
            <a:miter lim="800000"/>
            <a:headEnd/>
            <a:tailEnd/>
          </a:ln>
          <a:effectLst>
            <a:outerShdw dist="107763" dir="2700000" algn="ctr" rotWithShape="0">
              <a:srgbClr val="808080">
                <a:alpha val="50000"/>
              </a:srgbClr>
            </a:outerShdw>
          </a:effectLst>
        </p:spPr>
        <p:txBody>
          <a:bodyPr/>
          <a:lstStyle/>
          <a:p>
            <a:pPr algn="ctr"/>
            <a:r>
              <a:rPr lang="en-US" sz="2400" b="1">
                <a:latin typeface="Times New Roman" pitchFamily="18" charset="0"/>
              </a:rPr>
              <a:t>ASR Decoder</a:t>
            </a:r>
            <a:endParaRPr lang="en-US" sz="4000"/>
          </a:p>
        </p:txBody>
      </p:sp>
      <p:pic>
        <p:nvPicPr>
          <p:cNvPr id="1166357" name="Picture 21"/>
          <p:cNvPicPr>
            <a:picLocks noChangeAspect="1" noChangeArrowheads="1"/>
          </p:cNvPicPr>
          <p:nvPr/>
        </p:nvPicPr>
        <p:blipFill>
          <a:blip r:embed="rId2" cstate="print"/>
          <a:srcRect/>
          <a:stretch>
            <a:fillRect/>
          </a:stretch>
        </p:blipFill>
        <p:spPr bwMode="auto">
          <a:xfrm>
            <a:off x="615950" y="1854200"/>
            <a:ext cx="766763" cy="1485900"/>
          </a:xfrm>
          <a:prstGeom prst="rect">
            <a:avLst/>
          </a:prstGeom>
          <a:noFill/>
        </p:spPr>
      </p:pic>
      <p:cxnSp>
        <p:nvCxnSpPr>
          <p:cNvPr id="1166358" name="AutoShape 22"/>
          <p:cNvCxnSpPr>
            <a:cxnSpLocks noChangeShapeType="1"/>
            <a:stCxn id="0" idx="3"/>
            <a:endCxn id="1166343" idx="1"/>
          </p:cNvCxnSpPr>
          <p:nvPr/>
        </p:nvCxnSpPr>
        <p:spPr bwMode="auto">
          <a:xfrm flipV="1">
            <a:off x="1382713" y="2581275"/>
            <a:ext cx="3635375" cy="15875"/>
          </a:xfrm>
          <a:prstGeom prst="straightConnector1">
            <a:avLst/>
          </a:prstGeom>
          <a:noFill/>
          <a:ln w="38100">
            <a:solidFill>
              <a:srgbClr val="FF6600"/>
            </a:solidFill>
            <a:round/>
            <a:headEnd/>
            <a:tailEnd type="triangle" w="med" len="lg"/>
          </a:ln>
        </p:spPr>
      </p:cxnSp>
      <p:pic>
        <p:nvPicPr>
          <p:cNvPr id="1166342" name="Picture 6" descr="speech"/>
          <p:cNvPicPr>
            <a:picLocks noChangeAspect="1" noChangeArrowheads="1"/>
          </p:cNvPicPr>
          <p:nvPr/>
        </p:nvPicPr>
        <p:blipFill>
          <a:blip r:embed="rId3" cstate="print"/>
          <a:srcRect/>
          <a:stretch>
            <a:fillRect/>
          </a:stretch>
        </p:blipFill>
        <p:spPr bwMode="auto">
          <a:xfrm>
            <a:off x="1536700" y="2354263"/>
            <a:ext cx="3035300" cy="498475"/>
          </a:xfrm>
          <a:prstGeom prst="rect">
            <a:avLst/>
          </a:prstGeom>
          <a:noFill/>
        </p:spPr>
      </p:pic>
      <p:sp>
        <p:nvSpPr>
          <p:cNvPr id="1166362" name="Rectangle 26"/>
          <p:cNvSpPr>
            <a:spLocks noChangeArrowheads="1"/>
          </p:cNvSpPr>
          <p:nvPr/>
        </p:nvSpPr>
        <p:spPr bwMode="auto">
          <a:xfrm>
            <a:off x="1536700" y="2392363"/>
            <a:ext cx="3035300" cy="460375"/>
          </a:xfrm>
          <a:prstGeom prst="rect">
            <a:avLst/>
          </a:prstGeom>
          <a:noFill/>
          <a:ln w="9525" algn="ctr">
            <a:solidFill>
              <a:schemeClr val="tx1"/>
            </a:solidFill>
            <a:miter lim="800000"/>
            <a:headEnd/>
            <a:tailEnd/>
          </a:ln>
          <a:effectLst/>
        </p:spPr>
        <p:txBody>
          <a:bodyPr wrap="none" anchor="ctr">
            <a:spAutoFit/>
          </a:bodyPr>
          <a:lstStyle/>
          <a:p>
            <a:endParaRPr lang="en-US"/>
          </a:p>
        </p:txBody>
      </p:sp>
      <p:sp>
        <p:nvSpPr>
          <p:cNvPr id="1166364" name="AutoShape 28"/>
          <p:cNvSpPr>
            <a:spLocks noChangeArrowheads="1"/>
          </p:cNvSpPr>
          <p:nvPr/>
        </p:nvSpPr>
        <p:spPr bwMode="auto">
          <a:xfrm>
            <a:off x="1536700" y="2928938"/>
            <a:ext cx="3035300" cy="528637"/>
          </a:xfrm>
          <a:prstGeom prst="upArrowCallout">
            <a:avLst>
              <a:gd name="adj1" fmla="val 143544"/>
              <a:gd name="adj2" fmla="val 143544"/>
              <a:gd name="adj3" fmla="val 16667"/>
              <a:gd name="adj4" fmla="val 66667"/>
            </a:avLst>
          </a:prstGeom>
          <a:solidFill>
            <a:srgbClr val="CC99FF"/>
          </a:solidFill>
          <a:ln w="25400" algn="ctr">
            <a:solidFill>
              <a:srgbClr val="0000FF"/>
            </a:solidFill>
            <a:miter lim="800000"/>
            <a:headEnd/>
            <a:tailEnd/>
          </a:ln>
          <a:effectLst/>
        </p:spPr>
        <p:txBody>
          <a:bodyPr anchor="ctr">
            <a:spAutoFit/>
          </a:bodyPr>
          <a:lstStyle/>
          <a:p>
            <a:pPr algn="ctr"/>
            <a:r>
              <a:rPr lang="en-US"/>
              <a:t>Noise</a:t>
            </a:r>
          </a:p>
        </p:txBody>
      </p:sp>
      <p:sp>
        <p:nvSpPr>
          <p:cNvPr id="1166365" name="Text Box 29"/>
          <p:cNvSpPr txBox="1">
            <a:spLocks noChangeArrowheads="1"/>
          </p:cNvSpPr>
          <p:nvPr/>
        </p:nvSpPr>
        <p:spPr bwMode="auto">
          <a:xfrm>
            <a:off x="4764088" y="5157788"/>
            <a:ext cx="3879850" cy="850900"/>
          </a:xfrm>
          <a:prstGeom prst="rect">
            <a:avLst/>
          </a:prstGeom>
          <a:solidFill>
            <a:srgbClr val="00FFFF"/>
          </a:solidFill>
          <a:ln w="25400" algn="ctr">
            <a:solidFill>
              <a:srgbClr val="FF0000"/>
            </a:solidFill>
            <a:miter lim="800000"/>
            <a:headEnd/>
            <a:tailEnd/>
          </a:ln>
          <a:effectLst/>
        </p:spPr>
        <p:txBody>
          <a:bodyPr>
            <a:spAutoFit/>
          </a:bodyPr>
          <a:lstStyle/>
          <a:p>
            <a:pPr algn="l"/>
            <a:r>
              <a:rPr lang="en-US" sz="1600" b="1" i="1">
                <a:solidFill>
                  <a:srgbClr val="FF0000"/>
                </a:solidFill>
              </a:rPr>
              <a:t>Guess at Original Sentence:</a:t>
            </a:r>
            <a:r>
              <a:rPr lang="en-US" sz="1600" b="1" i="1"/>
              <a:t/>
            </a:r>
            <a:br>
              <a:rPr lang="en-US" sz="1600" b="1" i="1"/>
            </a:br>
            <a:r>
              <a:rPr lang="en-US" sz="1600" b="1"/>
              <a:t>“The learning and knowledge that we have … “</a:t>
            </a:r>
          </a:p>
        </p:txBody>
      </p:sp>
      <p:sp>
        <p:nvSpPr>
          <p:cNvPr id="1166366" name="AutoShape 30"/>
          <p:cNvSpPr>
            <a:spLocks noChangeArrowheads="1"/>
          </p:cNvSpPr>
          <p:nvPr/>
        </p:nvSpPr>
        <p:spPr bwMode="auto">
          <a:xfrm>
            <a:off x="4894263" y="3756025"/>
            <a:ext cx="3787775" cy="1336675"/>
          </a:xfrm>
          <a:prstGeom prst="downArrowCallout">
            <a:avLst>
              <a:gd name="adj1" fmla="val 70843"/>
              <a:gd name="adj2" fmla="val 70843"/>
              <a:gd name="adj3" fmla="val 16667"/>
              <a:gd name="adj4" fmla="val 66667"/>
            </a:avLst>
          </a:prstGeom>
          <a:noFill/>
          <a:ln w="9525" algn="ctr">
            <a:solidFill>
              <a:schemeClr val="tx1"/>
            </a:solidFill>
            <a:miter lim="800000"/>
            <a:headEnd/>
            <a:tailEnd/>
          </a:ln>
          <a:effectLst/>
        </p:spPr>
        <p:txBody>
          <a:bodyPr wrap="none" anchor="ctr">
            <a:spAutoFit/>
          </a:bodyPr>
          <a:lstStyle/>
          <a:p>
            <a:pPr algn="l"/>
            <a:r>
              <a:rPr lang="en-US"/>
              <a:t>The leaning over the edge …</a:t>
            </a:r>
            <a:br>
              <a:rPr lang="en-US"/>
            </a:br>
            <a:r>
              <a:rPr lang="en-US"/>
              <a:t>The leaning over the hedge …</a:t>
            </a:r>
            <a:br>
              <a:rPr lang="en-US"/>
            </a:br>
            <a:r>
              <a:rPr lang="en-US"/>
              <a:t>The learning and knowledge … </a:t>
            </a:r>
          </a:p>
        </p:txBody>
      </p:sp>
      <p:sp>
        <p:nvSpPr>
          <p:cNvPr id="1166368" name="AutoShape 32"/>
          <p:cNvSpPr>
            <a:spLocks noChangeArrowheads="1"/>
          </p:cNvSpPr>
          <p:nvPr/>
        </p:nvSpPr>
        <p:spPr bwMode="auto">
          <a:xfrm rot="5400000">
            <a:off x="6423819" y="2575719"/>
            <a:ext cx="711200" cy="1497012"/>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lgn="ctr">
            <a:solidFill>
              <a:schemeClr val="tx1"/>
            </a:solidFill>
            <a:miter lim="800000"/>
            <a:headEnd/>
            <a:tailEnd/>
          </a:ln>
          <a:effectLst/>
        </p:spPr>
        <p:txBody>
          <a:bodyPr anchor="ctr">
            <a:spAutoFit/>
          </a:bodyPr>
          <a:lstStyle/>
          <a:p>
            <a:endParaRPr lang="en-US"/>
          </a:p>
        </p:txBody>
      </p:sp>
    </p:spTree>
  </p:cSld>
  <p:clrMapOvr>
    <a:masterClrMapping/>
  </p:clrMapOvr>
  <p:transition spd="slow">
    <p:push dir="u"/>
  </p:transition>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Date Placeholder 3"/>
          <p:cNvSpPr>
            <a:spLocks noGrp="1"/>
          </p:cNvSpPr>
          <p:nvPr>
            <p:ph type="dt" sz="half" idx="10"/>
          </p:nvPr>
        </p:nvSpPr>
        <p:spPr/>
        <p:txBody>
          <a:bodyPr/>
          <a:lstStyle/>
          <a:p>
            <a:fld id="{EB9F4062-6196-49A8-AC7F-FD4DAAA85DE2}" type="datetime3">
              <a:rPr lang="en-US"/>
              <a:pPr/>
              <a:t>22 March 2017</a:t>
            </a:fld>
            <a:endParaRPr lang="en-US"/>
          </a:p>
        </p:txBody>
      </p:sp>
      <p:sp>
        <p:nvSpPr>
          <p:cNvPr id="36" name="Footer Placeholder 4"/>
          <p:cNvSpPr>
            <a:spLocks noGrp="1"/>
          </p:cNvSpPr>
          <p:nvPr>
            <p:ph type="ftr" sz="quarter" idx="11"/>
          </p:nvPr>
        </p:nvSpPr>
        <p:spPr/>
        <p:txBody>
          <a:bodyPr/>
          <a:lstStyle/>
          <a:p>
            <a:r>
              <a:rPr lang="en-US"/>
              <a:t>Veton Këpuska</a:t>
            </a:r>
          </a:p>
        </p:txBody>
      </p:sp>
      <p:sp>
        <p:nvSpPr>
          <p:cNvPr id="37" name="Slide Number Placeholder 5"/>
          <p:cNvSpPr>
            <a:spLocks noGrp="1"/>
          </p:cNvSpPr>
          <p:nvPr>
            <p:ph type="sldNum" sz="quarter" idx="12"/>
          </p:nvPr>
        </p:nvSpPr>
        <p:spPr/>
        <p:txBody>
          <a:bodyPr/>
          <a:lstStyle/>
          <a:p>
            <a:fld id="{C2551418-0C19-47D7-94A6-757913FEEA53}" type="slidenum">
              <a:rPr lang="en-US"/>
              <a:pPr/>
              <a:t>160</a:t>
            </a:fld>
            <a:endParaRPr lang="en-US"/>
          </a:p>
        </p:txBody>
      </p:sp>
      <p:sp>
        <p:nvSpPr>
          <p:cNvPr id="1299458" name="Rectangle 2"/>
          <p:cNvSpPr>
            <a:spLocks noGrp="1" noChangeArrowheads="1"/>
          </p:cNvSpPr>
          <p:nvPr>
            <p:ph type="title"/>
          </p:nvPr>
        </p:nvSpPr>
        <p:spPr/>
        <p:txBody>
          <a:bodyPr/>
          <a:lstStyle/>
          <a:p>
            <a:r>
              <a:rPr lang="en-US"/>
              <a:t>The Backward Algorithm</a:t>
            </a:r>
          </a:p>
        </p:txBody>
      </p:sp>
      <p:sp>
        <p:nvSpPr>
          <p:cNvPr id="1299459" name="Rectangle 3"/>
          <p:cNvSpPr>
            <a:spLocks noGrp="1" noChangeArrowheads="1"/>
          </p:cNvSpPr>
          <p:nvPr>
            <p:ph type="body" idx="1"/>
          </p:nvPr>
        </p:nvSpPr>
        <p:spPr/>
        <p:txBody>
          <a:bodyPr/>
          <a:lstStyle/>
          <a:p>
            <a:pPr marL="571500" indent="-571500">
              <a:buFont typeface="Wingdings" pitchFamily="2" charset="2"/>
              <a:buAutoNum type="arabicPeriod"/>
            </a:pPr>
            <a:r>
              <a:rPr lang="en-US"/>
              <a:t>Initialization</a:t>
            </a:r>
          </a:p>
          <a:p>
            <a:pPr marL="571500" indent="-571500">
              <a:buFont typeface="Wingdings" pitchFamily="2" charset="2"/>
              <a:buAutoNum type="arabicPeriod"/>
            </a:pPr>
            <a:endParaRPr lang="en-US"/>
          </a:p>
          <a:p>
            <a:pPr marL="571500" indent="-571500">
              <a:buFont typeface="Wingdings" pitchFamily="2" charset="2"/>
              <a:buAutoNum type="arabicPeriod"/>
            </a:pPr>
            <a:r>
              <a:rPr lang="en-US"/>
              <a:t>Induction</a:t>
            </a:r>
          </a:p>
          <a:p>
            <a:pPr marL="571500" indent="-571500">
              <a:buFont typeface="Wingdings" pitchFamily="2" charset="2"/>
              <a:buAutoNum type="arabicPeriod"/>
            </a:pPr>
            <a:endParaRPr lang="en-US"/>
          </a:p>
          <a:p>
            <a:pPr marL="571500" indent="-571500">
              <a:buFont typeface="Wingdings" pitchFamily="2" charset="2"/>
              <a:buAutoNum type="arabicPeriod"/>
            </a:pPr>
            <a:endParaRPr lang="en-US"/>
          </a:p>
          <a:p>
            <a:pPr marL="571500" indent="-571500">
              <a:buFont typeface="Wingdings" pitchFamily="2" charset="2"/>
              <a:buAutoNum type="arabicPeriod"/>
            </a:pPr>
            <a:r>
              <a:rPr lang="en-US"/>
              <a:t>Termination</a:t>
            </a:r>
          </a:p>
        </p:txBody>
      </p:sp>
      <p:graphicFrame>
        <p:nvGraphicFramePr>
          <p:cNvPr id="1299460" name="Object 4"/>
          <p:cNvGraphicFramePr>
            <a:graphicFrameLocks noChangeAspect="1"/>
          </p:cNvGraphicFramePr>
          <p:nvPr/>
        </p:nvGraphicFramePr>
        <p:xfrm>
          <a:off x="1279525" y="2011363"/>
          <a:ext cx="2535238" cy="476250"/>
        </p:xfrm>
        <a:graphic>
          <a:graphicData uri="http://schemas.openxmlformats.org/presentationml/2006/ole">
            <mc:AlternateContent xmlns:mc="http://schemas.openxmlformats.org/markup-compatibility/2006">
              <mc:Choice xmlns:v="urn:schemas-microsoft-com:vml" Requires="v">
                <p:oleObj spid="_x0000_s1299974" name="Equation" r:id="rId4" imgW="1155199" imgH="215806" progId="Equation.3">
                  <p:embed/>
                </p:oleObj>
              </mc:Choice>
              <mc:Fallback>
                <p:oleObj name="Equation" r:id="rId4" imgW="1155199" imgH="215806" progId="Equation.3">
                  <p:embed/>
                  <p:pic>
                    <p:nvPicPr>
                      <p:cNvPr id="0"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2011363"/>
                        <a:ext cx="2535238"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9461" name="Object 5"/>
          <p:cNvGraphicFramePr>
            <a:graphicFrameLocks noChangeAspect="1"/>
          </p:cNvGraphicFramePr>
          <p:nvPr/>
        </p:nvGraphicFramePr>
        <p:xfrm>
          <a:off x="1236663" y="3046413"/>
          <a:ext cx="4848225" cy="979487"/>
        </p:xfrm>
        <a:graphic>
          <a:graphicData uri="http://schemas.openxmlformats.org/presentationml/2006/ole">
            <mc:AlternateContent xmlns:mc="http://schemas.openxmlformats.org/markup-compatibility/2006">
              <mc:Choice xmlns:v="urn:schemas-microsoft-com:vml" Requires="v">
                <p:oleObj spid="_x0000_s1299975" name="Equation" r:id="rId6" imgW="2209800" imgH="444500" progId="Equation.3">
                  <p:embed/>
                </p:oleObj>
              </mc:Choice>
              <mc:Fallback>
                <p:oleObj name="Equation" r:id="rId6" imgW="2209800" imgH="444500" progId="Equation.3">
                  <p:embed/>
                  <p:pic>
                    <p:nvPicPr>
                      <p:cNvPr id="0"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3046413"/>
                        <a:ext cx="484822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9462" name="Object 6"/>
          <p:cNvGraphicFramePr>
            <a:graphicFrameLocks noChangeAspect="1"/>
          </p:cNvGraphicFramePr>
          <p:nvPr/>
        </p:nvGraphicFramePr>
        <p:xfrm>
          <a:off x="1285875" y="4776788"/>
          <a:ext cx="3260725" cy="950912"/>
        </p:xfrm>
        <a:graphic>
          <a:graphicData uri="http://schemas.openxmlformats.org/presentationml/2006/ole">
            <mc:AlternateContent xmlns:mc="http://schemas.openxmlformats.org/markup-compatibility/2006">
              <mc:Choice xmlns:v="urn:schemas-microsoft-com:vml" Requires="v">
                <p:oleObj spid="_x0000_s1299976" name="Equation" r:id="rId8" imgW="1485900" imgH="431800" progId="Equation.3">
                  <p:embed/>
                </p:oleObj>
              </mc:Choice>
              <mc:Fallback>
                <p:oleObj name="Equation" r:id="rId8" imgW="1485900" imgH="431800" progId="Equation.3">
                  <p:embed/>
                  <p:pic>
                    <p:nvPicPr>
                      <p:cNvPr id="0" name="Picture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875" y="4776788"/>
                        <a:ext cx="3260725"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9463" name="Oval 7"/>
          <p:cNvSpPr>
            <a:spLocks noChangeArrowheads="1"/>
          </p:cNvSpPr>
          <p:nvPr/>
        </p:nvSpPr>
        <p:spPr bwMode="auto">
          <a:xfrm>
            <a:off x="8343900" y="27305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9464" name="Oval 8"/>
          <p:cNvSpPr>
            <a:spLocks noChangeArrowheads="1"/>
          </p:cNvSpPr>
          <p:nvPr/>
        </p:nvSpPr>
        <p:spPr bwMode="auto">
          <a:xfrm>
            <a:off x="8345488" y="31257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9465" name="Oval 9"/>
          <p:cNvSpPr>
            <a:spLocks noChangeArrowheads="1"/>
          </p:cNvSpPr>
          <p:nvPr/>
        </p:nvSpPr>
        <p:spPr bwMode="auto">
          <a:xfrm>
            <a:off x="8340725" y="35337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9466" name="Oval 10"/>
          <p:cNvSpPr>
            <a:spLocks noChangeArrowheads="1"/>
          </p:cNvSpPr>
          <p:nvPr/>
        </p:nvSpPr>
        <p:spPr bwMode="auto">
          <a:xfrm>
            <a:off x="8342313" y="42211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graphicFrame>
        <p:nvGraphicFramePr>
          <p:cNvPr id="1299467" name="Object 11"/>
          <p:cNvGraphicFramePr>
            <a:graphicFrameLocks noChangeAspect="1"/>
          </p:cNvGraphicFramePr>
          <p:nvPr/>
        </p:nvGraphicFramePr>
        <p:xfrm>
          <a:off x="8350250" y="3740150"/>
          <a:ext cx="147638" cy="368300"/>
        </p:xfrm>
        <a:graphic>
          <a:graphicData uri="http://schemas.openxmlformats.org/presentationml/2006/ole">
            <mc:AlternateContent xmlns:mc="http://schemas.openxmlformats.org/markup-compatibility/2006">
              <mc:Choice xmlns:v="urn:schemas-microsoft-com:vml" Requires="v">
                <p:oleObj spid="_x0000_s1299977" name="Equation" r:id="rId10" imgW="76101" imgH="190252" progId="Equation.3">
                  <p:embed/>
                </p:oleObj>
              </mc:Choice>
              <mc:Fallback>
                <p:oleObj name="Equation" r:id="rId10" imgW="76101" imgH="190252" progId="Equation.3">
                  <p:embed/>
                  <p:pic>
                    <p:nvPicPr>
                      <p:cNvPr id="0"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0250" y="3740150"/>
                        <a:ext cx="14763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9468" name="Oval 12"/>
          <p:cNvSpPr>
            <a:spLocks noChangeArrowheads="1"/>
          </p:cNvSpPr>
          <p:nvPr/>
        </p:nvSpPr>
        <p:spPr bwMode="auto">
          <a:xfrm>
            <a:off x="6688138" y="3522663"/>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299469" name="AutoShape 13"/>
          <p:cNvCxnSpPr>
            <a:cxnSpLocks noChangeShapeType="1"/>
            <a:stCxn id="1299463" idx="2"/>
            <a:endCxn id="1299468" idx="7"/>
          </p:cNvCxnSpPr>
          <p:nvPr/>
        </p:nvCxnSpPr>
        <p:spPr bwMode="auto">
          <a:xfrm flipH="1">
            <a:off x="6775450" y="2781300"/>
            <a:ext cx="1555750" cy="742950"/>
          </a:xfrm>
          <a:prstGeom prst="straightConnector1">
            <a:avLst/>
          </a:prstGeom>
          <a:noFill/>
          <a:ln w="25400">
            <a:solidFill>
              <a:srgbClr val="00FF00"/>
            </a:solidFill>
            <a:round/>
            <a:headEnd type="triangle" w="med" len="lg"/>
            <a:tailEnd type="none" w="med" len="lg"/>
          </a:ln>
          <a:effectLst/>
        </p:spPr>
      </p:cxnSp>
      <p:cxnSp>
        <p:nvCxnSpPr>
          <p:cNvPr id="1299470" name="AutoShape 14"/>
          <p:cNvCxnSpPr>
            <a:cxnSpLocks noChangeShapeType="1"/>
            <a:stCxn id="1299464" idx="2"/>
            <a:endCxn id="1299468" idx="6"/>
          </p:cNvCxnSpPr>
          <p:nvPr/>
        </p:nvCxnSpPr>
        <p:spPr bwMode="auto">
          <a:xfrm flipH="1">
            <a:off x="6802438" y="3176588"/>
            <a:ext cx="1530350" cy="396875"/>
          </a:xfrm>
          <a:prstGeom prst="straightConnector1">
            <a:avLst/>
          </a:prstGeom>
          <a:noFill/>
          <a:ln w="25400">
            <a:solidFill>
              <a:srgbClr val="00FF00"/>
            </a:solidFill>
            <a:round/>
            <a:headEnd type="triangle" w="med" len="lg"/>
            <a:tailEnd type="none" w="med" len="lg"/>
          </a:ln>
          <a:effectLst/>
        </p:spPr>
      </p:cxnSp>
      <p:cxnSp>
        <p:nvCxnSpPr>
          <p:cNvPr id="1299471" name="AutoShape 15"/>
          <p:cNvCxnSpPr>
            <a:cxnSpLocks noChangeShapeType="1"/>
            <a:stCxn id="1299465" idx="2"/>
            <a:endCxn id="1299468" idx="6"/>
          </p:cNvCxnSpPr>
          <p:nvPr/>
        </p:nvCxnSpPr>
        <p:spPr bwMode="auto">
          <a:xfrm flipH="1" flipV="1">
            <a:off x="6802438" y="3573463"/>
            <a:ext cx="1525587" cy="11112"/>
          </a:xfrm>
          <a:prstGeom prst="straightConnector1">
            <a:avLst/>
          </a:prstGeom>
          <a:noFill/>
          <a:ln w="25400">
            <a:solidFill>
              <a:srgbClr val="00FF00"/>
            </a:solidFill>
            <a:round/>
            <a:headEnd type="triangle" w="med" len="lg"/>
            <a:tailEnd type="none" w="med" len="lg"/>
          </a:ln>
          <a:effectLst/>
        </p:spPr>
      </p:cxnSp>
      <p:cxnSp>
        <p:nvCxnSpPr>
          <p:cNvPr id="1299472" name="AutoShape 16"/>
          <p:cNvCxnSpPr>
            <a:cxnSpLocks noChangeShapeType="1"/>
            <a:stCxn id="1299466" idx="2"/>
            <a:endCxn id="1299468" idx="5"/>
          </p:cNvCxnSpPr>
          <p:nvPr/>
        </p:nvCxnSpPr>
        <p:spPr bwMode="auto">
          <a:xfrm flipH="1" flipV="1">
            <a:off x="6775450" y="3622675"/>
            <a:ext cx="1554163" cy="649288"/>
          </a:xfrm>
          <a:prstGeom prst="straightConnector1">
            <a:avLst/>
          </a:prstGeom>
          <a:noFill/>
          <a:ln w="25400">
            <a:solidFill>
              <a:srgbClr val="00FF00"/>
            </a:solidFill>
            <a:round/>
            <a:headEnd type="triangle" w="med" len="lg"/>
            <a:tailEnd type="none" w="med" len="lg"/>
          </a:ln>
          <a:effectLst/>
        </p:spPr>
      </p:cxnSp>
      <p:sp>
        <p:nvSpPr>
          <p:cNvPr id="1299473" name="Text Box 17"/>
          <p:cNvSpPr txBox="1">
            <a:spLocks noChangeArrowheads="1"/>
          </p:cNvSpPr>
          <p:nvPr/>
        </p:nvSpPr>
        <p:spPr bwMode="auto">
          <a:xfrm>
            <a:off x="8451850" y="247332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1</a:t>
            </a:r>
          </a:p>
        </p:txBody>
      </p:sp>
      <p:sp>
        <p:nvSpPr>
          <p:cNvPr id="1299474" name="Text Box 18"/>
          <p:cNvSpPr txBox="1">
            <a:spLocks noChangeArrowheads="1"/>
          </p:cNvSpPr>
          <p:nvPr/>
        </p:nvSpPr>
        <p:spPr bwMode="auto">
          <a:xfrm>
            <a:off x="8437563" y="2868613"/>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2</a:t>
            </a:r>
          </a:p>
        </p:txBody>
      </p:sp>
      <p:sp>
        <p:nvSpPr>
          <p:cNvPr id="1299475" name="Text Box 19"/>
          <p:cNvSpPr txBox="1">
            <a:spLocks noChangeArrowheads="1"/>
          </p:cNvSpPr>
          <p:nvPr/>
        </p:nvSpPr>
        <p:spPr bwMode="auto">
          <a:xfrm>
            <a:off x="8447088" y="395763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N</a:t>
            </a:r>
          </a:p>
        </p:txBody>
      </p:sp>
      <p:sp>
        <p:nvSpPr>
          <p:cNvPr id="1299476" name="Text Box 20"/>
          <p:cNvSpPr txBox="1">
            <a:spLocks noChangeArrowheads="1"/>
          </p:cNvSpPr>
          <p:nvPr/>
        </p:nvSpPr>
        <p:spPr bwMode="auto">
          <a:xfrm>
            <a:off x="6521450" y="2228850"/>
            <a:ext cx="425450" cy="336550"/>
          </a:xfrm>
          <a:prstGeom prst="rect">
            <a:avLst/>
          </a:prstGeom>
          <a:noFill/>
          <a:ln w="25400" algn="ctr">
            <a:noFill/>
            <a:miter lim="800000"/>
            <a:headEnd/>
            <a:tailEnd type="none" w="med" len="lg"/>
          </a:ln>
          <a:effectLst/>
        </p:spPr>
        <p:txBody>
          <a:bodyPr>
            <a:spAutoFit/>
          </a:bodyPr>
          <a:lstStyle/>
          <a:p>
            <a:pPr algn="ctr"/>
            <a:r>
              <a:rPr lang="en-US" sz="1600"/>
              <a:t>t</a:t>
            </a:r>
            <a:endParaRPr lang="en-US" sz="1600" baseline="-25000"/>
          </a:p>
        </p:txBody>
      </p:sp>
      <p:sp>
        <p:nvSpPr>
          <p:cNvPr id="1299477" name="Text Box 21"/>
          <p:cNvSpPr txBox="1">
            <a:spLocks noChangeArrowheads="1"/>
          </p:cNvSpPr>
          <p:nvPr/>
        </p:nvSpPr>
        <p:spPr bwMode="auto">
          <a:xfrm>
            <a:off x="8489950" y="3276600"/>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3</a:t>
            </a:r>
          </a:p>
        </p:txBody>
      </p:sp>
      <p:sp>
        <p:nvSpPr>
          <p:cNvPr id="1299478" name="Text Box 22"/>
          <p:cNvSpPr txBox="1">
            <a:spLocks noChangeArrowheads="1"/>
          </p:cNvSpPr>
          <p:nvPr/>
        </p:nvSpPr>
        <p:spPr bwMode="auto">
          <a:xfrm>
            <a:off x="6257925" y="3257550"/>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i</a:t>
            </a:r>
          </a:p>
        </p:txBody>
      </p:sp>
      <p:sp>
        <p:nvSpPr>
          <p:cNvPr id="1299479" name="Text Box 23"/>
          <p:cNvSpPr txBox="1">
            <a:spLocks noChangeArrowheads="1"/>
          </p:cNvSpPr>
          <p:nvPr/>
        </p:nvSpPr>
        <p:spPr bwMode="auto">
          <a:xfrm>
            <a:off x="7458075" y="2686050"/>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i1</a:t>
            </a:r>
          </a:p>
        </p:txBody>
      </p:sp>
      <p:sp>
        <p:nvSpPr>
          <p:cNvPr id="1299480" name="Text Box 24"/>
          <p:cNvSpPr txBox="1">
            <a:spLocks noChangeArrowheads="1"/>
          </p:cNvSpPr>
          <p:nvPr/>
        </p:nvSpPr>
        <p:spPr bwMode="auto">
          <a:xfrm>
            <a:off x="7650163" y="2989263"/>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i2</a:t>
            </a:r>
          </a:p>
        </p:txBody>
      </p:sp>
      <p:sp>
        <p:nvSpPr>
          <p:cNvPr id="1299481" name="Text Box 25"/>
          <p:cNvSpPr txBox="1">
            <a:spLocks noChangeArrowheads="1"/>
          </p:cNvSpPr>
          <p:nvPr/>
        </p:nvSpPr>
        <p:spPr bwMode="auto">
          <a:xfrm>
            <a:off x="7666038" y="3290888"/>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i3</a:t>
            </a:r>
          </a:p>
        </p:txBody>
      </p:sp>
      <p:sp>
        <p:nvSpPr>
          <p:cNvPr id="1299482" name="Text Box 26"/>
          <p:cNvSpPr txBox="1">
            <a:spLocks noChangeArrowheads="1"/>
          </p:cNvSpPr>
          <p:nvPr/>
        </p:nvSpPr>
        <p:spPr bwMode="auto">
          <a:xfrm>
            <a:off x="7454900" y="3717925"/>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iN</a:t>
            </a:r>
          </a:p>
        </p:txBody>
      </p:sp>
      <p:sp>
        <p:nvSpPr>
          <p:cNvPr id="1299483" name="Text Box 27"/>
          <p:cNvSpPr txBox="1">
            <a:spLocks noChangeArrowheads="1"/>
          </p:cNvSpPr>
          <p:nvPr/>
        </p:nvSpPr>
        <p:spPr bwMode="auto">
          <a:xfrm>
            <a:off x="8062913" y="2179638"/>
            <a:ext cx="647700" cy="336550"/>
          </a:xfrm>
          <a:prstGeom prst="rect">
            <a:avLst/>
          </a:prstGeom>
          <a:noFill/>
          <a:ln w="25400" algn="ctr">
            <a:noFill/>
            <a:miter lim="800000"/>
            <a:headEnd/>
            <a:tailEnd type="none" w="med" len="lg"/>
          </a:ln>
          <a:effectLst/>
        </p:spPr>
        <p:txBody>
          <a:bodyPr>
            <a:spAutoFit/>
          </a:bodyPr>
          <a:lstStyle/>
          <a:p>
            <a:pPr algn="ctr"/>
            <a:r>
              <a:rPr lang="en-US" sz="1600"/>
              <a:t>t+1</a:t>
            </a:r>
            <a:endParaRPr lang="en-US" sz="1600" baseline="-25000"/>
          </a:p>
        </p:txBody>
      </p:sp>
      <p:sp>
        <p:nvSpPr>
          <p:cNvPr id="1299484" name="Line 28"/>
          <p:cNvSpPr>
            <a:spLocks noChangeShapeType="1"/>
          </p:cNvSpPr>
          <p:nvPr/>
        </p:nvSpPr>
        <p:spPr bwMode="auto">
          <a:xfrm>
            <a:off x="8394700" y="2533650"/>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299485" name="Line 29"/>
          <p:cNvSpPr>
            <a:spLocks noChangeShapeType="1"/>
          </p:cNvSpPr>
          <p:nvPr/>
        </p:nvSpPr>
        <p:spPr bwMode="auto">
          <a:xfrm>
            <a:off x="6729413" y="2544763"/>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299486" name="Text Box 30"/>
          <p:cNvSpPr txBox="1">
            <a:spLocks noChangeArrowheads="1"/>
          </p:cNvSpPr>
          <p:nvPr/>
        </p:nvSpPr>
        <p:spPr bwMode="auto">
          <a:xfrm>
            <a:off x="6430963" y="4538663"/>
            <a:ext cx="6350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a:t>
            </a:r>
            <a:r>
              <a:rPr lang="en-US" sz="1600"/>
              <a:t>(i)</a:t>
            </a:r>
          </a:p>
        </p:txBody>
      </p:sp>
      <p:sp>
        <p:nvSpPr>
          <p:cNvPr id="1299487" name="Text Box 31"/>
          <p:cNvSpPr txBox="1">
            <a:spLocks noChangeArrowheads="1"/>
          </p:cNvSpPr>
          <p:nvPr/>
        </p:nvSpPr>
        <p:spPr bwMode="auto">
          <a:xfrm>
            <a:off x="7937500" y="4584700"/>
            <a:ext cx="9017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t+1</a:t>
            </a:r>
            <a:r>
              <a:rPr lang="en-US" sz="1600"/>
              <a:t>(j)</a:t>
            </a:r>
          </a:p>
        </p:txBody>
      </p:sp>
      <p:graphicFrame>
        <p:nvGraphicFramePr>
          <p:cNvPr id="1299488" name="Object 32"/>
          <p:cNvGraphicFramePr>
            <a:graphicFrameLocks noChangeAspect="1"/>
          </p:cNvGraphicFramePr>
          <p:nvPr/>
        </p:nvGraphicFramePr>
        <p:xfrm>
          <a:off x="1279525" y="2011363"/>
          <a:ext cx="2535238" cy="476250"/>
        </p:xfrm>
        <a:graphic>
          <a:graphicData uri="http://schemas.openxmlformats.org/presentationml/2006/ole">
            <mc:AlternateContent xmlns:mc="http://schemas.openxmlformats.org/markup-compatibility/2006">
              <mc:Choice xmlns:v="urn:schemas-microsoft-com:vml" Requires="v">
                <p:oleObj spid="_x0000_s1299978" name="Equation" r:id="rId12" imgW="1155199" imgH="215806" progId="Equation.3">
                  <p:embed/>
                </p:oleObj>
              </mc:Choice>
              <mc:Fallback>
                <p:oleObj name="Equation" r:id="rId12" imgW="1155199" imgH="215806" progId="Equation.3">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2011363"/>
                        <a:ext cx="2535238"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9489" name="Object 33"/>
          <p:cNvGraphicFramePr>
            <a:graphicFrameLocks noChangeAspect="1"/>
          </p:cNvGraphicFramePr>
          <p:nvPr/>
        </p:nvGraphicFramePr>
        <p:xfrm>
          <a:off x="1236663" y="3046413"/>
          <a:ext cx="4848225" cy="979487"/>
        </p:xfrm>
        <a:graphic>
          <a:graphicData uri="http://schemas.openxmlformats.org/presentationml/2006/ole">
            <mc:AlternateContent xmlns:mc="http://schemas.openxmlformats.org/markup-compatibility/2006">
              <mc:Choice xmlns:v="urn:schemas-microsoft-com:vml" Requires="v">
                <p:oleObj spid="_x0000_s1299979" name="Equation" r:id="rId13" imgW="2209800" imgH="444500" progId="Equation.3">
                  <p:embed/>
                </p:oleObj>
              </mc:Choice>
              <mc:Fallback>
                <p:oleObj name="Equation" r:id="rId13" imgW="2209800" imgH="444500" progId="Equation.3">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3046413"/>
                        <a:ext cx="484822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9490" name="Object 34"/>
          <p:cNvGraphicFramePr>
            <a:graphicFrameLocks noChangeAspect="1"/>
          </p:cNvGraphicFramePr>
          <p:nvPr/>
        </p:nvGraphicFramePr>
        <p:xfrm>
          <a:off x="1285875" y="4776788"/>
          <a:ext cx="3260725" cy="950912"/>
        </p:xfrm>
        <a:graphic>
          <a:graphicData uri="http://schemas.openxmlformats.org/presentationml/2006/ole">
            <mc:AlternateContent xmlns:mc="http://schemas.openxmlformats.org/markup-compatibility/2006">
              <mc:Choice xmlns:v="urn:schemas-microsoft-com:vml" Requires="v">
                <p:oleObj spid="_x0000_s1299980" name="Equation" r:id="rId14" imgW="1485900" imgH="431800" progId="Equation.3">
                  <p:embed/>
                </p:oleObj>
              </mc:Choice>
              <mc:Fallback>
                <p:oleObj name="Equation" r:id="rId14" imgW="1485900" imgH="431800" progId="Equation.3">
                  <p:embed/>
                  <p:pic>
                    <p:nvPicPr>
                      <p:cNvPr id="0" name="Picture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875" y="4776788"/>
                        <a:ext cx="3260725"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6C7DE5-21E8-460B-93C1-1636CD541E19}"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CC0C7B8-43F9-4BCC-B6F8-54A44346B3E5}" type="slidenum">
              <a:rPr lang="en-US"/>
              <a:pPr/>
              <a:t>161</a:t>
            </a:fld>
            <a:endParaRPr lang="en-US"/>
          </a:p>
        </p:txBody>
      </p:sp>
      <p:sp>
        <p:nvSpPr>
          <p:cNvPr id="1301506" name="Rectangle 2"/>
          <p:cNvSpPr>
            <a:spLocks noGrp="1" noChangeArrowheads="1"/>
          </p:cNvSpPr>
          <p:nvPr>
            <p:ph type="title"/>
          </p:nvPr>
        </p:nvSpPr>
        <p:spPr/>
        <p:txBody>
          <a:bodyPr/>
          <a:lstStyle/>
          <a:p>
            <a:r>
              <a:rPr lang="en-US"/>
              <a:t>The Backward Algorithm</a:t>
            </a:r>
          </a:p>
        </p:txBody>
      </p:sp>
      <p:pic>
        <p:nvPicPr>
          <p:cNvPr id="1301507"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ransition spd="slow">
    <p:push dir="u"/>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EA5B230B-7777-420C-97EC-F49F62BFED46}"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2B4976D0-8579-480F-B7F8-B0BEBB9FD41D}" type="slidenum">
              <a:rPr lang="en-US"/>
              <a:pPr/>
              <a:t>162</a:t>
            </a:fld>
            <a:endParaRPr lang="en-US"/>
          </a:p>
        </p:txBody>
      </p:sp>
      <p:sp>
        <p:nvSpPr>
          <p:cNvPr id="1303554" name="Rectangle 2"/>
          <p:cNvSpPr>
            <a:spLocks noGrp="1" noChangeArrowheads="1"/>
          </p:cNvSpPr>
          <p:nvPr>
            <p:ph type="title"/>
          </p:nvPr>
        </p:nvSpPr>
        <p:spPr/>
        <p:txBody>
          <a:bodyPr/>
          <a:lstStyle/>
          <a:p>
            <a:r>
              <a:rPr lang="en-US" sz="3400"/>
              <a:t>Finding Optimal State Sequences </a:t>
            </a:r>
            <a:endParaRPr lang="en-US" sz="3400" b="0"/>
          </a:p>
        </p:txBody>
      </p:sp>
      <p:sp>
        <p:nvSpPr>
          <p:cNvPr id="1303555" name="Rectangle 3"/>
          <p:cNvSpPr>
            <a:spLocks noGrp="1" noChangeArrowheads="1"/>
          </p:cNvSpPr>
          <p:nvPr>
            <p:ph type="body" idx="1"/>
          </p:nvPr>
        </p:nvSpPr>
        <p:spPr>
          <a:xfrm>
            <a:off x="577850" y="1431925"/>
            <a:ext cx="8001000" cy="4572000"/>
          </a:xfrm>
        </p:spPr>
        <p:txBody>
          <a:bodyPr/>
          <a:lstStyle/>
          <a:p>
            <a:r>
              <a:rPr lang="en-US" sz="2000"/>
              <a:t>One criterion chooses states, </a:t>
            </a:r>
            <a:r>
              <a:rPr lang="en-US" sz="2000" i="1"/>
              <a:t>q</a:t>
            </a:r>
            <a:r>
              <a:rPr lang="en-US" sz="2000" i="1" baseline="-25000"/>
              <a:t>t</a:t>
            </a:r>
            <a:r>
              <a:rPr lang="en-US" sz="2000"/>
              <a:t>, which are </a:t>
            </a:r>
            <a:r>
              <a:rPr lang="en-US" sz="2000" b="1" i="1">
                <a:solidFill>
                  <a:srgbClr val="FF0066"/>
                </a:solidFill>
              </a:rPr>
              <a:t>individually</a:t>
            </a:r>
            <a:r>
              <a:rPr lang="en-US" sz="2000" i="1"/>
              <a:t> </a:t>
            </a:r>
            <a:r>
              <a:rPr lang="en-US" sz="2000"/>
              <a:t>most likely </a:t>
            </a:r>
          </a:p>
          <a:p>
            <a:pPr lvl="1"/>
            <a:r>
              <a:rPr lang="en-US" sz="2000"/>
              <a:t>This maximizes the expected number of correct states </a:t>
            </a:r>
          </a:p>
          <a:p>
            <a:r>
              <a:rPr lang="en-US" sz="2000"/>
              <a:t>Let us define </a:t>
            </a:r>
            <a:r>
              <a:rPr lang="en-US" sz="2000" i="1">
                <a:sym typeface="Symbol" pitchFamily="18" charset="2"/>
              </a:rPr>
              <a:t></a:t>
            </a:r>
            <a:r>
              <a:rPr lang="en-US" sz="2000" i="1" baseline="-25000"/>
              <a:t>t</a:t>
            </a:r>
            <a:r>
              <a:rPr lang="en-US" sz="2000"/>
              <a:t>(</a:t>
            </a:r>
            <a:r>
              <a:rPr lang="en-US" sz="2000" i="1"/>
              <a:t>i</a:t>
            </a:r>
            <a:r>
              <a:rPr lang="en-US" sz="2000"/>
              <a:t>) as the probability of being in state </a:t>
            </a:r>
            <a:r>
              <a:rPr lang="en-US" sz="2000" i="1"/>
              <a:t>s</a:t>
            </a:r>
            <a:r>
              <a:rPr lang="en-US" sz="2000" i="1" baseline="-25000"/>
              <a:t>i</a:t>
            </a:r>
            <a:r>
              <a:rPr lang="en-US" sz="2000" i="1"/>
              <a:t> </a:t>
            </a:r>
            <a:r>
              <a:rPr lang="en-US" sz="2000"/>
              <a:t>at time </a:t>
            </a:r>
            <a:r>
              <a:rPr lang="en-US" sz="2000" i="1"/>
              <a:t>t</a:t>
            </a:r>
            <a:r>
              <a:rPr lang="en-US" sz="2000"/>
              <a:t>, given the observation sequence and the model, i.e.</a:t>
            </a:r>
          </a:p>
          <a:p>
            <a:endParaRPr lang="en-US" sz="2000"/>
          </a:p>
          <a:p>
            <a:endParaRPr lang="en-US" sz="2000"/>
          </a:p>
          <a:p>
            <a:r>
              <a:rPr lang="en-US" sz="2000"/>
              <a:t> Then the individually most likely state, </a:t>
            </a:r>
            <a:r>
              <a:rPr lang="en-US" sz="2000" i="1"/>
              <a:t>q</a:t>
            </a:r>
            <a:r>
              <a:rPr lang="en-US" sz="2000" i="1" baseline="-25000"/>
              <a:t>t</a:t>
            </a:r>
            <a:r>
              <a:rPr lang="en-US" sz="2000"/>
              <a:t>, at time </a:t>
            </a:r>
            <a:r>
              <a:rPr lang="en-US" sz="2000" i="1"/>
              <a:t>t </a:t>
            </a:r>
            <a:r>
              <a:rPr lang="en-US" sz="2000"/>
              <a:t>is: </a:t>
            </a:r>
          </a:p>
        </p:txBody>
      </p:sp>
      <p:graphicFrame>
        <p:nvGraphicFramePr>
          <p:cNvPr id="1303556" name="Object 4"/>
          <p:cNvGraphicFramePr>
            <a:graphicFrameLocks noChangeAspect="1"/>
          </p:cNvGraphicFramePr>
          <p:nvPr/>
        </p:nvGraphicFramePr>
        <p:xfrm>
          <a:off x="1812925" y="3559175"/>
          <a:ext cx="5314950" cy="936625"/>
        </p:xfrm>
        <a:graphic>
          <a:graphicData uri="http://schemas.openxmlformats.org/presentationml/2006/ole">
            <mc:AlternateContent xmlns:mc="http://schemas.openxmlformats.org/markup-compatibility/2006">
              <mc:Choice xmlns:v="urn:schemas-microsoft-com:vml" Requires="v">
                <p:oleObj spid="_x0000_s1303696" name="Equation" r:id="rId4" imgW="2451100" imgH="431800" progId="Equation.3">
                  <p:embed/>
                </p:oleObj>
              </mc:Choice>
              <mc:Fallback>
                <p:oleObj name="Equation" r:id="rId4" imgW="2451100" imgH="4318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925" y="3559175"/>
                        <a:ext cx="531495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3557" name="Object 5"/>
          <p:cNvGraphicFramePr>
            <a:graphicFrameLocks noChangeAspect="1"/>
          </p:cNvGraphicFramePr>
          <p:nvPr/>
        </p:nvGraphicFramePr>
        <p:xfrm>
          <a:off x="2673350" y="5019675"/>
          <a:ext cx="3746500" cy="660400"/>
        </p:xfrm>
        <a:graphic>
          <a:graphicData uri="http://schemas.openxmlformats.org/presentationml/2006/ole">
            <mc:AlternateContent xmlns:mc="http://schemas.openxmlformats.org/markup-compatibility/2006">
              <mc:Choice xmlns:v="urn:schemas-microsoft-com:vml" Requires="v">
                <p:oleObj spid="_x0000_s1303697" name="Equation" r:id="rId6" imgW="1726451" imgH="304668" progId="Equation.3">
                  <p:embed/>
                </p:oleObj>
              </mc:Choice>
              <mc:Fallback>
                <p:oleObj name="Equation" r:id="rId6" imgW="1726451" imgH="304668"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3350" y="5019675"/>
                        <a:ext cx="374650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8376C002-541D-4583-BDF3-79F4AA1170DF}"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3D787AD2-6599-42BC-99AD-CF2992FAE150}" type="slidenum">
              <a:rPr lang="en-US"/>
              <a:pPr/>
              <a:t>163</a:t>
            </a:fld>
            <a:endParaRPr lang="en-US"/>
          </a:p>
        </p:txBody>
      </p:sp>
      <p:sp>
        <p:nvSpPr>
          <p:cNvPr id="1305602" name="Rectangle 2"/>
          <p:cNvSpPr>
            <a:spLocks noGrp="1" noChangeArrowheads="1"/>
          </p:cNvSpPr>
          <p:nvPr>
            <p:ph type="title"/>
          </p:nvPr>
        </p:nvSpPr>
        <p:spPr/>
        <p:txBody>
          <a:bodyPr/>
          <a:lstStyle/>
          <a:p>
            <a:r>
              <a:rPr lang="en-US" sz="3400"/>
              <a:t>Finding Optimal State Sequences</a:t>
            </a:r>
          </a:p>
        </p:txBody>
      </p:sp>
      <p:sp>
        <p:nvSpPr>
          <p:cNvPr id="1305603" name="Rectangle 3"/>
          <p:cNvSpPr>
            <a:spLocks noGrp="1" noChangeArrowheads="1"/>
          </p:cNvSpPr>
          <p:nvPr>
            <p:ph type="body" idx="1"/>
          </p:nvPr>
        </p:nvSpPr>
        <p:spPr/>
        <p:txBody>
          <a:bodyPr/>
          <a:lstStyle/>
          <a:p>
            <a:pPr algn="just">
              <a:spcBef>
                <a:spcPts val="2513"/>
              </a:spcBef>
              <a:spcAft>
                <a:spcPts val="3288"/>
              </a:spcAft>
            </a:pPr>
            <a:r>
              <a:rPr lang="en-US" sz="2500"/>
              <a:t>Note that it can be shown that:</a:t>
            </a:r>
          </a:p>
          <a:p>
            <a:pPr algn="just">
              <a:spcBef>
                <a:spcPts val="2513"/>
              </a:spcBef>
              <a:spcAft>
                <a:spcPts val="3288"/>
              </a:spcAft>
            </a:pPr>
            <a:endParaRPr lang="en-US" sz="2500"/>
          </a:p>
          <a:p>
            <a:r>
              <a:rPr lang="en-US" sz="2500"/>
              <a:t>The individual optimality criterion has the problem that the optimum state sequence may not obey state transition constraints </a:t>
            </a:r>
          </a:p>
          <a:p>
            <a:r>
              <a:rPr lang="en-US" sz="2500"/>
              <a:t>Another optimality criterion is to choose the state sequence which maximizes </a:t>
            </a:r>
            <a:r>
              <a:rPr lang="en-US" sz="2500" i="1"/>
              <a:t>P</a:t>
            </a:r>
            <a:r>
              <a:rPr lang="en-US" sz="2500"/>
              <a:t>(</a:t>
            </a:r>
            <a:r>
              <a:rPr lang="en-US" sz="2500" b="1" i="1"/>
              <a:t>Q </a:t>
            </a:r>
            <a:r>
              <a:rPr lang="en-US" sz="2500" i="1"/>
              <a:t>,</a:t>
            </a:r>
            <a:r>
              <a:rPr lang="en-US" sz="2500" b="1" i="1"/>
              <a:t>O</a:t>
            </a:r>
            <a:r>
              <a:rPr lang="en-US" sz="2500"/>
              <a:t>|</a:t>
            </a:r>
            <a:r>
              <a:rPr lang="en-US" sz="2500" i="1"/>
              <a:t>λ</a:t>
            </a:r>
            <a:r>
              <a:rPr lang="en-US" sz="2500"/>
              <a:t>);</a:t>
            </a:r>
          </a:p>
          <a:p>
            <a:pPr lvl="1"/>
            <a:r>
              <a:rPr lang="en-US" sz="2100"/>
              <a:t>This can be found by the </a:t>
            </a:r>
            <a:r>
              <a:rPr lang="en-US" sz="2100" b="1" i="1">
                <a:solidFill>
                  <a:srgbClr val="FF0066"/>
                </a:solidFill>
              </a:rPr>
              <a:t>Viterbi</a:t>
            </a:r>
            <a:r>
              <a:rPr lang="en-US" sz="2100" i="1"/>
              <a:t> </a:t>
            </a:r>
            <a:r>
              <a:rPr lang="en-US" sz="2100"/>
              <a:t>algorithm </a:t>
            </a:r>
          </a:p>
        </p:txBody>
      </p:sp>
      <p:graphicFrame>
        <p:nvGraphicFramePr>
          <p:cNvPr id="1305604" name="Object 4"/>
          <p:cNvGraphicFramePr>
            <a:graphicFrameLocks noChangeAspect="1"/>
          </p:cNvGraphicFramePr>
          <p:nvPr/>
        </p:nvGraphicFramePr>
        <p:xfrm>
          <a:off x="2227263" y="1930400"/>
          <a:ext cx="4214812" cy="1349375"/>
        </p:xfrm>
        <a:graphic>
          <a:graphicData uri="http://schemas.openxmlformats.org/presentationml/2006/ole">
            <mc:AlternateContent xmlns:mc="http://schemas.openxmlformats.org/markup-compatibility/2006">
              <mc:Choice xmlns:v="urn:schemas-microsoft-com:vml" Requires="v">
                <p:oleObj spid="_x0000_s1305674" name="Equation" r:id="rId4" imgW="1943100" imgH="622300" progId="Equation.3">
                  <p:embed/>
                </p:oleObj>
              </mc:Choice>
              <mc:Fallback>
                <p:oleObj name="Equation" r:id="rId4" imgW="1943100" imgH="6223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263" y="1930400"/>
                        <a:ext cx="4214812" cy="134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5A767EF2-185F-4887-88FF-931128E258AF}"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70E9482D-0396-47FE-BB56-042697CD571B}" type="slidenum">
              <a:rPr lang="en-US"/>
              <a:pPr/>
              <a:t>164</a:t>
            </a:fld>
            <a:endParaRPr lang="en-US"/>
          </a:p>
        </p:txBody>
      </p:sp>
      <p:sp>
        <p:nvSpPr>
          <p:cNvPr id="1307650" name="Rectangle 2"/>
          <p:cNvSpPr>
            <a:spLocks noGrp="1" noChangeArrowheads="1"/>
          </p:cNvSpPr>
          <p:nvPr>
            <p:ph type="title"/>
          </p:nvPr>
        </p:nvSpPr>
        <p:spPr/>
        <p:txBody>
          <a:bodyPr/>
          <a:lstStyle/>
          <a:p>
            <a:r>
              <a:rPr lang="en-US"/>
              <a:t>The Viterbi Algorithm </a:t>
            </a:r>
            <a:endParaRPr lang="en-US" b="0"/>
          </a:p>
        </p:txBody>
      </p:sp>
      <p:sp>
        <p:nvSpPr>
          <p:cNvPr id="1307651" name="Rectangle 3"/>
          <p:cNvSpPr>
            <a:spLocks noGrp="1" noChangeArrowheads="1"/>
          </p:cNvSpPr>
          <p:nvPr>
            <p:ph type="body" idx="1"/>
          </p:nvPr>
        </p:nvSpPr>
        <p:spPr/>
        <p:txBody>
          <a:bodyPr/>
          <a:lstStyle/>
          <a:p>
            <a:pPr>
              <a:lnSpc>
                <a:spcPct val="90000"/>
              </a:lnSpc>
            </a:pPr>
            <a:r>
              <a:rPr lang="en-US" sz="2000"/>
              <a:t>Let us define </a:t>
            </a:r>
            <a:r>
              <a:rPr lang="en-US" sz="2000" i="1"/>
              <a:t>δ</a:t>
            </a:r>
            <a:r>
              <a:rPr lang="en-US" sz="2000" i="1" baseline="-25000"/>
              <a:t>t</a:t>
            </a:r>
            <a:r>
              <a:rPr lang="en-US" sz="2000"/>
              <a:t>(</a:t>
            </a:r>
            <a:r>
              <a:rPr lang="en-US" sz="2000" i="1"/>
              <a:t>i</a:t>
            </a:r>
            <a:r>
              <a:rPr lang="en-US" sz="2000"/>
              <a:t>) as the highest probability along a single path, at time </a:t>
            </a:r>
            <a:r>
              <a:rPr lang="en-US" sz="2000" i="1"/>
              <a:t>t</a:t>
            </a:r>
            <a:r>
              <a:rPr lang="en-US" sz="2000"/>
              <a:t>, which accounts for the first </a:t>
            </a:r>
            <a:r>
              <a:rPr lang="en-US" sz="2000" i="1"/>
              <a:t>t </a:t>
            </a:r>
            <a:r>
              <a:rPr lang="en-US" sz="2000"/>
              <a:t>observations, i.e.</a:t>
            </a:r>
          </a:p>
          <a:p>
            <a:pPr>
              <a:lnSpc>
                <a:spcPct val="90000"/>
              </a:lnSpc>
            </a:pPr>
            <a:endParaRPr lang="en-US" sz="2000"/>
          </a:p>
          <a:p>
            <a:pPr>
              <a:lnSpc>
                <a:spcPct val="90000"/>
              </a:lnSpc>
            </a:pPr>
            <a:endParaRPr lang="en-US" sz="2000"/>
          </a:p>
          <a:p>
            <a:pPr>
              <a:lnSpc>
                <a:spcPct val="90000"/>
              </a:lnSpc>
            </a:pPr>
            <a:r>
              <a:rPr lang="en-US" sz="2000"/>
              <a:t>By induction:</a:t>
            </a:r>
          </a:p>
          <a:p>
            <a:pPr>
              <a:lnSpc>
                <a:spcPct val="90000"/>
              </a:lnSpc>
            </a:pPr>
            <a:endParaRPr lang="en-US" sz="2000"/>
          </a:p>
          <a:p>
            <a:pPr>
              <a:lnSpc>
                <a:spcPct val="90000"/>
              </a:lnSpc>
            </a:pPr>
            <a:endParaRPr lang="en-US" sz="2000"/>
          </a:p>
          <a:p>
            <a:pPr>
              <a:lnSpc>
                <a:spcPct val="90000"/>
              </a:lnSpc>
            </a:pPr>
            <a:r>
              <a:rPr lang="en-US" sz="2400"/>
              <a:t>To retrieve the state sequence, we must keep track of the state sequence which gave the best path, at time </a:t>
            </a:r>
            <a:r>
              <a:rPr lang="en-US" sz="2400" i="1"/>
              <a:t>t</a:t>
            </a:r>
            <a:r>
              <a:rPr lang="en-US" sz="2400"/>
              <a:t>, to state </a:t>
            </a:r>
            <a:r>
              <a:rPr lang="en-US" sz="2400" i="1"/>
              <a:t>s</a:t>
            </a:r>
            <a:r>
              <a:rPr lang="en-US" sz="2400" i="1" baseline="-25000"/>
              <a:t>i</a:t>
            </a:r>
            <a:r>
              <a:rPr lang="en-US" sz="2400" i="1"/>
              <a:t> </a:t>
            </a:r>
            <a:endParaRPr lang="en-US" sz="2400"/>
          </a:p>
          <a:p>
            <a:pPr lvl="1">
              <a:lnSpc>
                <a:spcPct val="90000"/>
              </a:lnSpc>
            </a:pPr>
            <a:r>
              <a:rPr lang="en-US" sz="2000"/>
              <a:t>We do this in a separate array </a:t>
            </a:r>
            <a:r>
              <a:rPr lang="en-US" sz="2400" i="1">
                <a:sym typeface="Symbol" pitchFamily="18" charset="2"/>
              </a:rPr>
              <a:t></a:t>
            </a:r>
            <a:r>
              <a:rPr lang="en-US" sz="2000" i="1" baseline="-25000"/>
              <a:t>t</a:t>
            </a:r>
            <a:r>
              <a:rPr lang="en-US" sz="2000"/>
              <a:t>(</a:t>
            </a:r>
            <a:r>
              <a:rPr lang="en-US" sz="2000" i="1"/>
              <a:t>i</a:t>
            </a:r>
            <a:r>
              <a:rPr lang="en-US" sz="2000"/>
              <a:t>).</a:t>
            </a:r>
          </a:p>
          <a:p>
            <a:pPr>
              <a:lnSpc>
                <a:spcPct val="90000"/>
              </a:lnSpc>
              <a:buFont typeface="Wingdings" pitchFamily="2" charset="2"/>
              <a:buNone/>
            </a:pPr>
            <a:r>
              <a:rPr lang="en-US" sz="2400"/>
              <a:t> </a:t>
            </a:r>
          </a:p>
        </p:txBody>
      </p:sp>
      <p:graphicFrame>
        <p:nvGraphicFramePr>
          <p:cNvPr id="1307652" name="Object 4"/>
          <p:cNvGraphicFramePr>
            <a:graphicFrameLocks noChangeAspect="1"/>
          </p:cNvGraphicFramePr>
          <p:nvPr/>
        </p:nvGraphicFramePr>
        <p:xfrm>
          <a:off x="1160463" y="2435225"/>
          <a:ext cx="6608762" cy="625475"/>
        </p:xfrm>
        <a:graphic>
          <a:graphicData uri="http://schemas.openxmlformats.org/presentationml/2006/ole">
            <mc:AlternateContent xmlns:mc="http://schemas.openxmlformats.org/markup-compatibility/2006">
              <mc:Choice xmlns:v="urn:schemas-microsoft-com:vml" Requires="v">
                <p:oleObj spid="_x0000_s1307792" name="Equation" r:id="rId4" imgW="3086100" imgH="292100" progId="Equation.3">
                  <p:embed/>
                </p:oleObj>
              </mc:Choice>
              <mc:Fallback>
                <p:oleObj name="Equation" r:id="rId4" imgW="3086100" imgH="2921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63" y="2435225"/>
                        <a:ext cx="6608762"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7653" name="Object 5"/>
          <p:cNvGraphicFramePr>
            <a:graphicFrameLocks noChangeAspect="1"/>
          </p:cNvGraphicFramePr>
          <p:nvPr/>
        </p:nvGraphicFramePr>
        <p:xfrm>
          <a:off x="2678113" y="2967038"/>
          <a:ext cx="3806825" cy="1089025"/>
        </p:xfrm>
        <a:graphic>
          <a:graphicData uri="http://schemas.openxmlformats.org/presentationml/2006/ole">
            <mc:AlternateContent xmlns:mc="http://schemas.openxmlformats.org/markup-compatibility/2006">
              <mc:Choice xmlns:v="urn:schemas-microsoft-com:vml" Requires="v">
                <p:oleObj spid="_x0000_s1307793" name="Equation" r:id="rId6" imgW="1778000" imgH="508000" progId="Equation.3">
                  <p:embed/>
                </p:oleObj>
              </mc:Choice>
              <mc:Fallback>
                <p:oleObj name="Equation" r:id="rId6" imgW="1778000" imgH="5080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8113" y="2967038"/>
                        <a:ext cx="3806825"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230FFAA2-D34F-4DDA-BF7C-C770783B956B}" type="datetime3">
              <a:rPr lang="en-US"/>
              <a:pPr/>
              <a:t>22 March 2017</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BDD56599-4681-4EDF-81E0-253E6BC5F221}" type="slidenum">
              <a:rPr lang="en-US"/>
              <a:pPr/>
              <a:t>165</a:t>
            </a:fld>
            <a:endParaRPr lang="en-US"/>
          </a:p>
        </p:txBody>
      </p:sp>
      <p:sp>
        <p:nvSpPr>
          <p:cNvPr id="1309698" name="Rectangle 2"/>
          <p:cNvSpPr>
            <a:spLocks noGrp="1" noChangeArrowheads="1"/>
          </p:cNvSpPr>
          <p:nvPr>
            <p:ph type="title"/>
          </p:nvPr>
        </p:nvSpPr>
        <p:spPr/>
        <p:txBody>
          <a:bodyPr/>
          <a:lstStyle/>
          <a:p>
            <a:r>
              <a:rPr lang="en-US"/>
              <a:t>The Viterbi Algorithm </a:t>
            </a:r>
            <a:endParaRPr lang="en-US" b="0"/>
          </a:p>
        </p:txBody>
      </p:sp>
      <p:sp>
        <p:nvSpPr>
          <p:cNvPr id="1309699" name="Rectangle 3"/>
          <p:cNvSpPr>
            <a:spLocks noGrp="1" noChangeArrowheads="1"/>
          </p:cNvSpPr>
          <p:nvPr>
            <p:ph type="body" idx="1"/>
          </p:nvPr>
        </p:nvSpPr>
        <p:spPr/>
        <p:txBody>
          <a:bodyPr/>
          <a:lstStyle/>
          <a:p>
            <a:pPr marL="571500" indent="-571500">
              <a:buFont typeface="Wingdings" pitchFamily="2" charset="2"/>
              <a:buAutoNum type="arabicPeriod"/>
            </a:pPr>
            <a:r>
              <a:rPr lang="en-US" sz="2200"/>
              <a:t>Initialization:</a:t>
            </a:r>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600"/>
          </a:p>
          <a:p>
            <a:pPr marL="571500" indent="-571500">
              <a:buFont typeface="Wingdings" pitchFamily="2" charset="2"/>
              <a:buAutoNum type="arabicPeriod"/>
            </a:pPr>
            <a:r>
              <a:rPr lang="en-US" sz="2200"/>
              <a:t>Recursion</a:t>
            </a:r>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600"/>
          </a:p>
          <a:p>
            <a:pPr marL="571500" indent="-571500">
              <a:buFont typeface="Wingdings" pitchFamily="2" charset="2"/>
              <a:buAutoNum type="arabicPeriod"/>
            </a:pPr>
            <a:r>
              <a:rPr lang="en-US" sz="2200"/>
              <a:t>Termination</a:t>
            </a:r>
          </a:p>
        </p:txBody>
      </p:sp>
      <p:graphicFrame>
        <p:nvGraphicFramePr>
          <p:cNvPr id="1309700" name="Object 4"/>
          <p:cNvGraphicFramePr>
            <a:graphicFrameLocks noChangeAspect="1"/>
          </p:cNvGraphicFramePr>
          <p:nvPr/>
        </p:nvGraphicFramePr>
        <p:xfrm>
          <a:off x="2778125" y="1752600"/>
          <a:ext cx="2921000" cy="876300"/>
        </p:xfrm>
        <a:graphic>
          <a:graphicData uri="http://schemas.openxmlformats.org/presentationml/2006/ole">
            <mc:AlternateContent xmlns:mc="http://schemas.openxmlformats.org/markup-compatibility/2006">
              <mc:Choice xmlns:v="urn:schemas-microsoft-com:vml" Requires="v">
                <p:oleObj spid="_x0000_s1309910" name="Equation" r:id="rId4" imgW="1524000" imgH="457200" progId="Equation.3">
                  <p:embed/>
                </p:oleObj>
              </mc:Choice>
              <mc:Fallback>
                <p:oleObj name="Equation" r:id="rId4" imgW="1524000" imgH="4572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1752600"/>
                        <a:ext cx="29210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9701" name="Object 5"/>
          <p:cNvGraphicFramePr>
            <a:graphicFrameLocks noChangeAspect="1"/>
          </p:cNvGraphicFramePr>
          <p:nvPr/>
        </p:nvGraphicFramePr>
        <p:xfrm>
          <a:off x="1225550" y="2643188"/>
          <a:ext cx="6230938" cy="1773237"/>
        </p:xfrm>
        <a:graphic>
          <a:graphicData uri="http://schemas.openxmlformats.org/presentationml/2006/ole">
            <mc:AlternateContent xmlns:mc="http://schemas.openxmlformats.org/markup-compatibility/2006">
              <mc:Choice xmlns:v="urn:schemas-microsoft-com:vml" Requires="v">
                <p:oleObj spid="_x0000_s1309911" name="Equation" r:id="rId6" imgW="3086100" imgH="825500" progId="Equation.3">
                  <p:embed/>
                </p:oleObj>
              </mc:Choice>
              <mc:Fallback>
                <p:oleObj name="Equation" r:id="rId6" imgW="3086100" imgH="825500" progId="Equation.3">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550" y="2643188"/>
                        <a:ext cx="6230938" cy="177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9702" name="Object 6"/>
          <p:cNvGraphicFramePr>
            <a:graphicFrameLocks noChangeAspect="1"/>
          </p:cNvGraphicFramePr>
          <p:nvPr/>
        </p:nvGraphicFramePr>
        <p:xfrm>
          <a:off x="3333750" y="4879975"/>
          <a:ext cx="2282825" cy="1282700"/>
        </p:xfrm>
        <a:graphic>
          <a:graphicData uri="http://schemas.openxmlformats.org/presentationml/2006/ole">
            <mc:AlternateContent xmlns:mc="http://schemas.openxmlformats.org/markup-compatibility/2006">
              <mc:Choice xmlns:v="urn:schemas-microsoft-com:vml" Requires="v">
                <p:oleObj spid="_x0000_s1309912" name="Equation" r:id="rId8" imgW="1129810" imgH="634725" progId="Equation.3">
                  <p:embed/>
                </p:oleObj>
              </mc:Choice>
              <mc:Fallback>
                <p:oleObj name="Equation" r:id="rId8" imgW="1129810" imgH="634725" progId="Equation.3">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3750" y="4879975"/>
                        <a:ext cx="2282825" cy="128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F17CE778-D002-4EE2-AEBC-97AE82FC7EFB}"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89754A02-8726-43AC-BE5B-F57878DD2391}" type="slidenum">
              <a:rPr lang="en-US"/>
              <a:pPr/>
              <a:t>166</a:t>
            </a:fld>
            <a:endParaRPr lang="en-US"/>
          </a:p>
        </p:txBody>
      </p:sp>
      <p:sp>
        <p:nvSpPr>
          <p:cNvPr id="1311746" name="Rectangle 2"/>
          <p:cNvSpPr>
            <a:spLocks noGrp="1" noChangeArrowheads="1"/>
          </p:cNvSpPr>
          <p:nvPr>
            <p:ph type="title"/>
          </p:nvPr>
        </p:nvSpPr>
        <p:spPr/>
        <p:txBody>
          <a:bodyPr/>
          <a:lstStyle/>
          <a:p>
            <a:r>
              <a:rPr lang="en-US"/>
              <a:t>The Viterbi Algorithm</a:t>
            </a:r>
          </a:p>
        </p:txBody>
      </p:sp>
      <p:sp>
        <p:nvSpPr>
          <p:cNvPr id="1311747" name="Rectangle 3"/>
          <p:cNvSpPr>
            <a:spLocks noGrp="1" noChangeArrowheads="1"/>
          </p:cNvSpPr>
          <p:nvPr>
            <p:ph type="body" idx="1"/>
          </p:nvPr>
        </p:nvSpPr>
        <p:spPr/>
        <p:txBody>
          <a:bodyPr/>
          <a:lstStyle/>
          <a:p>
            <a:pPr marL="571500" indent="-571500">
              <a:buFont typeface="Wingdings" pitchFamily="2" charset="2"/>
              <a:buAutoNum type="arabicPeriod" startAt="4"/>
            </a:pPr>
            <a:r>
              <a:rPr lang="en-US" sz="2000"/>
              <a:t>Path (state-sequence) backtracking:</a:t>
            </a:r>
          </a:p>
          <a:p>
            <a:pPr marL="571500" indent="-571500">
              <a:buFont typeface="Wingdings" pitchFamily="2" charset="2"/>
              <a:buAutoNum type="arabicPeriod" startAt="4"/>
            </a:pPr>
            <a:endParaRPr lang="en-US" sz="2000"/>
          </a:p>
          <a:p>
            <a:pPr marL="571500" indent="-571500">
              <a:buFont typeface="Wingdings" pitchFamily="2" charset="2"/>
              <a:buAutoNum type="arabicPeriod" startAt="4"/>
            </a:pPr>
            <a:endParaRPr lang="en-US" sz="2000"/>
          </a:p>
          <a:p>
            <a:pPr marL="571500" indent="-571500">
              <a:buFont typeface="Wingdings" pitchFamily="2" charset="2"/>
              <a:buAutoNum type="arabicPeriod" startAt="4"/>
            </a:pPr>
            <a:endParaRPr lang="en-US" sz="2000"/>
          </a:p>
          <a:p>
            <a:pPr marL="571500" indent="-571500"/>
            <a:r>
              <a:rPr lang="en-US" sz="2000"/>
              <a:t>Computation Order: ≈N</a:t>
            </a:r>
            <a:r>
              <a:rPr lang="en-US" sz="2000" baseline="30000"/>
              <a:t>2</a:t>
            </a:r>
            <a:r>
              <a:rPr lang="en-US" sz="2000"/>
              <a:t>T</a:t>
            </a:r>
          </a:p>
        </p:txBody>
      </p:sp>
      <p:graphicFrame>
        <p:nvGraphicFramePr>
          <p:cNvPr id="1311748" name="Object 4"/>
          <p:cNvGraphicFramePr>
            <a:graphicFrameLocks noChangeAspect="1"/>
          </p:cNvGraphicFramePr>
          <p:nvPr/>
        </p:nvGraphicFramePr>
        <p:xfrm>
          <a:off x="2465388" y="1847850"/>
          <a:ext cx="4078287" cy="487363"/>
        </p:xfrm>
        <a:graphic>
          <a:graphicData uri="http://schemas.openxmlformats.org/presentationml/2006/ole">
            <mc:AlternateContent xmlns:mc="http://schemas.openxmlformats.org/markup-compatibility/2006">
              <mc:Choice xmlns:v="urn:schemas-microsoft-com:vml" Requires="v">
                <p:oleObj spid="_x0000_s1311818" name="Equation" r:id="rId4" imgW="2019300" imgH="241300" progId="Equation.3">
                  <p:embed/>
                </p:oleObj>
              </mc:Choice>
              <mc:Fallback>
                <p:oleObj name="Equation" r:id="rId4" imgW="2019300" imgH="2413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388" y="1847850"/>
                        <a:ext cx="40782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Date Placeholder 4"/>
          <p:cNvSpPr>
            <a:spLocks noGrp="1"/>
          </p:cNvSpPr>
          <p:nvPr>
            <p:ph type="dt" sz="half" idx="10"/>
          </p:nvPr>
        </p:nvSpPr>
        <p:spPr/>
        <p:txBody>
          <a:bodyPr/>
          <a:lstStyle/>
          <a:p>
            <a:fld id="{FB5CD2B6-48E4-4F8D-BCEC-773E7A1B9507}" type="datetime3">
              <a:rPr lang="en-US"/>
              <a:pPr/>
              <a:t>22 March 2017</a:t>
            </a:fld>
            <a:endParaRPr lang="en-US"/>
          </a:p>
        </p:txBody>
      </p:sp>
      <p:sp>
        <p:nvSpPr>
          <p:cNvPr id="48" name="Footer Placeholder 5"/>
          <p:cNvSpPr>
            <a:spLocks noGrp="1"/>
          </p:cNvSpPr>
          <p:nvPr>
            <p:ph type="ftr" sz="quarter" idx="11"/>
          </p:nvPr>
        </p:nvSpPr>
        <p:spPr/>
        <p:txBody>
          <a:bodyPr/>
          <a:lstStyle/>
          <a:p>
            <a:r>
              <a:rPr lang="en-US"/>
              <a:t>Veton Këpuska</a:t>
            </a:r>
          </a:p>
        </p:txBody>
      </p:sp>
      <p:sp>
        <p:nvSpPr>
          <p:cNvPr id="49" name="Slide Number Placeholder 6"/>
          <p:cNvSpPr>
            <a:spLocks noGrp="1"/>
          </p:cNvSpPr>
          <p:nvPr>
            <p:ph type="sldNum" sz="quarter" idx="12"/>
          </p:nvPr>
        </p:nvSpPr>
        <p:spPr/>
        <p:txBody>
          <a:bodyPr/>
          <a:lstStyle/>
          <a:p>
            <a:fld id="{3A948F8E-101D-4EF5-BCF1-445ED7D8E5A4}" type="slidenum">
              <a:rPr lang="en-US"/>
              <a:pPr/>
              <a:t>167</a:t>
            </a:fld>
            <a:endParaRPr lang="en-US"/>
          </a:p>
        </p:txBody>
      </p:sp>
      <p:sp>
        <p:nvSpPr>
          <p:cNvPr id="1438722" name="Rectangle 2"/>
          <p:cNvSpPr>
            <a:spLocks noGrp="1" noChangeArrowheads="1"/>
          </p:cNvSpPr>
          <p:nvPr>
            <p:ph type="title"/>
          </p:nvPr>
        </p:nvSpPr>
        <p:spPr/>
        <p:txBody>
          <a:bodyPr/>
          <a:lstStyle/>
          <a:p>
            <a:r>
              <a:rPr lang="en-US"/>
              <a:t>Trellis</a:t>
            </a:r>
          </a:p>
        </p:txBody>
      </p:sp>
      <p:sp>
        <p:nvSpPr>
          <p:cNvPr id="1438813" name="Rectangle 93"/>
          <p:cNvSpPr>
            <a:spLocks noGrp="1" noChangeArrowheads="1"/>
          </p:cNvSpPr>
          <p:nvPr>
            <p:ph type="body" sz="half" idx="1"/>
          </p:nvPr>
        </p:nvSpPr>
        <p:spPr/>
        <p:txBody>
          <a:bodyPr/>
          <a:lstStyle/>
          <a:p>
            <a:r>
              <a:rPr lang="en-US" sz="1800" dirty="0"/>
              <a:t>Example of HMM with output symbols associated with transitions</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2000" dirty="0"/>
              <a:t>Offers easy way to calculate probability:</a:t>
            </a:r>
          </a:p>
        </p:txBody>
      </p:sp>
      <p:sp>
        <p:nvSpPr>
          <p:cNvPr id="1438814" name="Rectangle 94"/>
          <p:cNvSpPr>
            <a:spLocks noGrp="1" noChangeArrowheads="1"/>
          </p:cNvSpPr>
          <p:nvPr>
            <p:ph type="body" sz="half" idx="2"/>
          </p:nvPr>
        </p:nvSpPr>
        <p:spPr/>
        <p:txBody>
          <a:bodyPr/>
          <a:lstStyle/>
          <a:p>
            <a:r>
              <a:rPr lang="en-US" sz="1800"/>
              <a:t>Trellis of two different stages for outputs 0 and 1</a:t>
            </a:r>
          </a:p>
        </p:txBody>
      </p:sp>
      <p:sp>
        <p:nvSpPr>
          <p:cNvPr id="1438792" name="Oval 72"/>
          <p:cNvSpPr>
            <a:spLocks noChangeArrowheads="1"/>
          </p:cNvSpPr>
          <p:nvPr/>
        </p:nvSpPr>
        <p:spPr bwMode="auto">
          <a:xfrm>
            <a:off x="1412875" y="2867025"/>
            <a:ext cx="485775" cy="495300"/>
          </a:xfrm>
          <a:prstGeom prst="ellipse">
            <a:avLst/>
          </a:prstGeom>
          <a:solidFill>
            <a:srgbClr val="FFFF00"/>
          </a:solidFill>
          <a:ln w="9525" algn="ctr">
            <a:solidFill>
              <a:schemeClr val="tx1"/>
            </a:solidFill>
            <a:round/>
            <a:headEnd/>
            <a:tailEnd/>
          </a:ln>
          <a:effectLst/>
        </p:spPr>
        <p:txBody>
          <a:bodyPr anchor="ctr">
            <a:spAutoFit/>
          </a:bodyPr>
          <a:lstStyle/>
          <a:p>
            <a:r>
              <a:rPr lang="en-US"/>
              <a:t>1</a:t>
            </a:r>
          </a:p>
        </p:txBody>
      </p:sp>
      <p:sp>
        <p:nvSpPr>
          <p:cNvPr id="1438793" name="Oval 73"/>
          <p:cNvSpPr>
            <a:spLocks noChangeArrowheads="1"/>
          </p:cNvSpPr>
          <p:nvPr/>
        </p:nvSpPr>
        <p:spPr bwMode="auto">
          <a:xfrm>
            <a:off x="3348038" y="2860675"/>
            <a:ext cx="495300" cy="488950"/>
          </a:xfrm>
          <a:prstGeom prst="ellipse">
            <a:avLst/>
          </a:prstGeom>
          <a:solidFill>
            <a:srgbClr val="FFFF00"/>
          </a:solidFill>
          <a:ln w="9525" algn="ctr">
            <a:solidFill>
              <a:schemeClr val="tx1"/>
            </a:solidFill>
            <a:round/>
            <a:headEnd/>
            <a:tailEnd/>
          </a:ln>
          <a:effectLst/>
        </p:spPr>
        <p:txBody>
          <a:bodyPr anchor="ctr">
            <a:spAutoFit/>
          </a:bodyPr>
          <a:lstStyle/>
          <a:p>
            <a:r>
              <a:rPr lang="en-US"/>
              <a:t>3</a:t>
            </a:r>
          </a:p>
        </p:txBody>
      </p:sp>
      <p:sp>
        <p:nvSpPr>
          <p:cNvPr id="1438794" name="Oval 74"/>
          <p:cNvSpPr>
            <a:spLocks noChangeArrowheads="1"/>
          </p:cNvSpPr>
          <p:nvPr/>
        </p:nvSpPr>
        <p:spPr bwMode="auto">
          <a:xfrm>
            <a:off x="2406650" y="3908425"/>
            <a:ext cx="504825" cy="495300"/>
          </a:xfrm>
          <a:prstGeom prst="ellipse">
            <a:avLst/>
          </a:prstGeom>
          <a:solidFill>
            <a:srgbClr val="FFFF00"/>
          </a:solidFill>
          <a:ln w="9525" algn="ctr">
            <a:solidFill>
              <a:schemeClr val="tx1"/>
            </a:solidFill>
            <a:round/>
            <a:headEnd/>
            <a:tailEnd/>
          </a:ln>
          <a:effectLst/>
        </p:spPr>
        <p:txBody>
          <a:bodyPr anchor="ctr">
            <a:spAutoFit/>
          </a:bodyPr>
          <a:lstStyle/>
          <a:p>
            <a:r>
              <a:rPr lang="en-US"/>
              <a:t>2</a:t>
            </a:r>
          </a:p>
        </p:txBody>
      </p:sp>
      <p:cxnSp>
        <p:nvCxnSpPr>
          <p:cNvPr id="1438795" name="AutoShape 75"/>
          <p:cNvCxnSpPr>
            <a:cxnSpLocks noChangeShapeType="1"/>
          </p:cNvCxnSpPr>
          <p:nvPr/>
        </p:nvCxnSpPr>
        <p:spPr bwMode="auto">
          <a:xfrm flipV="1">
            <a:off x="1898650" y="3108325"/>
            <a:ext cx="1449388" cy="6350"/>
          </a:xfrm>
          <a:prstGeom prst="curvedConnector3">
            <a:avLst>
              <a:gd name="adj1" fmla="val 49944"/>
            </a:avLst>
          </a:prstGeom>
          <a:noFill/>
          <a:ln w="9525">
            <a:solidFill>
              <a:schemeClr val="tx1"/>
            </a:solidFill>
            <a:round/>
            <a:headEnd/>
            <a:tailEnd type="triangle" w="med" len="med"/>
          </a:ln>
          <a:effectLst/>
        </p:spPr>
      </p:cxnSp>
      <p:cxnSp>
        <p:nvCxnSpPr>
          <p:cNvPr id="1438796" name="AutoShape 76"/>
          <p:cNvCxnSpPr>
            <a:cxnSpLocks noChangeShapeType="1"/>
          </p:cNvCxnSpPr>
          <p:nvPr/>
        </p:nvCxnSpPr>
        <p:spPr bwMode="auto">
          <a:xfrm rot="5400000" flipV="1">
            <a:off x="1310482" y="3117056"/>
            <a:ext cx="349250" cy="1587"/>
          </a:xfrm>
          <a:prstGeom prst="curvedConnector5">
            <a:avLst>
              <a:gd name="adj1" fmla="val -86366"/>
              <a:gd name="adj2" fmla="val -40500000"/>
              <a:gd name="adj3" fmla="val 186366"/>
            </a:avLst>
          </a:prstGeom>
          <a:noFill/>
          <a:ln w="9525">
            <a:solidFill>
              <a:schemeClr val="tx1"/>
            </a:solidFill>
            <a:round/>
            <a:headEnd/>
            <a:tailEnd type="triangle" w="med" len="med"/>
          </a:ln>
          <a:effectLst/>
        </p:spPr>
      </p:cxnSp>
      <p:cxnSp>
        <p:nvCxnSpPr>
          <p:cNvPr id="1438797" name="AutoShape 77"/>
          <p:cNvCxnSpPr>
            <a:cxnSpLocks noChangeShapeType="1"/>
          </p:cNvCxnSpPr>
          <p:nvPr/>
        </p:nvCxnSpPr>
        <p:spPr bwMode="auto">
          <a:xfrm rot="16200000" flipH="1" flipV="1">
            <a:off x="2617788" y="2139950"/>
            <a:ext cx="12700" cy="1593850"/>
          </a:xfrm>
          <a:prstGeom prst="curvedConnector3">
            <a:avLst>
              <a:gd name="adj1" fmla="val -3780000"/>
            </a:avLst>
          </a:prstGeom>
          <a:noFill/>
          <a:ln w="9525">
            <a:solidFill>
              <a:schemeClr val="tx1"/>
            </a:solidFill>
            <a:round/>
            <a:headEnd/>
            <a:tailEnd type="triangle" w="med" len="med"/>
          </a:ln>
          <a:effectLst/>
        </p:spPr>
      </p:cxnSp>
      <p:cxnSp>
        <p:nvCxnSpPr>
          <p:cNvPr id="1438798" name="AutoShape 78"/>
          <p:cNvCxnSpPr>
            <a:cxnSpLocks noChangeShapeType="1"/>
          </p:cNvCxnSpPr>
          <p:nvPr/>
        </p:nvCxnSpPr>
        <p:spPr bwMode="auto">
          <a:xfrm rot="16200000" flipH="1">
            <a:off x="1634332" y="3383756"/>
            <a:ext cx="793750" cy="750887"/>
          </a:xfrm>
          <a:prstGeom prst="curvedConnector2">
            <a:avLst/>
          </a:prstGeom>
          <a:noFill/>
          <a:ln w="9525">
            <a:solidFill>
              <a:schemeClr val="tx1"/>
            </a:solidFill>
            <a:round/>
            <a:headEnd/>
            <a:tailEnd type="triangle" w="med" len="med"/>
          </a:ln>
          <a:effectLst/>
        </p:spPr>
      </p:cxnSp>
      <p:cxnSp>
        <p:nvCxnSpPr>
          <p:cNvPr id="1438799" name="AutoShape 79"/>
          <p:cNvCxnSpPr>
            <a:cxnSpLocks noChangeShapeType="1"/>
          </p:cNvCxnSpPr>
          <p:nvPr/>
        </p:nvCxnSpPr>
        <p:spPr bwMode="auto">
          <a:xfrm rot="10800000" flipV="1">
            <a:off x="2659063" y="3108325"/>
            <a:ext cx="688975" cy="800100"/>
          </a:xfrm>
          <a:prstGeom prst="curvedConnector2">
            <a:avLst/>
          </a:prstGeom>
          <a:noFill/>
          <a:ln w="9525">
            <a:solidFill>
              <a:schemeClr val="tx1"/>
            </a:solidFill>
            <a:round/>
            <a:headEnd/>
            <a:tailEnd type="triangle" w="med" len="med"/>
          </a:ln>
          <a:effectLst/>
        </p:spPr>
      </p:cxnSp>
      <p:cxnSp>
        <p:nvCxnSpPr>
          <p:cNvPr id="1438800" name="AutoShape 80"/>
          <p:cNvCxnSpPr>
            <a:cxnSpLocks noChangeShapeType="1"/>
          </p:cNvCxnSpPr>
          <p:nvPr/>
        </p:nvCxnSpPr>
        <p:spPr bwMode="auto">
          <a:xfrm rot="5400000">
            <a:off x="2902744" y="3288506"/>
            <a:ext cx="876300" cy="858838"/>
          </a:xfrm>
          <a:prstGeom prst="curvedConnector2">
            <a:avLst/>
          </a:prstGeom>
          <a:noFill/>
          <a:ln w="9525">
            <a:solidFill>
              <a:schemeClr val="tx1"/>
            </a:solidFill>
            <a:round/>
            <a:headEnd type="stealth" w="med" len="med"/>
            <a:tailEnd/>
          </a:ln>
          <a:effectLst/>
        </p:spPr>
      </p:cxnSp>
      <p:sp>
        <p:nvSpPr>
          <p:cNvPr id="1438801" name="Text Box 81"/>
          <p:cNvSpPr txBox="1">
            <a:spLocks noChangeArrowheads="1"/>
          </p:cNvSpPr>
          <p:nvPr/>
        </p:nvSpPr>
        <p:spPr bwMode="auto">
          <a:xfrm>
            <a:off x="874713" y="3140075"/>
            <a:ext cx="666750" cy="366713"/>
          </a:xfrm>
          <a:prstGeom prst="rect">
            <a:avLst/>
          </a:prstGeom>
          <a:noFill/>
          <a:ln w="9525" algn="ctr">
            <a:noFill/>
            <a:miter lim="800000"/>
            <a:headEnd/>
            <a:tailEnd/>
          </a:ln>
          <a:effectLst/>
        </p:spPr>
        <p:txBody>
          <a:bodyPr>
            <a:spAutoFit/>
          </a:bodyPr>
          <a:lstStyle/>
          <a:p>
            <a:r>
              <a:rPr lang="en-US"/>
              <a:t>0</a:t>
            </a:r>
          </a:p>
        </p:txBody>
      </p:sp>
      <p:sp>
        <p:nvSpPr>
          <p:cNvPr id="1438802" name="Text Box 82"/>
          <p:cNvSpPr txBox="1">
            <a:spLocks noChangeArrowheads="1"/>
          </p:cNvSpPr>
          <p:nvPr/>
        </p:nvSpPr>
        <p:spPr bwMode="auto">
          <a:xfrm>
            <a:off x="1485900" y="2492375"/>
            <a:ext cx="638175" cy="368300"/>
          </a:xfrm>
          <a:prstGeom prst="rect">
            <a:avLst/>
          </a:prstGeom>
          <a:noFill/>
          <a:ln w="9525" algn="ctr">
            <a:noFill/>
            <a:miter lim="800000"/>
            <a:headEnd/>
            <a:tailEnd/>
          </a:ln>
          <a:effectLst/>
        </p:spPr>
        <p:txBody>
          <a:bodyPr>
            <a:spAutoFit/>
          </a:bodyPr>
          <a:lstStyle/>
          <a:p>
            <a:r>
              <a:rPr lang="en-US"/>
              <a:t>1</a:t>
            </a:r>
          </a:p>
        </p:txBody>
      </p:sp>
      <p:sp>
        <p:nvSpPr>
          <p:cNvPr id="1438803" name="Text Box 83"/>
          <p:cNvSpPr txBox="1">
            <a:spLocks noChangeArrowheads="1"/>
          </p:cNvSpPr>
          <p:nvPr/>
        </p:nvSpPr>
        <p:spPr bwMode="auto">
          <a:xfrm>
            <a:off x="2838450" y="2778125"/>
            <a:ext cx="647700" cy="368300"/>
          </a:xfrm>
          <a:prstGeom prst="rect">
            <a:avLst/>
          </a:prstGeom>
          <a:noFill/>
          <a:ln w="9525" algn="ctr">
            <a:noFill/>
            <a:miter lim="800000"/>
            <a:headEnd/>
            <a:tailEnd/>
          </a:ln>
          <a:effectLst/>
        </p:spPr>
        <p:txBody>
          <a:bodyPr>
            <a:spAutoFit/>
          </a:bodyPr>
          <a:lstStyle/>
          <a:p>
            <a:r>
              <a:rPr lang="en-US"/>
              <a:t>0</a:t>
            </a:r>
          </a:p>
        </p:txBody>
      </p:sp>
      <p:sp>
        <p:nvSpPr>
          <p:cNvPr id="1438804" name="Text Box 84"/>
          <p:cNvSpPr txBox="1">
            <a:spLocks noChangeArrowheads="1"/>
          </p:cNvSpPr>
          <p:nvPr/>
        </p:nvSpPr>
        <p:spPr bwMode="auto">
          <a:xfrm>
            <a:off x="3716338" y="3235325"/>
            <a:ext cx="333375" cy="368300"/>
          </a:xfrm>
          <a:prstGeom prst="rect">
            <a:avLst/>
          </a:prstGeom>
          <a:noFill/>
          <a:ln w="9525" algn="ctr">
            <a:noFill/>
            <a:miter lim="800000"/>
            <a:headEnd/>
            <a:tailEnd/>
          </a:ln>
          <a:effectLst/>
        </p:spPr>
        <p:txBody>
          <a:bodyPr>
            <a:spAutoFit/>
          </a:bodyPr>
          <a:lstStyle/>
          <a:p>
            <a:r>
              <a:rPr lang="en-US"/>
              <a:t>1</a:t>
            </a:r>
          </a:p>
        </p:txBody>
      </p:sp>
      <p:sp>
        <p:nvSpPr>
          <p:cNvPr id="1438805" name="Text Box 85"/>
          <p:cNvSpPr txBox="1">
            <a:spLocks noChangeArrowheads="1"/>
          </p:cNvSpPr>
          <p:nvPr/>
        </p:nvSpPr>
        <p:spPr bwMode="auto">
          <a:xfrm>
            <a:off x="3165475" y="3273425"/>
            <a:ext cx="466725" cy="368300"/>
          </a:xfrm>
          <a:prstGeom prst="rect">
            <a:avLst/>
          </a:prstGeom>
          <a:noFill/>
          <a:ln w="9525" algn="ctr">
            <a:noFill/>
            <a:miter lim="800000"/>
            <a:headEnd/>
            <a:tailEnd/>
          </a:ln>
          <a:effectLst/>
        </p:spPr>
        <p:txBody>
          <a:bodyPr>
            <a:spAutoFit/>
          </a:bodyPr>
          <a:lstStyle/>
          <a:p>
            <a:r>
              <a:rPr lang="en-US"/>
              <a:t>0</a:t>
            </a:r>
          </a:p>
        </p:txBody>
      </p:sp>
      <p:sp>
        <p:nvSpPr>
          <p:cNvPr id="1438806" name="Text Box 86"/>
          <p:cNvSpPr txBox="1">
            <a:spLocks noChangeArrowheads="1"/>
          </p:cNvSpPr>
          <p:nvPr/>
        </p:nvSpPr>
        <p:spPr bwMode="auto">
          <a:xfrm>
            <a:off x="1927225" y="4092575"/>
            <a:ext cx="533400" cy="368300"/>
          </a:xfrm>
          <a:prstGeom prst="rect">
            <a:avLst/>
          </a:prstGeom>
          <a:noFill/>
          <a:ln w="9525" algn="ctr">
            <a:noFill/>
            <a:miter lim="800000"/>
            <a:headEnd/>
            <a:tailEnd/>
          </a:ln>
          <a:effectLst/>
        </p:spPr>
        <p:txBody>
          <a:bodyPr>
            <a:spAutoFit/>
          </a:bodyPr>
          <a:lstStyle/>
          <a:p>
            <a:r>
              <a:rPr lang="en-US"/>
              <a:t>0</a:t>
            </a:r>
          </a:p>
        </p:txBody>
      </p:sp>
      <p:cxnSp>
        <p:nvCxnSpPr>
          <p:cNvPr id="1438807" name="AutoShape 87"/>
          <p:cNvCxnSpPr>
            <a:cxnSpLocks noChangeShapeType="1"/>
          </p:cNvCxnSpPr>
          <p:nvPr/>
        </p:nvCxnSpPr>
        <p:spPr bwMode="auto">
          <a:xfrm rot="16200000" flipH="1">
            <a:off x="1808163" y="3311525"/>
            <a:ext cx="692150" cy="654050"/>
          </a:xfrm>
          <a:prstGeom prst="curvedConnector3">
            <a:avLst>
              <a:gd name="adj1" fmla="val 50000"/>
            </a:avLst>
          </a:prstGeom>
          <a:noFill/>
          <a:ln w="9525">
            <a:solidFill>
              <a:schemeClr val="tx1"/>
            </a:solidFill>
            <a:round/>
            <a:headEnd/>
            <a:tailEnd type="triangle" w="med" len="med"/>
          </a:ln>
          <a:effectLst/>
        </p:spPr>
      </p:cxnSp>
      <p:sp>
        <p:nvSpPr>
          <p:cNvPr id="1438808" name="Text Box 88"/>
          <p:cNvSpPr txBox="1">
            <a:spLocks noChangeArrowheads="1"/>
          </p:cNvSpPr>
          <p:nvPr/>
        </p:nvSpPr>
        <p:spPr bwMode="auto">
          <a:xfrm>
            <a:off x="2109788" y="3419475"/>
            <a:ext cx="533400" cy="368300"/>
          </a:xfrm>
          <a:prstGeom prst="rect">
            <a:avLst/>
          </a:prstGeom>
          <a:noFill/>
          <a:ln w="9525" algn="ctr">
            <a:noFill/>
            <a:miter lim="800000"/>
            <a:headEnd/>
            <a:tailEnd/>
          </a:ln>
          <a:effectLst/>
        </p:spPr>
        <p:txBody>
          <a:bodyPr>
            <a:spAutoFit/>
          </a:bodyPr>
          <a:lstStyle/>
          <a:p>
            <a:r>
              <a:rPr lang="en-US"/>
              <a:t>1</a:t>
            </a:r>
          </a:p>
        </p:txBody>
      </p:sp>
      <p:cxnSp>
        <p:nvCxnSpPr>
          <p:cNvPr id="1438809" name="AutoShape 89"/>
          <p:cNvCxnSpPr>
            <a:cxnSpLocks noChangeShapeType="1"/>
          </p:cNvCxnSpPr>
          <p:nvPr/>
        </p:nvCxnSpPr>
        <p:spPr bwMode="auto">
          <a:xfrm rot="16200000">
            <a:off x="2898776" y="3287712"/>
            <a:ext cx="635000" cy="758825"/>
          </a:xfrm>
          <a:prstGeom prst="curvedConnector3">
            <a:avLst>
              <a:gd name="adj1" fmla="val 55778"/>
            </a:avLst>
          </a:prstGeom>
          <a:noFill/>
          <a:ln w="9525">
            <a:solidFill>
              <a:schemeClr val="tx1"/>
            </a:solidFill>
            <a:round/>
            <a:headEnd/>
            <a:tailEnd type="triangle" w="med" len="med"/>
          </a:ln>
          <a:effectLst/>
        </p:spPr>
      </p:cxnSp>
      <p:sp>
        <p:nvSpPr>
          <p:cNvPr id="1438810" name="Text Box 90"/>
          <p:cNvSpPr txBox="1">
            <a:spLocks noChangeArrowheads="1"/>
          </p:cNvSpPr>
          <p:nvPr/>
        </p:nvSpPr>
        <p:spPr bwMode="auto">
          <a:xfrm>
            <a:off x="2622550" y="3552825"/>
            <a:ext cx="333375" cy="368300"/>
          </a:xfrm>
          <a:prstGeom prst="rect">
            <a:avLst/>
          </a:prstGeom>
          <a:noFill/>
          <a:ln w="9525" algn="ctr">
            <a:noFill/>
            <a:miter lim="800000"/>
            <a:headEnd/>
            <a:tailEnd/>
          </a:ln>
          <a:effectLst/>
        </p:spPr>
        <p:txBody>
          <a:bodyPr>
            <a:spAutoFit/>
          </a:bodyPr>
          <a:lstStyle/>
          <a:p>
            <a:r>
              <a:rPr lang="en-US"/>
              <a:t>1</a:t>
            </a:r>
          </a:p>
        </p:txBody>
      </p:sp>
      <p:sp>
        <p:nvSpPr>
          <p:cNvPr id="1438815" name="Oval 95"/>
          <p:cNvSpPr>
            <a:spLocks noChangeArrowheads="1"/>
          </p:cNvSpPr>
          <p:nvPr/>
        </p:nvSpPr>
        <p:spPr bwMode="auto">
          <a:xfrm>
            <a:off x="5614988" y="2139950"/>
            <a:ext cx="485775" cy="506413"/>
          </a:xfrm>
          <a:prstGeom prst="ellipse">
            <a:avLst/>
          </a:prstGeom>
          <a:solidFill>
            <a:srgbClr val="FFFF00"/>
          </a:solidFill>
          <a:ln w="25400" algn="ctr">
            <a:solidFill>
              <a:srgbClr val="00FF00"/>
            </a:solidFill>
            <a:round/>
            <a:headEnd/>
            <a:tailEnd/>
          </a:ln>
          <a:effectLst/>
        </p:spPr>
        <p:txBody>
          <a:bodyPr anchor="ctr">
            <a:spAutoFit/>
          </a:bodyPr>
          <a:lstStyle/>
          <a:p>
            <a:r>
              <a:rPr lang="en-US"/>
              <a:t>1</a:t>
            </a:r>
          </a:p>
        </p:txBody>
      </p:sp>
      <p:sp>
        <p:nvSpPr>
          <p:cNvPr id="1438816" name="Oval 96"/>
          <p:cNvSpPr>
            <a:spLocks noChangeArrowheads="1"/>
          </p:cNvSpPr>
          <p:nvPr/>
        </p:nvSpPr>
        <p:spPr bwMode="auto">
          <a:xfrm>
            <a:off x="5607050" y="3521075"/>
            <a:ext cx="495300" cy="506413"/>
          </a:xfrm>
          <a:prstGeom prst="ellipse">
            <a:avLst/>
          </a:prstGeom>
          <a:solidFill>
            <a:srgbClr val="FFFF00"/>
          </a:solidFill>
          <a:ln w="25400" algn="ctr">
            <a:solidFill>
              <a:srgbClr val="00FF00"/>
            </a:solidFill>
            <a:round/>
            <a:headEnd/>
            <a:tailEnd/>
          </a:ln>
          <a:effectLst/>
        </p:spPr>
        <p:txBody>
          <a:bodyPr anchor="ctr">
            <a:spAutoFit/>
          </a:bodyPr>
          <a:lstStyle/>
          <a:p>
            <a:r>
              <a:rPr lang="en-US"/>
              <a:t>3</a:t>
            </a:r>
          </a:p>
        </p:txBody>
      </p:sp>
      <p:sp>
        <p:nvSpPr>
          <p:cNvPr id="1438817" name="Oval 97"/>
          <p:cNvSpPr>
            <a:spLocks noChangeArrowheads="1"/>
          </p:cNvSpPr>
          <p:nvPr/>
        </p:nvSpPr>
        <p:spPr bwMode="auto">
          <a:xfrm>
            <a:off x="5607050" y="2828925"/>
            <a:ext cx="506413" cy="506413"/>
          </a:xfrm>
          <a:prstGeom prst="ellipse">
            <a:avLst/>
          </a:prstGeom>
          <a:solidFill>
            <a:srgbClr val="FFFF00"/>
          </a:solidFill>
          <a:ln w="25400" algn="ctr">
            <a:solidFill>
              <a:srgbClr val="00FF00"/>
            </a:solidFill>
            <a:round/>
            <a:headEnd/>
            <a:tailEnd/>
          </a:ln>
          <a:effectLst/>
        </p:spPr>
        <p:txBody>
          <a:bodyPr anchor="ctr">
            <a:spAutoFit/>
          </a:bodyPr>
          <a:lstStyle/>
          <a:p>
            <a:r>
              <a:rPr lang="en-US"/>
              <a:t>2</a:t>
            </a:r>
          </a:p>
        </p:txBody>
      </p:sp>
      <p:sp>
        <p:nvSpPr>
          <p:cNvPr id="1438818" name="Oval 98"/>
          <p:cNvSpPr>
            <a:spLocks noChangeArrowheads="1"/>
          </p:cNvSpPr>
          <p:nvPr/>
        </p:nvSpPr>
        <p:spPr bwMode="auto">
          <a:xfrm>
            <a:off x="7264400" y="2141538"/>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38819" name="Oval 99"/>
          <p:cNvSpPr>
            <a:spLocks noChangeArrowheads="1"/>
          </p:cNvSpPr>
          <p:nvPr/>
        </p:nvSpPr>
        <p:spPr bwMode="auto">
          <a:xfrm>
            <a:off x="7256463" y="3522663"/>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38820" name="Oval 100"/>
          <p:cNvSpPr>
            <a:spLocks noChangeArrowheads="1"/>
          </p:cNvSpPr>
          <p:nvPr/>
        </p:nvSpPr>
        <p:spPr bwMode="auto">
          <a:xfrm>
            <a:off x="7256463" y="2830513"/>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38821" name="AutoShape 101"/>
          <p:cNvCxnSpPr>
            <a:cxnSpLocks noChangeShapeType="1"/>
            <a:stCxn id="1438815" idx="6"/>
            <a:endCxn id="1438818" idx="2"/>
          </p:cNvCxnSpPr>
          <p:nvPr/>
        </p:nvCxnSpPr>
        <p:spPr bwMode="auto">
          <a:xfrm>
            <a:off x="6113463" y="2393950"/>
            <a:ext cx="1138237" cy="1588"/>
          </a:xfrm>
          <a:prstGeom prst="straightConnector1">
            <a:avLst/>
          </a:prstGeom>
          <a:noFill/>
          <a:ln w="25400">
            <a:solidFill>
              <a:srgbClr val="FF0000"/>
            </a:solidFill>
            <a:round/>
            <a:headEnd/>
            <a:tailEnd type="triangle" w="med" len="med"/>
          </a:ln>
          <a:effectLst/>
        </p:spPr>
      </p:cxnSp>
      <p:cxnSp>
        <p:nvCxnSpPr>
          <p:cNvPr id="1438822" name="AutoShape 102"/>
          <p:cNvCxnSpPr>
            <a:cxnSpLocks noChangeShapeType="1"/>
            <a:stCxn id="1438815" idx="5"/>
            <a:endCxn id="1438820" idx="2"/>
          </p:cNvCxnSpPr>
          <p:nvPr/>
        </p:nvCxnSpPr>
        <p:spPr bwMode="auto">
          <a:xfrm>
            <a:off x="6029325" y="2584450"/>
            <a:ext cx="1214438" cy="500063"/>
          </a:xfrm>
          <a:prstGeom prst="straightConnector1">
            <a:avLst/>
          </a:prstGeom>
          <a:noFill/>
          <a:ln w="25400">
            <a:solidFill>
              <a:srgbClr val="FF0000"/>
            </a:solidFill>
            <a:round/>
            <a:headEnd/>
            <a:tailEnd type="triangle" w="med" len="med"/>
          </a:ln>
          <a:effectLst/>
        </p:spPr>
      </p:cxnSp>
      <p:cxnSp>
        <p:nvCxnSpPr>
          <p:cNvPr id="1438823" name="AutoShape 103"/>
          <p:cNvCxnSpPr>
            <a:cxnSpLocks noChangeShapeType="1"/>
            <a:stCxn id="1438815" idx="5"/>
            <a:endCxn id="1438819" idx="1"/>
          </p:cNvCxnSpPr>
          <p:nvPr/>
        </p:nvCxnSpPr>
        <p:spPr bwMode="auto">
          <a:xfrm>
            <a:off x="6029325" y="2584450"/>
            <a:ext cx="1300163" cy="1000125"/>
          </a:xfrm>
          <a:prstGeom prst="straightConnector1">
            <a:avLst/>
          </a:prstGeom>
          <a:noFill/>
          <a:ln w="25400">
            <a:solidFill>
              <a:srgbClr val="FF0000"/>
            </a:solidFill>
            <a:round/>
            <a:headEnd/>
            <a:tailEnd type="triangle" w="med" len="med"/>
          </a:ln>
          <a:effectLst/>
        </p:spPr>
      </p:cxnSp>
      <p:cxnSp>
        <p:nvCxnSpPr>
          <p:cNvPr id="1438824" name="AutoShape 104"/>
          <p:cNvCxnSpPr>
            <a:cxnSpLocks noChangeShapeType="1"/>
            <a:stCxn id="1438817" idx="6"/>
            <a:endCxn id="1438819" idx="2"/>
          </p:cNvCxnSpPr>
          <p:nvPr/>
        </p:nvCxnSpPr>
        <p:spPr bwMode="auto">
          <a:xfrm>
            <a:off x="6126163" y="3082925"/>
            <a:ext cx="1117600" cy="693738"/>
          </a:xfrm>
          <a:prstGeom prst="straightConnector1">
            <a:avLst/>
          </a:prstGeom>
          <a:noFill/>
          <a:ln w="25400">
            <a:solidFill>
              <a:srgbClr val="FF0000"/>
            </a:solidFill>
            <a:round/>
            <a:headEnd/>
            <a:tailEnd type="triangle" w="med" len="med"/>
          </a:ln>
          <a:effectLst/>
        </p:spPr>
      </p:cxnSp>
      <p:sp>
        <p:nvSpPr>
          <p:cNvPr id="1438825" name="Text Box 105"/>
          <p:cNvSpPr txBox="1">
            <a:spLocks noChangeArrowheads="1"/>
          </p:cNvSpPr>
          <p:nvPr/>
        </p:nvSpPr>
        <p:spPr bwMode="auto">
          <a:xfrm>
            <a:off x="6305550" y="1895475"/>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=0</a:t>
            </a:r>
          </a:p>
        </p:txBody>
      </p:sp>
      <p:sp>
        <p:nvSpPr>
          <p:cNvPr id="1438826" name="Oval 106"/>
          <p:cNvSpPr>
            <a:spLocks noChangeArrowheads="1"/>
          </p:cNvSpPr>
          <p:nvPr/>
        </p:nvSpPr>
        <p:spPr bwMode="auto">
          <a:xfrm>
            <a:off x="5616575" y="4256088"/>
            <a:ext cx="485775" cy="506412"/>
          </a:xfrm>
          <a:prstGeom prst="ellipse">
            <a:avLst/>
          </a:prstGeom>
          <a:solidFill>
            <a:srgbClr val="FFFF00"/>
          </a:solidFill>
          <a:ln w="25400" algn="ctr">
            <a:solidFill>
              <a:srgbClr val="00FF00"/>
            </a:solidFill>
            <a:round/>
            <a:headEnd/>
            <a:tailEnd/>
          </a:ln>
          <a:effectLst/>
        </p:spPr>
        <p:txBody>
          <a:bodyPr anchor="ctr">
            <a:spAutoFit/>
          </a:bodyPr>
          <a:lstStyle/>
          <a:p>
            <a:r>
              <a:rPr lang="en-US"/>
              <a:t>1</a:t>
            </a:r>
          </a:p>
        </p:txBody>
      </p:sp>
      <p:sp>
        <p:nvSpPr>
          <p:cNvPr id="1438827" name="Oval 107"/>
          <p:cNvSpPr>
            <a:spLocks noChangeArrowheads="1"/>
          </p:cNvSpPr>
          <p:nvPr/>
        </p:nvSpPr>
        <p:spPr bwMode="auto">
          <a:xfrm>
            <a:off x="5608638" y="5637213"/>
            <a:ext cx="495300" cy="506412"/>
          </a:xfrm>
          <a:prstGeom prst="ellipse">
            <a:avLst/>
          </a:prstGeom>
          <a:solidFill>
            <a:srgbClr val="FFFF00"/>
          </a:solidFill>
          <a:ln w="25400" algn="ctr">
            <a:solidFill>
              <a:srgbClr val="00FF00"/>
            </a:solidFill>
            <a:round/>
            <a:headEnd/>
            <a:tailEnd/>
          </a:ln>
          <a:effectLst/>
        </p:spPr>
        <p:txBody>
          <a:bodyPr anchor="ctr">
            <a:spAutoFit/>
          </a:bodyPr>
          <a:lstStyle/>
          <a:p>
            <a:r>
              <a:rPr lang="en-US"/>
              <a:t>3</a:t>
            </a:r>
          </a:p>
        </p:txBody>
      </p:sp>
      <p:sp>
        <p:nvSpPr>
          <p:cNvPr id="1438828" name="Oval 108"/>
          <p:cNvSpPr>
            <a:spLocks noChangeArrowheads="1"/>
          </p:cNvSpPr>
          <p:nvPr/>
        </p:nvSpPr>
        <p:spPr bwMode="auto">
          <a:xfrm>
            <a:off x="5608638" y="4945063"/>
            <a:ext cx="506412" cy="506412"/>
          </a:xfrm>
          <a:prstGeom prst="ellipse">
            <a:avLst/>
          </a:prstGeom>
          <a:solidFill>
            <a:srgbClr val="FFFF00"/>
          </a:solidFill>
          <a:ln w="25400" algn="ctr">
            <a:solidFill>
              <a:srgbClr val="00FF00"/>
            </a:solidFill>
            <a:round/>
            <a:headEnd/>
            <a:tailEnd/>
          </a:ln>
          <a:effectLst/>
        </p:spPr>
        <p:txBody>
          <a:bodyPr anchor="ctr">
            <a:spAutoFit/>
          </a:bodyPr>
          <a:lstStyle/>
          <a:p>
            <a:r>
              <a:rPr lang="en-US"/>
              <a:t>2</a:t>
            </a:r>
          </a:p>
        </p:txBody>
      </p:sp>
      <p:sp>
        <p:nvSpPr>
          <p:cNvPr id="1438829" name="Oval 109"/>
          <p:cNvSpPr>
            <a:spLocks noChangeArrowheads="1"/>
          </p:cNvSpPr>
          <p:nvPr/>
        </p:nvSpPr>
        <p:spPr bwMode="auto">
          <a:xfrm>
            <a:off x="7265988" y="4257675"/>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38830" name="Oval 110"/>
          <p:cNvSpPr>
            <a:spLocks noChangeArrowheads="1"/>
          </p:cNvSpPr>
          <p:nvPr/>
        </p:nvSpPr>
        <p:spPr bwMode="auto">
          <a:xfrm>
            <a:off x="7258050" y="5638800"/>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38831" name="Oval 111"/>
          <p:cNvSpPr>
            <a:spLocks noChangeArrowheads="1"/>
          </p:cNvSpPr>
          <p:nvPr/>
        </p:nvSpPr>
        <p:spPr bwMode="auto">
          <a:xfrm>
            <a:off x="7258050" y="4946650"/>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38832" name="AutoShape 112"/>
          <p:cNvCxnSpPr>
            <a:cxnSpLocks noChangeShapeType="1"/>
            <a:stCxn id="1438827" idx="7"/>
            <a:endCxn id="1438829" idx="2"/>
          </p:cNvCxnSpPr>
          <p:nvPr/>
        </p:nvCxnSpPr>
        <p:spPr bwMode="auto">
          <a:xfrm flipV="1">
            <a:off x="6030913" y="4511675"/>
            <a:ext cx="1222375" cy="1187450"/>
          </a:xfrm>
          <a:prstGeom prst="straightConnector1">
            <a:avLst/>
          </a:prstGeom>
          <a:noFill/>
          <a:ln w="25400">
            <a:solidFill>
              <a:srgbClr val="FF0000"/>
            </a:solidFill>
            <a:round/>
            <a:headEnd/>
            <a:tailEnd type="triangle" w="med" len="med"/>
          </a:ln>
          <a:effectLst/>
        </p:spPr>
      </p:cxnSp>
      <p:cxnSp>
        <p:nvCxnSpPr>
          <p:cNvPr id="1438833" name="AutoShape 113"/>
          <p:cNvCxnSpPr>
            <a:cxnSpLocks noChangeShapeType="1"/>
            <a:stCxn id="1438827" idx="6"/>
            <a:endCxn id="1438831" idx="2"/>
          </p:cNvCxnSpPr>
          <p:nvPr/>
        </p:nvCxnSpPr>
        <p:spPr bwMode="auto">
          <a:xfrm flipV="1">
            <a:off x="6116638" y="5200650"/>
            <a:ext cx="1128712" cy="690563"/>
          </a:xfrm>
          <a:prstGeom prst="straightConnector1">
            <a:avLst/>
          </a:prstGeom>
          <a:noFill/>
          <a:ln w="25400">
            <a:solidFill>
              <a:srgbClr val="FF0000"/>
            </a:solidFill>
            <a:round/>
            <a:headEnd/>
            <a:tailEnd type="triangle" w="med" len="med"/>
          </a:ln>
          <a:effectLst/>
        </p:spPr>
      </p:cxnSp>
      <p:cxnSp>
        <p:nvCxnSpPr>
          <p:cNvPr id="1438835" name="AutoShape 115"/>
          <p:cNvCxnSpPr>
            <a:cxnSpLocks noChangeShapeType="1"/>
            <a:stCxn id="1438828" idx="6"/>
            <a:endCxn id="1438830" idx="2"/>
          </p:cNvCxnSpPr>
          <p:nvPr/>
        </p:nvCxnSpPr>
        <p:spPr bwMode="auto">
          <a:xfrm>
            <a:off x="6127750" y="5199063"/>
            <a:ext cx="1117600" cy="693737"/>
          </a:xfrm>
          <a:prstGeom prst="straightConnector1">
            <a:avLst/>
          </a:prstGeom>
          <a:noFill/>
          <a:ln w="25400">
            <a:solidFill>
              <a:srgbClr val="FF0000"/>
            </a:solidFill>
            <a:round/>
            <a:headEnd/>
            <a:tailEnd type="triangle" w="med" len="med"/>
          </a:ln>
          <a:effectLst/>
        </p:spPr>
      </p:cxnSp>
      <p:sp>
        <p:nvSpPr>
          <p:cNvPr id="1438836" name="Text Box 116"/>
          <p:cNvSpPr txBox="1">
            <a:spLocks noChangeArrowheads="1"/>
          </p:cNvSpPr>
          <p:nvPr/>
        </p:nvSpPr>
        <p:spPr bwMode="auto">
          <a:xfrm>
            <a:off x="6307138" y="4011613"/>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=1</a:t>
            </a:r>
          </a:p>
        </p:txBody>
      </p:sp>
      <p:cxnSp>
        <p:nvCxnSpPr>
          <p:cNvPr id="1438837" name="AutoShape 117"/>
          <p:cNvCxnSpPr>
            <a:cxnSpLocks noChangeShapeType="1"/>
            <a:stCxn id="1438826" idx="6"/>
            <a:endCxn id="1438831" idx="2"/>
          </p:cNvCxnSpPr>
          <p:nvPr/>
        </p:nvCxnSpPr>
        <p:spPr bwMode="auto">
          <a:xfrm>
            <a:off x="6115050" y="4510088"/>
            <a:ext cx="1130300" cy="690562"/>
          </a:xfrm>
          <a:prstGeom prst="straightConnector1">
            <a:avLst/>
          </a:prstGeom>
          <a:noFill/>
          <a:ln w="25400">
            <a:solidFill>
              <a:srgbClr val="FF0000"/>
            </a:solidFill>
            <a:round/>
            <a:headEnd/>
            <a:tailEnd type="triangle" w="med" len="med"/>
          </a:ln>
          <a:effectLst/>
        </p:spPr>
      </p:cxnSp>
      <p:graphicFrame>
        <p:nvGraphicFramePr>
          <p:cNvPr id="1438838" name="Object 118"/>
          <p:cNvGraphicFramePr>
            <a:graphicFrameLocks noChangeAspect="1"/>
          </p:cNvGraphicFramePr>
          <p:nvPr/>
        </p:nvGraphicFramePr>
        <p:xfrm>
          <a:off x="1219200" y="5372100"/>
          <a:ext cx="2414588" cy="620713"/>
        </p:xfrm>
        <a:graphic>
          <a:graphicData uri="http://schemas.openxmlformats.org/presentationml/2006/ole">
            <mc:AlternateContent xmlns:mc="http://schemas.openxmlformats.org/markup-compatibility/2006">
              <mc:Choice xmlns:v="urn:schemas-microsoft-com:vml" Requires="v">
                <p:oleObj spid="_x0000_s1551432" name="Equation" r:id="rId4" imgW="889000" imgH="228600" progId="Equation.3">
                  <p:embed/>
                </p:oleObj>
              </mc:Choice>
              <mc:Fallback>
                <p:oleObj name="Equation" r:id="rId4" imgW="889000" imgH="2286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5372100"/>
                        <a:ext cx="2414588" cy="620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Date Placeholder 3"/>
          <p:cNvSpPr>
            <a:spLocks noGrp="1"/>
          </p:cNvSpPr>
          <p:nvPr>
            <p:ph type="dt" sz="half" idx="10"/>
          </p:nvPr>
        </p:nvSpPr>
        <p:spPr/>
        <p:txBody>
          <a:bodyPr/>
          <a:lstStyle/>
          <a:p>
            <a:fld id="{350E8466-8EC7-4F68-9B0A-5A6444DC8342}" type="datetime3">
              <a:rPr lang="en-US"/>
              <a:pPr/>
              <a:t>22 March 2017</a:t>
            </a:fld>
            <a:endParaRPr lang="en-US"/>
          </a:p>
        </p:txBody>
      </p:sp>
      <p:sp>
        <p:nvSpPr>
          <p:cNvPr id="73" name="Footer Placeholder 4"/>
          <p:cNvSpPr>
            <a:spLocks noGrp="1"/>
          </p:cNvSpPr>
          <p:nvPr>
            <p:ph type="ftr" sz="quarter" idx="11"/>
          </p:nvPr>
        </p:nvSpPr>
        <p:spPr/>
        <p:txBody>
          <a:bodyPr/>
          <a:lstStyle/>
          <a:p>
            <a:r>
              <a:rPr lang="en-US"/>
              <a:t>Veton Këpuska</a:t>
            </a:r>
          </a:p>
        </p:txBody>
      </p:sp>
      <p:sp>
        <p:nvSpPr>
          <p:cNvPr id="74" name="Slide Number Placeholder 5"/>
          <p:cNvSpPr>
            <a:spLocks noGrp="1"/>
          </p:cNvSpPr>
          <p:nvPr>
            <p:ph type="sldNum" sz="quarter" idx="12"/>
          </p:nvPr>
        </p:nvSpPr>
        <p:spPr/>
        <p:txBody>
          <a:bodyPr/>
          <a:lstStyle/>
          <a:p>
            <a:fld id="{0FAF4752-417D-41EE-B85B-69F54B12FEAF}" type="slidenum">
              <a:rPr lang="en-US"/>
              <a:pPr/>
              <a:t>168</a:t>
            </a:fld>
            <a:endParaRPr lang="en-US"/>
          </a:p>
        </p:txBody>
      </p:sp>
      <p:sp>
        <p:nvSpPr>
          <p:cNvPr id="1442818" name="Rectangle 2"/>
          <p:cNvSpPr>
            <a:spLocks noGrp="1" noChangeArrowheads="1"/>
          </p:cNvSpPr>
          <p:nvPr>
            <p:ph type="title"/>
          </p:nvPr>
        </p:nvSpPr>
        <p:spPr/>
        <p:txBody>
          <a:bodyPr/>
          <a:lstStyle/>
          <a:p>
            <a:r>
              <a:rPr lang="en-US" dirty="0"/>
              <a:t>Trellis of the sequence </a:t>
            </a:r>
            <a:r>
              <a:rPr lang="en-US" dirty="0" smtClean="0"/>
              <a:t/>
            </a:r>
            <a:br>
              <a:rPr lang="en-US" dirty="0" smtClean="0"/>
            </a:br>
            <a:r>
              <a:rPr lang="en-US" dirty="0" smtClean="0"/>
              <a:t>0110</a:t>
            </a:r>
            <a:endParaRPr lang="en-US" dirty="0"/>
          </a:p>
        </p:txBody>
      </p:sp>
      <p:sp>
        <p:nvSpPr>
          <p:cNvPr id="1442822" name="Oval 6"/>
          <p:cNvSpPr>
            <a:spLocks noChangeArrowheads="1"/>
          </p:cNvSpPr>
          <p:nvPr/>
        </p:nvSpPr>
        <p:spPr bwMode="auto">
          <a:xfrm>
            <a:off x="1071563" y="1501775"/>
            <a:ext cx="485775" cy="506413"/>
          </a:xfrm>
          <a:prstGeom prst="ellipse">
            <a:avLst/>
          </a:prstGeom>
          <a:solidFill>
            <a:srgbClr val="FFFF00"/>
          </a:solidFill>
          <a:ln w="25400" algn="ctr">
            <a:solidFill>
              <a:srgbClr val="00FF00"/>
            </a:solidFill>
            <a:round/>
            <a:headEnd/>
            <a:tailEnd/>
          </a:ln>
          <a:effectLst/>
        </p:spPr>
        <p:txBody>
          <a:bodyPr anchor="ctr">
            <a:spAutoFit/>
          </a:bodyPr>
          <a:lstStyle/>
          <a:p>
            <a:r>
              <a:rPr lang="en-US"/>
              <a:t>1</a:t>
            </a:r>
          </a:p>
        </p:txBody>
      </p:sp>
      <p:sp>
        <p:nvSpPr>
          <p:cNvPr id="1442823" name="Oval 7"/>
          <p:cNvSpPr>
            <a:spLocks noChangeArrowheads="1"/>
          </p:cNvSpPr>
          <p:nvPr/>
        </p:nvSpPr>
        <p:spPr bwMode="auto">
          <a:xfrm>
            <a:off x="1063625" y="2882900"/>
            <a:ext cx="495300" cy="506413"/>
          </a:xfrm>
          <a:prstGeom prst="ellipse">
            <a:avLst/>
          </a:prstGeom>
          <a:solidFill>
            <a:srgbClr val="FFFF00"/>
          </a:solidFill>
          <a:ln w="25400" algn="ctr">
            <a:solidFill>
              <a:srgbClr val="00FF00"/>
            </a:solidFill>
            <a:round/>
            <a:headEnd/>
            <a:tailEnd/>
          </a:ln>
          <a:effectLst/>
        </p:spPr>
        <p:txBody>
          <a:bodyPr anchor="ctr">
            <a:spAutoFit/>
          </a:bodyPr>
          <a:lstStyle/>
          <a:p>
            <a:r>
              <a:rPr lang="en-US"/>
              <a:t>3</a:t>
            </a:r>
          </a:p>
        </p:txBody>
      </p:sp>
      <p:sp>
        <p:nvSpPr>
          <p:cNvPr id="1442824" name="Oval 8"/>
          <p:cNvSpPr>
            <a:spLocks noChangeArrowheads="1"/>
          </p:cNvSpPr>
          <p:nvPr/>
        </p:nvSpPr>
        <p:spPr bwMode="auto">
          <a:xfrm>
            <a:off x="1063625" y="2190750"/>
            <a:ext cx="506413" cy="506413"/>
          </a:xfrm>
          <a:prstGeom prst="ellipse">
            <a:avLst/>
          </a:prstGeom>
          <a:solidFill>
            <a:srgbClr val="FFFF00"/>
          </a:solidFill>
          <a:ln w="25400" algn="ctr">
            <a:solidFill>
              <a:srgbClr val="00FF00"/>
            </a:solidFill>
            <a:round/>
            <a:headEnd/>
            <a:tailEnd/>
          </a:ln>
          <a:effectLst/>
        </p:spPr>
        <p:txBody>
          <a:bodyPr anchor="ctr">
            <a:spAutoFit/>
          </a:bodyPr>
          <a:lstStyle/>
          <a:p>
            <a:r>
              <a:rPr lang="en-US"/>
              <a:t>2</a:t>
            </a:r>
          </a:p>
        </p:txBody>
      </p:sp>
      <p:sp>
        <p:nvSpPr>
          <p:cNvPr id="1442825" name="Oval 9"/>
          <p:cNvSpPr>
            <a:spLocks noChangeArrowheads="1"/>
          </p:cNvSpPr>
          <p:nvPr/>
        </p:nvSpPr>
        <p:spPr bwMode="auto">
          <a:xfrm>
            <a:off x="2720975" y="1503363"/>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26" name="Oval 10"/>
          <p:cNvSpPr>
            <a:spLocks noChangeArrowheads="1"/>
          </p:cNvSpPr>
          <p:nvPr/>
        </p:nvSpPr>
        <p:spPr bwMode="auto">
          <a:xfrm>
            <a:off x="2713038" y="2884488"/>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27" name="Oval 11"/>
          <p:cNvSpPr>
            <a:spLocks noChangeArrowheads="1"/>
          </p:cNvSpPr>
          <p:nvPr/>
        </p:nvSpPr>
        <p:spPr bwMode="auto">
          <a:xfrm>
            <a:off x="2713038" y="2192338"/>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28" name="AutoShape 12"/>
          <p:cNvCxnSpPr>
            <a:cxnSpLocks noChangeShapeType="1"/>
            <a:stCxn id="1442822" idx="6"/>
            <a:endCxn id="1442825" idx="2"/>
          </p:cNvCxnSpPr>
          <p:nvPr/>
        </p:nvCxnSpPr>
        <p:spPr bwMode="auto">
          <a:xfrm>
            <a:off x="1570038" y="1755775"/>
            <a:ext cx="1138237" cy="1588"/>
          </a:xfrm>
          <a:prstGeom prst="straightConnector1">
            <a:avLst/>
          </a:prstGeom>
          <a:noFill/>
          <a:ln w="25400">
            <a:solidFill>
              <a:srgbClr val="FF0000"/>
            </a:solidFill>
            <a:round/>
            <a:headEnd/>
            <a:tailEnd type="triangle" w="med" len="med"/>
          </a:ln>
          <a:effectLst/>
        </p:spPr>
      </p:cxnSp>
      <p:cxnSp>
        <p:nvCxnSpPr>
          <p:cNvPr id="1442829" name="AutoShape 13"/>
          <p:cNvCxnSpPr>
            <a:cxnSpLocks noChangeShapeType="1"/>
            <a:stCxn id="1442822" idx="5"/>
            <a:endCxn id="1442827" idx="2"/>
          </p:cNvCxnSpPr>
          <p:nvPr/>
        </p:nvCxnSpPr>
        <p:spPr bwMode="auto">
          <a:xfrm>
            <a:off x="1485900" y="1946275"/>
            <a:ext cx="1214438" cy="500063"/>
          </a:xfrm>
          <a:prstGeom prst="straightConnector1">
            <a:avLst/>
          </a:prstGeom>
          <a:noFill/>
          <a:ln w="25400">
            <a:solidFill>
              <a:srgbClr val="FF0000"/>
            </a:solidFill>
            <a:round/>
            <a:headEnd/>
            <a:tailEnd type="triangle" w="med" len="med"/>
          </a:ln>
          <a:effectLst/>
        </p:spPr>
      </p:cxnSp>
      <p:cxnSp>
        <p:nvCxnSpPr>
          <p:cNvPr id="1442830" name="AutoShape 14"/>
          <p:cNvCxnSpPr>
            <a:cxnSpLocks noChangeShapeType="1"/>
            <a:stCxn id="1442822" idx="5"/>
            <a:endCxn id="1442826" idx="1"/>
          </p:cNvCxnSpPr>
          <p:nvPr/>
        </p:nvCxnSpPr>
        <p:spPr bwMode="auto">
          <a:xfrm>
            <a:off x="1485900" y="1946275"/>
            <a:ext cx="1300163" cy="1000125"/>
          </a:xfrm>
          <a:prstGeom prst="straightConnector1">
            <a:avLst/>
          </a:prstGeom>
          <a:noFill/>
          <a:ln w="25400">
            <a:solidFill>
              <a:srgbClr val="FF0000"/>
            </a:solidFill>
            <a:round/>
            <a:headEnd/>
            <a:tailEnd type="triangle" w="med" len="med"/>
          </a:ln>
          <a:effectLst/>
        </p:spPr>
      </p:cxnSp>
      <p:cxnSp>
        <p:nvCxnSpPr>
          <p:cNvPr id="1442831" name="AutoShape 15"/>
          <p:cNvCxnSpPr>
            <a:cxnSpLocks noChangeShapeType="1"/>
            <a:stCxn id="1442824" idx="6"/>
            <a:endCxn id="1442826" idx="2"/>
          </p:cNvCxnSpPr>
          <p:nvPr/>
        </p:nvCxnSpPr>
        <p:spPr bwMode="auto">
          <a:xfrm>
            <a:off x="1582738" y="2444750"/>
            <a:ext cx="1117600" cy="693738"/>
          </a:xfrm>
          <a:prstGeom prst="straightConnector1">
            <a:avLst/>
          </a:prstGeom>
          <a:noFill/>
          <a:ln w="25400">
            <a:solidFill>
              <a:srgbClr val="FF0000"/>
            </a:solidFill>
            <a:round/>
            <a:headEnd/>
            <a:tailEnd type="triangle" w="med" len="med"/>
          </a:ln>
          <a:effectLst/>
        </p:spPr>
      </p:cxnSp>
      <p:sp>
        <p:nvSpPr>
          <p:cNvPr id="1442832" name="Text Box 16"/>
          <p:cNvSpPr txBox="1">
            <a:spLocks noChangeArrowheads="1"/>
          </p:cNvSpPr>
          <p:nvPr/>
        </p:nvSpPr>
        <p:spPr bwMode="auto">
          <a:xfrm>
            <a:off x="1752600" y="3381375"/>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=0</a:t>
            </a:r>
          </a:p>
        </p:txBody>
      </p:sp>
      <p:sp>
        <p:nvSpPr>
          <p:cNvPr id="1442836" name="Oval 20"/>
          <p:cNvSpPr>
            <a:spLocks noChangeArrowheads="1"/>
          </p:cNvSpPr>
          <p:nvPr/>
        </p:nvSpPr>
        <p:spPr bwMode="auto">
          <a:xfrm>
            <a:off x="4360863" y="1504950"/>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37" name="Oval 21"/>
          <p:cNvSpPr>
            <a:spLocks noChangeArrowheads="1"/>
          </p:cNvSpPr>
          <p:nvPr/>
        </p:nvSpPr>
        <p:spPr bwMode="auto">
          <a:xfrm>
            <a:off x="4352925" y="2886075"/>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38" name="Oval 22"/>
          <p:cNvSpPr>
            <a:spLocks noChangeArrowheads="1"/>
          </p:cNvSpPr>
          <p:nvPr/>
        </p:nvSpPr>
        <p:spPr bwMode="auto">
          <a:xfrm>
            <a:off x="4352925" y="2193925"/>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39" name="AutoShape 23"/>
          <p:cNvCxnSpPr>
            <a:cxnSpLocks noChangeShapeType="1"/>
            <a:stCxn id="1442826" idx="7"/>
            <a:endCxn id="1442836" idx="2"/>
          </p:cNvCxnSpPr>
          <p:nvPr/>
        </p:nvCxnSpPr>
        <p:spPr bwMode="auto">
          <a:xfrm flipV="1">
            <a:off x="3135313" y="1758950"/>
            <a:ext cx="1212850" cy="1187450"/>
          </a:xfrm>
          <a:prstGeom prst="straightConnector1">
            <a:avLst/>
          </a:prstGeom>
          <a:noFill/>
          <a:ln w="25400">
            <a:solidFill>
              <a:srgbClr val="FF0000"/>
            </a:solidFill>
            <a:round/>
            <a:headEnd/>
            <a:tailEnd type="triangle" w="med" len="med"/>
          </a:ln>
          <a:effectLst/>
        </p:spPr>
      </p:cxnSp>
      <p:cxnSp>
        <p:nvCxnSpPr>
          <p:cNvPr id="1442840" name="AutoShape 24"/>
          <p:cNvCxnSpPr>
            <a:cxnSpLocks noChangeShapeType="1"/>
            <a:stCxn id="1442826" idx="6"/>
            <a:endCxn id="1442838" idx="2"/>
          </p:cNvCxnSpPr>
          <p:nvPr/>
        </p:nvCxnSpPr>
        <p:spPr bwMode="auto">
          <a:xfrm flipV="1">
            <a:off x="3221038" y="2447925"/>
            <a:ext cx="1119187" cy="690563"/>
          </a:xfrm>
          <a:prstGeom prst="straightConnector1">
            <a:avLst/>
          </a:prstGeom>
          <a:noFill/>
          <a:ln w="25400">
            <a:solidFill>
              <a:srgbClr val="FF0000"/>
            </a:solidFill>
            <a:round/>
            <a:headEnd/>
            <a:tailEnd type="triangle" w="med" len="med"/>
          </a:ln>
          <a:effectLst/>
        </p:spPr>
      </p:cxnSp>
      <p:cxnSp>
        <p:nvCxnSpPr>
          <p:cNvPr id="1442841" name="AutoShape 25"/>
          <p:cNvCxnSpPr>
            <a:cxnSpLocks noChangeShapeType="1"/>
            <a:stCxn id="1442827" idx="6"/>
            <a:endCxn id="1442837" idx="2"/>
          </p:cNvCxnSpPr>
          <p:nvPr/>
        </p:nvCxnSpPr>
        <p:spPr bwMode="auto">
          <a:xfrm>
            <a:off x="3232150" y="2446338"/>
            <a:ext cx="1108075" cy="693737"/>
          </a:xfrm>
          <a:prstGeom prst="straightConnector1">
            <a:avLst/>
          </a:prstGeom>
          <a:noFill/>
          <a:ln w="25400">
            <a:solidFill>
              <a:srgbClr val="FF0000"/>
            </a:solidFill>
            <a:round/>
            <a:headEnd/>
            <a:tailEnd type="triangle" w="med" len="med"/>
          </a:ln>
          <a:effectLst/>
        </p:spPr>
      </p:cxnSp>
      <p:sp>
        <p:nvSpPr>
          <p:cNvPr id="1442842" name="Text Box 26"/>
          <p:cNvSpPr txBox="1">
            <a:spLocks noChangeArrowheads="1"/>
          </p:cNvSpPr>
          <p:nvPr/>
        </p:nvSpPr>
        <p:spPr bwMode="auto">
          <a:xfrm>
            <a:off x="3335338" y="3392488"/>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=1</a:t>
            </a:r>
          </a:p>
        </p:txBody>
      </p:sp>
      <p:cxnSp>
        <p:nvCxnSpPr>
          <p:cNvPr id="1442843" name="AutoShape 27"/>
          <p:cNvCxnSpPr>
            <a:cxnSpLocks noChangeShapeType="1"/>
            <a:stCxn id="1442825" idx="6"/>
            <a:endCxn id="1442838" idx="2"/>
          </p:cNvCxnSpPr>
          <p:nvPr/>
        </p:nvCxnSpPr>
        <p:spPr bwMode="auto">
          <a:xfrm>
            <a:off x="3219450" y="1757363"/>
            <a:ext cx="1120775" cy="690562"/>
          </a:xfrm>
          <a:prstGeom prst="straightConnector1">
            <a:avLst/>
          </a:prstGeom>
          <a:noFill/>
          <a:ln w="25400">
            <a:solidFill>
              <a:srgbClr val="FF0000"/>
            </a:solidFill>
            <a:round/>
            <a:headEnd/>
            <a:tailEnd type="triangle" w="med" len="med"/>
          </a:ln>
          <a:effectLst/>
        </p:spPr>
      </p:cxnSp>
      <p:sp>
        <p:nvSpPr>
          <p:cNvPr id="1442855" name="Oval 39"/>
          <p:cNvSpPr>
            <a:spLocks noChangeArrowheads="1"/>
          </p:cNvSpPr>
          <p:nvPr/>
        </p:nvSpPr>
        <p:spPr bwMode="auto">
          <a:xfrm>
            <a:off x="5991225" y="1487488"/>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56" name="Oval 40"/>
          <p:cNvSpPr>
            <a:spLocks noChangeArrowheads="1"/>
          </p:cNvSpPr>
          <p:nvPr/>
        </p:nvSpPr>
        <p:spPr bwMode="auto">
          <a:xfrm>
            <a:off x="5983288" y="2868613"/>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57" name="Oval 41"/>
          <p:cNvSpPr>
            <a:spLocks noChangeArrowheads="1"/>
          </p:cNvSpPr>
          <p:nvPr/>
        </p:nvSpPr>
        <p:spPr bwMode="auto">
          <a:xfrm>
            <a:off x="5983288" y="2176463"/>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58" name="AutoShape 42"/>
          <p:cNvCxnSpPr>
            <a:cxnSpLocks noChangeShapeType="1"/>
            <a:stCxn id="1442837" idx="7"/>
            <a:endCxn id="1442855" idx="2"/>
          </p:cNvCxnSpPr>
          <p:nvPr/>
        </p:nvCxnSpPr>
        <p:spPr bwMode="auto">
          <a:xfrm flipV="1">
            <a:off x="4775200" y="1741488"/>
            <a:ext cx="1203325" cy="1206500"/>
          </a:xfrm>
          <a:prstGeom prst="straightConnector1">
            <a:avLst/>
          </a:prstGeom>
          <a:noFill/>
          <a:ln w="25400">
            <a:solidFill>
              <a:srgbClr val="FF0000"/>
            </a:solidFill>
            <a:round/>
            <a:headEnd/>
            <a:tailEnd type="triangle" w="med" len="med"/>
          </a:ln>
          <a:effectLst/>
        </p:spPr>
      </p:cxnSp>
      <p:cxnSp>
        <p:nvCxnSpPr>
          <p:cNvPr id="1442859" name="AutoShape 43"/>
          <p:cNvCxnSpPr>
            <a:cxnSpLocks noChangeShapeType="1"/>
            <a:stCxn id="1442837" idx="6"/>
            <a:endCxn id="1442857" idx="2"/>
          </p:cNvCxnSpPr>
          <p:nvPr/>
        </p:nvCxnSpPr>
        <p:spPr bwMode="auto">
          <a:xfrm flipV="1">
            <a:off x="4860925" y="2430463"/>
            <a:ext cx="1109663" cy="709612"/>
          </a:xfrm>
          <a:prstGeom prst="straightConnector1">
            <a:avLst/>
          </a:prstGeom>
          <a:noFill/>
          <a:ln w="25400">
            <a:solidFill>
              <a:srgbClr val="FF0000"/>
            </a:solidFill>
            <a:round/>
            <a:headEnd/>
            <a:tailEnd type="triangle" w="med" len="med"/>
          </a:ln>
          <a:effectLst/>
        </p:spPr>
      </p:cxnSp>
      <p:cxnSp>
        <p:nvCxnSpPr>
          <p:cNvPr id="1442860" name="AutoShape 44"/>
          <p:cNvCxnSpPr>
            <a:cxnSpLocks noChangeShapeType="1"/>
            <a:stCxn id="1442838" idx="6"/>
            <a:endCxn id="1442856" idx="2"/>
          </p:cNvCxnSpPr>
          <p:nvPr/>
        </p:nvCxnSpPr>
        <p:spPr bwMode="auto">
          <a:xfrm>
            <a:off x="4872038" y="2447925"/>
            <a:ext cx="1098550" cy="674688"/>
          </a:xfrm>
          <a:prstGeom prst="straightConnector1">
            <a:avLst/>
          </a:prstGeom>
          <a:noFill/>
          <a:ln w="25400">
            <a:solidFill>
              <a:srgbClr val="FF0000"/>
            </a:solidFill>
            <a:round/>
            <a:headEnd/>
            <a:tailEnd type="triangle" w="med" len="med"/>
          </a:ln>
          <a:effectLst/>
        </p:spPr>
      </p:cxnSp>
      <p:sp>
        <p:nvSpPr>
          <p:cNvPr id="1442861" name="Text Box 45"/>
          <p:cNvSpPr txBox="1">
            <a:spLocks noChangeArrowheads="1"/>
          </p:cNvSpPr>
          <p:nvPr/>
        </p:nvSpPr>
        <p:spPr bwMode="auto">
          <a:xfrm>
            <a:off x="4965700" y="3375025"/>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=1</a:t>
            </a:r>
          </a:p>
        </p:txBody>
      </p:sp>
      <p:cxnSp>
        <p:nvCxnSpPr>
          <p:cNvPr id="1442862" name="AutoShape 46"/>
          <p:cNvCxnSpPr>
            <a:cxnSpLocks noChangeShapeType="1"/>
            <a:stCxn id="1442836" idx="6"/>
            <a:endCxn id="1442857" idx="2"/>
          </p:cNvCxnSpPr>
          <p:nvPr/>
        </p:nvCxnSpPr>
        <p:spPr bwMode="auto">
          <a:xfrm>
            <a:off x="4859338" y="1758950"/>
            <a:ext cx="1111250" cy="671513"/>
          </a:xfrm>
          <a:prstGeom prst="straightConnector1">
            <a:avLst/>
          </a:prstGeom>
          <a:noFill/>
          <a:ln w="25400">
            <a:solidFill>
              <a:srgbClr val="FF0000"/>
            </a:solidFill>
            <a:round/>
            <a:headEnd/>
            <a:tailEnd type="triangle" w="med" len="med"/>
          </a:ln>
          <a:effectLst/>
        </p:spPr>
      </p:cxnSp>
      <p:sp>
        <p:nvSpPr>
          <p:cNvPr id="1442871" name="Oval 55"/>
          <p:cNvSpPr>
            <a:spLocks noChangeArrowheads="1"/>
          </p:cNvSpPr>
          <p:nvPr/>
        </p:nvSpPr>
        <p:spPr bwMode="auto">
          <a:xfrm>
            <a:off x="7637463" y="1466850"/>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72" name="Oval 56"/>
          <p:cNvSpPr>
            <a:spLocks noChangeArrowheads="1"/>
          </p:cNvSpPr>
          <p:nvPr/>
        </p:nvSpPr>
        <p:spPr bwMode="auto">
          <a:xfrm>
            <a:off x="7629525" y="2847975"/>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73" name="Oval 57"/>
          <p:cNvSpPr>
            <a:spLocks noChangeArrowheads="1"/>
          </p:cNvSpPr>
          <p:nvPr/>
        </p:nvSpPr>
        <p:spPr bwMode="auto">
          <a:xfrm>
            <a:off x="7629525" y="2155825"/>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74" name="AutoShape 58"/>
          <p:cNvCxnSpPr>
            <a:cxnSpLocks noChangeShapeType="1"/>
            <a:stCxn id="1442855" idx="6"/>
            <a:endCxn id="1442871" idx="2"/>
          </p:cNvCxnSpPr>
          <p:nvPr/>
        </p:nvCxnSpPr>
        <p:spPr bwMode="auto">
          <a:xfrm flipV="1">
            <a:off x="6489700" y="1720850"/>
            <a:ext cx="1135063" cy="20638"/>
          </a:xfrm>
          <a:prstGeom prst="straightConnector1">
            <a:avLst/>
          </a:prstGeom>
          <a:noFill/>
          <a:ln w="25400">
            <a:solidFill>
              <a:srgbClr val="FF0000"/>
            </a:solidFill>
            <a:round/>
            <a:headEnd/>
            <a:tailEnd type="triangle" w="med" len="med"/>
          </a:ln>
          <a:effectLst/>
        </p:spPr>
      </p:cxnSp>
      <p:cxnSp>
        <p:nvCxnSpPr>
          <p:cNvPr id="1442875" name="AutoShape 59"/>
          <p:cNvCxnSpPr>
            <a:cxnSpLocks noChangeShapeType="1"/>
            <a:stCxn id="1442855" idx="5"/>
            <a:endCxn id="1442873" idx="2"/>
          </p:cNvCxnSpPr>
          <p:nvPr/>
        </p:nvCxnSpPr>
        <p:spPr bwMode="auto">
          <a:xfrm>
            <a:off x="6405563" y="1931988"/>
            <a:ext cx="1211262" cy="477837"/>
          </a:xfrm>
          <a:prstGeom prst="straightConnector1">
            <a:avLst/>
          </a:prstGeom>
          <a:noFill/>
          <a:ln w="25400">
            <a:solidFill>
              <a:srgbClr val="FF0000"/>
            </a:solidFill>
            <a:round/>
            <a:headEnd/>
            <a:tailEnd type="triangle" w="med" len="med"/>
          </a:ln>
          <a:effectLst/>
        </p:spPr>
      </p:cxnSp>
      <p:cxnSp>
        <p:nvCxnSpPr>
          <p:cNvPr id="1442876" name="AutoShape 60"/>
          <p:cNvCxnSpPr>
            <a:cxnSpLocks noChangeShapeType="1"/>
            <a:stCxn id="1442855" idx="5"/>
            <a:endCxn id="1442872" idx="1"/>
          </p:cNvCxnSpPr>
          <p:nvPr/>
        </p:nvCxnSpPr>
        <p:spPr bwMode="auto">
          <a:xfrm>
            <a:off x="6405563" y="1931988"/>
            <a:ext cx="1296987" cy="977900"/>
          </a:xfrm>
          <a:prstGeom prst="straightConnector1">
            <a:avLst/>
          </a:prstGeom>
          <a:noFill/>
          <a:ln w="25400">
            <a:solidFill>
              <a:srgbClr val="FF0000"/>
            </a:solidFill>
            <a:round/>
            <a:headEnd/>
            <a:tailEnd type="triangle" w="med" len="med"/>
          </a:ln>
          <a:effectLst/>
        </p:spPr>
      </p:cxnSp>
      <p:cxnSp>
        <p:nvCxnSpPr>
          <p:cNvPr id="1442877" name="AutoShape 61"/>
          <p:cNvCxnSpPr>
            <a:cxnSpLocks noChangeShapeType="1"/>
            <a:stCxn id="1442857" idx="6"/>
            <a:endCxn id="1442872" idx="2"/>
          </p:cNvCxnSpPr>
          <p:nvPr/>
        </p:nvCxnSpPr>
        <p:spPr bwMode="auto">
          <a:xfrm>
            <a:off x="6502400" y="2430463"/>
            <a:ext cx="1114425" cy="671512"/>
          </a:xfrm>
          <a:prstGeom prst="straightConnector1">
            <a:avLst/>
          </a:prstGeom>
          <a:noFill/>
          <a:ln w="25400">
            <a:solidFill>
              <a:srgbClr val="FF0000"/>
            </a:solidFill>
            <a:round/>
            <a:headEnd/>
            <a:tailEnd type="triangle" w="med" len="med"/>
          </a:ln>
          <a:effectLst/>
        </p:spPr>
      </p:cxnSp>
      <p:sp>
        <p:nvSpPr>
          <p:cNvPr id="1442878" name="Text Box 62"/>
          <p:cNvSpPr txBox="1">
            <a:spLocks noChangeArrowheads="1"/>
          </p:cNvSpPr>
          <p:nvPr/>
        </p:nvSpPr>
        <p:spPr bwMode="auto">
          <a:xfrm>
            <a:off x="6669088" y="3344863"/>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=0</a:t>
            </a:r>
          </a:p>
        </p:txBody>
      </p:sp>
      <p:sp>
        <p:nvSpPr>
          <p:cNvPr id="1442879" name="Oval 63"/>
          <p:cNvSpPr>
            <a:spLocks noChangeArrowheads="1"/>
          </p:cNvSpPr>
          <p:nvPr/>
        </p:nvSpPr>
        <p:spPr bwMode="auto">
          <a:xfrm>
            <a:off x="1025525" y="3770313"/>
            <a:ext cx="485775" cy="506412"/>
          </a:xfrm>
          <a:prstGeom prst="ellipse">
            <a:avLst/>
          </a:prstGeom>
          <a:solidFill>
            <a:srgbClr val="FFFF00"/>
          </a:solidFill>
          <a:ln w="25400" algn="ctr">
            <a:solidFill>
              <a:srgbClr val="00FF00"/>
            </a:solidFill>
            <a:round/>
            <a:headEnd/>
            <a:tailEnd/>
          </a:ln>
          <a:effectLst/>
        </p:spPr>
        <p:txBody>
          <a:bodyPr anchor="ctr">
            <a:spAutoFit/>
          </a:bodyPr>
          <a:lstStyle/>
          <a:p>
            <a:r>
              <a:rPr lang="en-US"/>
              <a:t>1</a:t>
            </a:r>
          </a:p>
        </p:txBody>
      </p:sp>
      <p:sp>
        <p:nvSpPr>
          <p:cNvPr id="1442880" name="Oval 64"/>
          <p:cNvSpPr>
            <a:spLocks noChangeArrowheads="1"/>
          </p:cNvSpPr>
          <p:nvPr/>
        </p:nvSpPr>
        <p:spPr bwMode="auto">
          <a:xfrm>
            <a:off x="1017588" y="5151438"/>
            <a:ext cx="495300" cy="506412"/>
          </a:xfrm>
          <a:prstGeom prst="ellipse">
            <a:avLst/>
          </a:prstGeom>
          <a:solidFill>
            <a:srgbClr val="FFFF00"/>
          </a:solidFill>
          <a:ln w="25400" algn="ctr">
            <a:solidFill>
              <a:srgbClr val="00FF00"/>
            </a:solidFill>
            <a:round/>
            <a:headEnd/>
            <a:tailEnd/>
          </a:ln>
          <a:effectLst/>
        </p:spPr>
        <p:txBody>
          <a:bodyPr anchor="ctr">
            <a:spAutoFit/>
          </a:bodyPr>
          <a:lstStyle/>
          <a:p>
            <a:r>
              <a:rPr lang="en-US"/>
              <a:t>3</a:t>
            </a:r>
          </a:p>
        </p:txBody>
      </p:sp>
      <p:sp>
        <p:nvSpPr>
          <p:cNvPr id="1442881" name="Oval 65"/>
          <p:cNvSpPr>
            <a:spLocks noChangeArrowheads="1"/>
          </p:cNvSpPr>
          <p:nvPr/>
        </p:nvSpPr>
        <p:spPr bwMode="auto">
          <a:xfrm>
            <a:off x="1017588" y="4459288"/>
            <a:ext cx="506412" cy="506412"/>
          </a:xfrm>
          <a:prstGeom prst="ellipse">
            <a:avLst/>
          </a:prstGeom>
          <a:solidFill>
            <a:srgbClr val="FFFF00"/>
          </a:solidFill>
          <a:ln w="25400" algn="ctr">
            <a:solidFill>
              <a:srgbClr val="00FF00"/>
            </a:solidFill>
            <a:round/>
            <a:headEnd/>
            <a:tailEnd/>
          </a:ln>
          <a:effectLst/>
        </p:spPr>
        <p:txBody>
          <a:bodyPr anchor="ctr">
            <a:spAutoFit/>
          </a:bodyPr>
          <a:lstStyle/>
          <a:p>
            <a:r>
              <a:rPr lang="en-US"/>
              <a:t>2</a:t>
            </a:r>
          </a:p>
        </p:txBody>
      </p:sp>
      <p:sp>
        <p:nvSpPr>
          <p:cNvPr id="1442882" name="Oval 66"/>
          <p:cNvSpPr>
            <a:spLocks noChangeArrowheads="1"/>
          </p:cNvSpPr>
          <p:nvPr/>
        </p:nvSpPr>
        <p:spPr bwMode="auto">
          <a:xfrm>
            <a:off x="2674938" y="3771900"/>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83" name="Oval 67"/>
          <p:cNvSpPr>
            <a:spLocks noChangeArrowheads="1"/>
          </p:cNvSpPr>
          <p:nvPr/>
        </p:nvSpPr>
        <p:spPr bwMode="auto">
          <a:xfrm>
            <a:off x="2667000" y="5153025"/>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84" name="Oval 68"/>
          <p:cNvSpPr>
            <a:spLocks noChangeArrowheads="1"/>
          </p:cNvSpPr>
          <p:nvPr/>
        </p:nvSpPr>
        <p:spPr bwMode="auto">
          <a:xfrm>
            <a:off x="2667000" y="4460875"/>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86" name="AutoShape 70"/>
          <p:cNvCxnSpPr>
            <a:cxnSpLocks noChangeShapeType="1"/>
            <a:stCxn id="1442879" idx="5"/>
            <a:endCxn id="1442884" idx="2"/>
          </p:cNvCxnSpPr>
          <p:nvPr/>
        </p:nvCxnSpPr>
        <p:spPr bwMode="auto">
          <a:xfrm>
            <a:off x="1439863" y="4214813"/>
            <a:ext cx="1214437" cy="500062"/>
          </a:xfrm>
          <a:prstGeom prst="straightConnector1">
            <a:avLst/>
          </a:prstGeom>
          <a:noFill/>
          <a:ln w="25400">
            <a:solidFill>
              <a:srgbClr val="FF0000"/>
            </a:solidFill>
            <a:round/>
            <a:headEnd/>
            <a:tailEnd type="triangle" w="med" len="med"/>
          </a:ln>
          <a:effectLst/>
        </p:spPr>
      </p:cxnSp>
      <p:cxnSp>
        <p:nvCxnSpPr>
          <p:cNvPr id="1442887" name="AutoShape 71"/>
          <p:cNvCxnSpPr>
            <a:cxnSpLocks noChangeShapeType="1"/>
            <a:stCxn id="1442879" idx="5"/>
            <a:endCxn id="1442883" idx="1"/>
          </p:cNvCxnSpPr>
          <p:nvPr/>
        </p:nvCxnSpPr>
        <p:spPr bwMode="auto">
          <a:xfrm>
            <a:off x="1439863" y="4214813"/>
            <a:ext cx="1300162" cy="1000125"/>
          </a:xfrm>
          <a:prstGeom prst="straightConnector1">
            <a:avLst/>
          </a:prstGeom>
          <a:noFill/>
          <a:ln w="25400">
            <a:solidFill>
              <a:srgbClr val="FF0000"/>
            </a:solidFill>
            <a:round/>
            <a:headEnd/>
            <a:tailEnd type="triangle" w="med" len="med"/>
          </a:ln>
          <a:effectLst/>
        </p:spPr>
      </p:cxnSp>
      <p:sp>
        <p:nvSpPr>
          <p:cNvPr id="1442890" name="Oval 74"/>
          <p:cNvSpPr>
            <a:spLocks noChangeArrowheads="1"/>
          </p:cNvSpPr>
          <p:nvPr/>
        </p:nvSpPr>
        <p:spPr bwMode="auto">
          <a:xfrm>
            <a:off x="4314825" y="3773488"/>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91" name="Oval 75"/>
          <p:cNvSpPr>
            <a:spLocks noChangeArrowheads="1"/>
          </p:cNvSpPr>
          <p:nvPr/>
        </p:nvSpPr>
        <p:spPr bwMode="auto">
          <a:xfrm>
            <a:off x="4306888" y="5154613"/>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92" name="Oval 76"/>
          <p:cNvSpPr>
            <a:spLocks noChangeArrowheads="1"/>
          </p:cNvSpPr>
          <p:nvPr/>
        </p:nvSpPr>
        <p:spPr bwMode="auto">
          <a:xfrm>
            <a:off x="4306888" y="4462463"/>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93" name="AutoShape 77"/>
          <p:cNvCxnSpPr>
            <a:cxnSpLocks noChangeShapeType="1"/>
            <a:stCxn id="1442883" idx="7"/>
            <a:endCxn id="1442890" idx="2"/>
          </p:cNvCxnSpPr>
          <p:nvPr/>
        </p:nvCxnSpPr>
        <p:spPr bwMode="auto">
          <a:xfrm flipV="1">
            <a:off x="3089275" y="4027488"/>
            <a:ext cx="1212850" cy="1187450"/>
          </a:xfrm>
          <a:prstGeom prst="straightConnector1">
            <a:avLst/>
          </a:prstGeom>
          <a:noFill/>
          <a:ln w="25400">
            <a:solidFill>
              <a:srgbClr val="FF0000"/>
            </a:solidFill>
            <a:round/>
            <a:headEnd/>
            <a:tailEnd type="triangle" w="med" len="med"/>
          </a:ln>
          <a:effectLst/>
        </p:spPr>
      </p:cxnSp>
      <p:cxnSp>
        <p:nvCxnSpPr>
          <p:cNvPr id="1442895" name="AutoShape 79"/>
          <p:cNvCxnSpPr>
            <a:cxnSpLocks noChangeShapeType="1"/>
            <a:stCxn id="1442884" idx="6"/>
            <a:endCxn id="1442891" idx="2"/>
          </p:cNvCxnSpPr>
          <p:nvPr/>
        </p:nvCxnSpPr>
        <p:spPr bwMode="auto">
          <a:xfrm>
            <a:off x="3186113" y="4714875"/>
            <a:ext cx="1108075" cy="693738"/>
          </a:xfrm>
          <a:prstGeom prst="straightConnector1">
            <a:avLst/>
          </a:prstGeom>
          <a:noFill/>
          <a:ln w="25400">
            <a:solidFill>
              <a:srgbClr val="FF0000"/>
            </a:solidFill>
            <a:round/>
            <a:headEnd/>
            <a:tailEnd type="triangle" w="med" len="med"/>
          </a:ln>
          <a:effectLst/>
        </p:spPr>
      </p:cxnSp>
      <p:sp>
        <p:nvSpPr>
          <p:cNvPr id="1442898" name="Oval 82"/>
          <p:cNvSpPr>
            <a:spLocks noChangeArrowheads="1"/>
          </p:cNvSpPr>
          <p:nvPr/>
        </p:nvSpPr>
        <p:spPr bwMode="auto">
          <a:xfrm>
            <a:off x="5945188" y="3756025"/>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99" name="Oval 83"/>
          <p:cNvSpPr>
            <a:spLocks noChangeArrowheads="1"/>
          </p:cNvSpPr>
          <p:nvPr/>
        </p:nvSpPr>
        <p:spPr bwMode="auto">
          <a:xfrm>
            <a:off x="5937250" y="5137150"/>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900" name="Oval 84"/>
          <p:cNvSpPr>
            <a:spLocks noChangeArrowheads="1"/>
          </p:cNvSpPr>
          <p:nvPr/>
        </p:nvSpPr>
        <p:spPr bwMode="auto">
          <a:xfrm>
            <a:off x="5937250" y="4445000"/>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901" name="AutoShape 85"/>
          <p:cNvCxnSpPr>
            <a:cxnSpLocks noChangeShapeType="1"/>
            <a:stCxn id="1442891" idx="7"/>
            <a:endCxn id="1442898" idx="2"/>
          </p:cNvCxnSpPr>
          <p:nvPr/>
        </p:nvCxnSpPr>
        <p:spPr bwMode="auto">
          <a:xfrm flipV="1">
            <a:off x="4729163" y="4010025"/>
            <a:ext cx="1203325" cy="1206500"/>
          </a:xfrm>
          <a:prstGeom prst="straightConnector1">
            <a:avLst/>
          </a:prstGeom>
          <a:noFill/>
          <a:ln w="25400">
            <a:solidFill>
              <a:srgbClr val="FF0000"/>
            </a:solidFill>
            <a:round/>
            <a:headEnd/>
            <a:tailEnd type="triangle" w="med" len="med"/>
          </a:ln>
          <a:effectLst/>
        </p:spPr>
      </p:cxnSp>
      <p:cxnSp>
        <p:nvCxnSpPr>
          <p:cNvPr id="1442902" name="AutoShape 86"/>
          <p:cNvCxnSpPr>
            <a:cxnSpLocks noChangeShapeType="1"/>
            <a:stCxn id="1442891" idx="6"/>
            <a:endCxn id="1442900" idx="2"/>
          </p:cNvCxnSpPr>
          <p:nvPr/>
        </p:nvCxnSpPr>
        <p:spPr bwMode="auto">
          <a:xfrm flipV="1">
            <a:off x="4814888" y="4699000"/>
            <a:ext cx="1109662" cy="709613"/>
          </a:xfrm>
          <a:prstGeom prst="straightConnector1">
            <a:avLst/>
          </a:prstGeom>
          <a:noFill/>
          <a:ln w="25400">
            <a:solidFill>
              <a:srgbClr val="FF0000"/>
            </a:solidFill>
            <a:round/>
            <a:headEnd/>
            <a:tailEnd type="triangle" w="med" len="med"/>
          </a:ln>
          <a:effectLst/>
        </p:spPr>
      </p:cxnSp>
      <p:cxnSp>
        <p:nvCxnSpPr>
          <p:cNvPr id="1442905" name="AutoShape 89"/>
          <p:cNvCxnSpPr>
            <a:cxnSpLocks noChangeShapeType="1"/>
            <a:stCxn id="1442890" idx="6"/>
            <a:endCxn id="1442900" idx="2"/>
          </p:cNvCxnSpPr>
          <p:nvPr/>
        </p:nvCxnSpPr>
        <p:spPr bwMode="auto">
          <a:xfrm>
            <a:off x="4813300" y="4027488"/>
            <a:ext cx="1111250" cy="671512"/>
          </a:xfrm>
          <a:prstGeom prst="straightConnector1">
            <a:avLst/>
          </a:prstGeom>
          <a:noFill/>
          <a:ln w="25400">
            <a:solidFill>
              <a:srgbClr val="FF0000"/>
            </a:solidFill>
            <a:round/>
            <a:headEnd/>
            <a:tailEnd type="triangle" w="med" len="med"/>
          </a:ln>
          <a:effectLst/>
        </p:spPr>
      </p:cxnSp>
      <p:sp>
        <p:nvSpPr>
          <p:cNvPr id="1442906" name="Oval 90"/>
          <p:cNvSpPr>
            <a:spLocks noChangeArrowheads="1"/>
          </p:cNvSpPr>
          <p:nvPr/>
        </p:nvSpPr>
        <p:spPr bwMode="auto">
          <a:xfrm>
            <a:off x="7591425" y="3735388"/>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907" name="Oval 91"/>
          <p:cNvSpPr>
            <a:spLocks noChangeArrowheads="1"/>
          </p:cNvSpPr>
          <p:nvPr/>
        </p:nvSpPr>
        <p:spPr bwMode="auto">
          <a:xfrm>
            <a:off x="7583488" y="5116513"/>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908" name="Oval 92"/>
          <p:cNvSpPr>
            <a:spLocks noChangeArrowheads="1"/>
          </p:cNvSpPr>
          <p:nvPr/>
        </p:nvSpPr>
        <p:spPr bwMode="auto">
          <a:xfrm>
            <a:off x="7583488" y="4424363"/>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909" name="AutoShape 93"/>
          <p:cNvCxnSpPr>
            <a:cxnSpLocks noChangeShapeType="1"/>
            <a:stCxn id="1442898" idx="6"/>
            <a:endCxn id="1442906" idx="2"/>
          </p:cNvCxnSpPr>
          <p:nvPr/>
        </p:nvCxnSpPr>
        <p:spPr bwMode="auto">
          <a:xfrm flipV="1">
            <a:off x="6443663" y="3989388"/>
            <a:ext cx="1135062" cy="20637"/>
          </a:xfrm>
          <a:prstGeom prst="straightConnector1">
            <a:avLst/>
          </a:prstGeom>
          <a:noFill/>
          <a:ln w="25400">
            <a:solidFill>
              <a:srgbClr val="FF0000"/>
            </a:solidFill>
            <a:round/>
            <a:headEnd/>
            <a:tailEnd type="triangle" w="med" len="med"/>
          </a:ln>
          <a:effectLst/>
        </p:spPr>
      </p:cxnSp>
      <p:cxnSp>
        <p:nvCxnSpPr>
          <p:cNvPr id="1442910" name="AutoShape 94"/>
          <p:cNvCxnSpPr>
            <a:cxnSpLocks noChangeShapeType="1"/>
            <a:stCxn id="1442898" idx="5"/>
            <a:endCxn id="1442908" idx="2"/>
          </p:cNvCxnSpPr>
          <p:nvPr/>
        </p:nvCxnSpPr>
        <p:spPr bwMode="auto">
          <a:xfrm>
            <a:off x="6359525" y="4200525"/>
            <a:ext cx="1211263" cy="477838"/>
          </a:xfrm>
          <a:prstGeom prst="straightConnector1">
            <a:avLst/>
          </a:prstGeom>
          <a:noFill/>
          <a:ln w="25400">
            <a:solidFill>
              <a:srgbClr val="FF0000"/>
            </a:solidFill>
            <a:round/>
            <a:headEnd/>
            <a:tailEnd type="triangle" w="med" len="med"/>
          </a:ln>
          <a:effectLst/>
        </p:spPr>
      </p:cxnSp>
      <p:cxnSp>
        <p:nvCxnSpPr>
          <p:cNvPr id="1442911" name="AutoShape 95"/>
          <p:cNvCxnSpPr>
            <a:cxnSpLocks noChangeShapeType="1"/>
            <a:stCxn id="1442898" idx="5"/>
            <a:endCxn id="1442907" idx="1"/>
          </p:cNvCxnSpPr>
          <p:nvPr/>
        </p:nvCxnSpPr>
        <p:spPr bwMode="auto">
          <a:xfrm>
            <a:off x="6359525" y="4200525"/>
            <a:ext cx="1296988" cy="977900"/>
          </a:xfrm>
          <a:prstGeom prst="straightConnector1">
            <a:avLst/>
          </a:prstGeom>
          <a:noFill/>
          <a:ln w="25400">
            <a:solidFill>
              <a:srgbClr val="FF0000"/>
            </a:solidFill>
            <a:round/>
            <a:headEnd/>
            <a:tailEnd type="triangle" w="med" len="med"/>
          </a:ln>
          <a:effectLst/>
        </p:spPr>
      </p:cxnSp>
      <p:cxnSp>
        <p:nvCxnSpPr>
          <p:cNvPr id="1442912" name="AutoShape 96"/>
          <p:cNvCxnSpPr>
            <a:cxnSpLocks noChangeShapeType="1"/>
            <a:stCxn id="1442900" idx="6"/>
            <a:endCxn id="1442907" idx="2"/>
          </p:cNvCxnSpPr>
          <p:nvPr/>
        </p:nvCxnSpPr>
        <p:spPr bwMode="auto">
          <a:xfrm>
            <a:off x="6456363" y="4699000"/>
            <a:ext cx="1114425" cy="671513"/>
          </a:xfrm>
          <a:prstGeom prst="straightConnector1">
            <a:avLst/>
          </a:prstGeom>
          <a:noFill/>
          <a:ln w="25400">
            <a:solidFill>
              <a:srgbClr val="FF0000"/>
            </a:solidFill>
            <a:round/>
            <a:headEnd/>
            <a:tailEnd type="triangle" w="med" len="med"/>
          </a:ln>
          <a:effectLst/>
        </p:spPr>
      </p:cxnSp>
      <p:sp>
        <p:nvSpPr>
          <p:cNvPr id="1442915" name="Text Box 99"/>
          <p:cNvSpPr txBox="1">
            <a:spLocks noChangeArrowheads="1"/>
          </p:cNvSpPr>
          <p:nvPr/>
        </p:nvSpPr>
        <p:spPr bwMode="auto">
          <a:xfrm>
            <a:off x="257175" y="3819525"/>
            <a:ext cx="419100" cy="396875"/>
          </a:xfrm>
          <a:prstGeom prst="rect">
            <a:avLst/>
          </a:prstGeom>
          <a:noFill/>
          <a:ln w="9525" algn="ctr">
            <a:noFill/>
            <a:miter lim="800000"/>
            <a:headEnd/>
            <a:tailEnd/>
          </a:ln>
          <a:effectLst/>
        </p:spPr>
        <p:txBody>
          <a:bodyPr>
            <a:spAutoFit/>
          </a:bodyPr>
          <a:lstStyle/>
          <a:p>
            <a:r>
              <a:rPr lang="en-US" sz="2000" b="1" i="1">
                <a:latin typeface="Times New Roman" pitchFamily="18" charset="0"/>
              </a:rPr>
              <a:t>s</a:t>
            </a:r>
            <a:r>
              <a:rPr lang="en-US" sz="2000" b="1" i="1" baseline="-25000">
                <a:latin typeface="Times New Roman" pitchFamily="18" charset="0"/>
              </a:rPr>
              <a:t>0</a:t>
            </a:r>
          </a:p>
        </p:txBody>
      </p:sp>
      <p:cxnSp>
        <p:nvCxnSpPr>
          <p:cNvPr id="1442916" name="AutoShape 100"/>
          <p:cNvCxnSpPr>
            <a:cxnSpLocks noChangeShapeType="1"/>
            <a:stCxn id="1442915" idx="3"/>
            <a:endCxn id="1442879" idx="2"/>
          </p:cNvCxnSpPr>
          <p:nvPr/>
        </p:nvCxnSpPr>
        <p:spPr bwMode="auto">
          <a:xfrm>
            <a:off x="676275" y="4017963"/>
            <a:ext cx="336550" cy="6350"/>
          </a:xfrm>
          <a:prstGeom prst="straightConnector1">
            <a:avLst/>
          </a:prstGeom>
          <a:noFill/>
          <a:ln w="9525">
            <a:solidFill>
              <a:schemeClr val="tx1"/>
            </a:solidFill>
            <a:round/>
            <a:headEnd/>
            <a:tailEnd type="triangle" w="med" len="med"/>
          </a:ln>
          <a:effectLst/>
        </p:spPr>
      </p:cxnSp>
      <p:sp>
        <p:nvSpPr>
          <p:cNvPr id="1442917" name="Text Box 101"/>
          <p:cNvSpPr txBox="1">
            <a:spLocks noChangeArrowheads="1"/>
          </p:cNvSpPr>
          <p:nvPr/>
        </p:nvSpPr>
        <p:spPr bwMode="auto">
          <a:xfrm>
            <a:off x="946150" y="5537200"/>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=1</a:t>
            </a:r>
          </a:p>
        </p:txBody>
      </p:sp>
      <p:sp>
        <p:nvSpPr>
          <p:cNvPr id="1442918" name="Text Box 102"/>
          <p:cNvSpPr txBox="1">
            <a:spLocks noChangeArrowheads="1"/>
          </p:cNvSpPr>
          <p:nvPr/>
        </p:nvSpPr>
        <p:spPr bwMode="auto">
          <a:xfrm>
            <a:off x="2528888" y="5548313"/>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=2</a:t>
            </a:r>
          </a:p>
        </p:txBody>
      </p:sp>
      <p:sp>
        <p:nvSpPr>
          <p:cNvPr id="1442919" name="Text Box 103"/>
          <p:cNvSpPr txBox="1">
            <a:spLocks noChangeArrowheads="1"/>
          </p:cNvSpPr>
          <p:nvPr/>
        </p:nvSpPr>
        <p:spPr bwMode="auto">
          <a:xfrm>
            <a:off x="4159250" y="5530850"/>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=2</a:t>
            </a:r>
          </a:p>
        </p:txBody>
      </p:sp>
      <p:sp>
        <p:nvSpPr>
          <p:cNvPr id="1442920" name="Text Box 104"/>
          <p:cNvSpPr txBox="1">
            <a:spLocks noChangeArrowheads="1"/>
          </p:cNvSpPr>
          <p:nvPr/>
        </p:nvSpPr>
        <p:spPr bwMode="auto">
          <a:xfrm>
            <a:off x="5862638" y="5500688"/>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=3</a:t>
            </a:r>
          </a:p>
        </p:txBody>
      </p:sp>
      <p:sp>
        <p:nvSpPr>
          <p:cNvPr id="1442921" name="Text Box 105"/>
          <p:cNvSpPr txBox="1">
            <a:spLocks noChangeArrowheads="1"/>
          </p:cNvSpPr>
          <p:nvPr/>
        </p:nvSpPr>
        <p:spPr bwMode="auto">
          <a:xfrm>
            <a:off x="7483475" y="5492750"/>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=4</a:t>
            </a:r>
          </a:p>
        </p:txBody>
      </p:sp>
      <p:grpSp>
        <p:nvGrpSpPr>
          <p:cNvPr id="141" name="Group 140"/>
          <p:cNvGrpSpPr/>
          <p:nvPr/>
        </p:nvGrpSpPr>
        <p:grpSpPr>
          <a:xfrm>
            <a:off x="6901982" y="87765"/>
            <a:ext cx="2163403" cy="1228960"/>
            <a:chOff x="-3008313" y="1725925"/>
            <a:chExt cx="3175000" cy="1968500"/>
          </a:xfrm>
        </p:grpSpPr>
        <p:sp>
          <p:nvSpPr>
            <p:cNvPr id="122" name="Oval 72"/>
            <p:cNvSpPr>
              <a:spLocks noChangeArrowheads="1"/>
            </p:cNvSpPr>
            <p:nvPr/>
          </p:nvSpPr>
          <p:spPr bwMode="auto">
            <a:xfrm>
              <a:off x="-2470151" y="2100575"/>
              <a:ext cx="485775" cy="495300"/>
            </a:xfrm>
            <a:prstGeom prst="ellipse">
              <a:avLst/>
            </a:prstGeom>
            <a:solidFill>
              <a:srgbClr val="FFFF00"/>
            </a:solidFill>
            <a:ln w="9525" algn="ctr">
              <a:solidFill>
                <a:schemeClr val="tx1"/>
              </a:solidFill>
              <a:round/>
              <a:headEnd/>
              <a:tailEnd/>
            </a:ln>
            <a:effectLst/>
          </p:spPr>
          <p:txBody>
            <a:bodyPr anchor="ctr">
              <a:spAutoFit/>
            </a:bodyPr>
            <a:lstStyle/>
            <a:p>
              <a:r>
                <a:rPr lang="en-US"/>
                <a:t>1</a:t>
              </a:r>
            </a:p>
          </p:txBody>
        </p:sp>
        <p:sp>
          <p:nvSpPr>
            <p:cNvPr id="123" name="Oval 73"/>
            <p:cNvSpPr>
              <a:spLocks noChangeArrowheads="1"/>
            </p:cNvSpPr>
            <p:nvPr/>
          </p:nvSpPr>
          <p:spPr bwMode="auto">
            <a:xfrm>
              <a:off x="-534988" y="2094225"/>
              <a:ext cx="495300" cy="488950"/>
            </a:xfrm>
            <a:prstGeom prst="ellipse">
              <a:avLst/>
            </a:prstGeom>
            <a:solidFill>
              <a:srgbClr val="FFFF00"/>
            </a:solidFill>
            <a:ln w="9525" algn="ctr">
              <a:solidFill>
                <a:schemeClr val="tx1"/>
              </a:solidFill>
              <a:round/>
              <a:headEnd/>
              <a:tailEnd/>
            </a:ln>
            <a:effectLst/>
          </p:spPr>
          <p:txBody>
            <a:bodyPr anchor="ctr">
              <a:spAutoFit/>
            </a:bodyPr>
            <a:lstStyle/>
            <a:p>
              <a:r>
                <a:rPr lang="en-US"/>
                <a:t>3</a:t>
              </a:r>
            </a:p>
          </p:txBody>
        </p:sp>
        <p:sp>
          <p:nvSpPr>
            <p:cNvPr id="124" name="Oval 74"/>
            <p:cNvSpPr>
              <a:spLocks noChangeArrowheads="1"/>
            </p:cNvSpPr>
            <p:nvPr/>
          </p:nvSpPr>
          <p:spPr bwMode="auto">
            <a:xfrm>
              <a:off x="-1476376" y="3141975"/>
              <a:ext cx="504825" cy="495300"/>
            </a:xfrm>
            <a:prstGeom prst="ellipse">
              <a:avLst/>
            </a:prstGeom>
            <a:solidFill>
              <a:srgbClr val="FFFF00"/>
            </a:solidFill>
            <a:ln w="9525" algn="ctr">
              <a:solidFill>
                <a:schemeClr val="tx1"/>
              </a:solidFill>
              <a:round/>
              <a:headEnd/>
              <a:tailEnd/>
            </a:ln>
            <a:effectLst/>
          </p:spPr>
          <p:txBody>
            <a:bodyPr anchor="ctr">
              <a:spAutoFit/>
            </a:bodyPr>
            <a:lstStyle/>
            <a:p>
              <a:r>
                <a:rPr lang="en-US"/>
                <a:t>2</a:t>
              </a:r>
            </a:p>
          </p:txBody>
        </p:sp>
        <p:cxnSp>
          <p:nvCxnSpPr>
            <p:cNvPr id="125" name="AutoShape 75"/>
            <p:cNvCxnSpPr>
              <a:cxnSpLocks noChangeShapeType="1"/>
            </p:cNvCxnSpPr>
            <p:nvPr/>
          </p:nvCxnSpPr>
          <p:spPr bwMode="auto">
            <a:xfrm flipV="1">
              <a:off x="-1984376" y="2341875"/>
              <a:ext cx="1449388" cy="6350"/>
            </a:xfrm>
            <a:prstGeom prst="curvedConnector3">
              <a:avLst>
                <a:gd name="adj1" fmla="val 49944"/>
              </a:avLst>
            </a:prstGeom>
            <a:noFill/>
            <a:ln w="9525">
              <a:solidFill>
                <a:schemeClr val="tx1"/>
              </a:solidFill>
              <a:round/>
              <a:headEnd/>
              <a:tailEnd type="triangle" w="med" len="med"/>
            </a:ln>
            <a:effectLst/>
          </p:spPr>
        </p:cxnSp>
        <p:cxnSp>
          <p:nvCxnSpPr>
            <p:cNvPr id="126" name="AutoShape 76"/>
            <p:cNvCxnSpPr>
              <a:cxnSpLocks noChangeShapeType="1"/>
            </p:cNvCxnSpPr>
            <p:nvPr/>
          </p:nvCxnSpPr>
          <p:spPr bwMode="auto">
            <a:xfrm rot="5400000" flipV="1">
              <a:off x="-2572544" y="2350606"/>
              <a:ext cx="349250" cy="1587"/>
            </a:xfrm>
            <a:prstGeom prst="curvedConnector5">
              <a:avLst>
                <a:gd name="adj1" fmla="val -86366"/>
                <a:gd name="adj2" fmla="val -40500000"/>
                <a:gd name="adj3" fmla="val 186366"/>
              </a:avLst>
            </a:prstGeom>
            <a:noFill/>
            <a:ln w="9525">
              <a:solidFill>
                <a:schemeClr val="tx1"/>
              </a:solidFill>
              <a:round/>
              <a:headEnd/>
              <a:tailEnd type="triangle" w="med" len="med"/>
            </a:ln>
            <a:effectLst/>
          </p:spPr>
        </p:cxnSp>
        <p:cxnSp>
          <p:nvCxnSpPr>
            <p:cNvPr id="127" name="AutoShape 77"/>
            <p:cNvCxnSpPr>
              <a:cxnSpLocks noChangeShapeType="1"/>
            </p:cNvCxnSpPr>
            <p:nvPr/>
          </p:nvCxnSpPr>
          <p:spPr bwMode="auto">
            <a:xfrm rot="16200000" flipH="1" flipV="1">
              <a:off x="-1265238" y="1373500"/>
              <a:ext cx="12700" cy="1593850"/>
            </a:xfrm>
            <a:prstGeom prst="curvedConnector3">
              <a:avLst>
                <a:gd name="adj1" fmla="val -3780000"/>
              </a:avLst>
            </a:prstGeom>
            <a:noFill/>
            <a:ln w="9525">
              <a:solidFill>
                <a:schemeClr val="tx1"/>
              </a:solidFill>
              <a:round/>
              <a:headEnd/>
              <a:tailEnd type="triangle" w="med" len="med"/>
            </a:ln>
            <a:effectLst/>
          </p:spPr>
        </p:cxnSp>
        <p:cxnSp>
          <p:nvCxnSpPr>
            <p:cNvPr id="128" name="AutoShape 78"/>
            <p:cNvCxnSpPr>
              <a:cxnSpLocks noChangeShapeType="1"/>
            </p:cNvCxnSpPr>
            <p:nvPr/>
          </p:nvCxnSpPr>
          <p:spPr bwMode="auto">
            <a:xfrm rot="16200000" flipH="1">
              <a:off x="-2248694" y="2617306"/>
              <a:ext cx="793750" cy="750887"/>
            </a:xfrm>
            <a:prstGeom prst="curvedConnector2">
              <a:avLst/>
            </a:prstGeom>
            <a:noFill/>
            <a:ln w="9525">
              <a:solidFill>
                <a:schemeClr val="tx1"/>
              </a:solidFill>
              <a:round/>
              <a:headEnd/>
              <a:tailEnd type="triangle" w="med" len="med"/>
            </a:ln>
            <a:effectLst/>
          </p:spPr>
        </p:cxnSp>
        <p:cxnSp>
          <p:nvCxnSpPr>
            <p:cNvPr id="129" name="AutoShape 79"/>
            <p:cNvCxnSpPr>
              <a:cxnSpLocks noChangeShapeType="1"/>
            </p:cNvCxnSpPr>
            <p:nvPr/>
          </p:nvCxnSpPr>
          <p:spPr bwMode="auto">
            <a:xfrm rot="10800000" flipV="1">
              <a:off x="-1223963" y="2341875"/>
              <a:ext cx="688975" cy="800100"/>
            </a:xfrm>
            <a:prstGeom prst="curvedConnector2">
              <a:avLst/>
            </a:prstGeom>
            <a:noFill/>
            <a:ln w="9525">
              <a:solidFill>
                <a:schemeClr val="tx1"/>
              </a:solidFill>
              <a:round/>
              <a:headEnd/>
              <a:tailEnd type="triangle" w="med" len="med"/>
            </a:ln>
            <a:effectLst/>
          </p:spPr>
        </p:cxnSp>
        <p:cxnSp>
          <p:nvCxnSpPr>
            <p:cNvPr id="130" name="AutoShape 80"/>
            <p:cNvCxnSpPr>
              <a:cxnSpLocks noChangeShapeType="1"/>
            </p:cNvCxnSpPr>
            <p:nvPr/>
          </p:nvCxnSpPr>
          <p:spPr bwMode="auto">
            <a:xfrm rot="5400000">
              <a:off x="-980282" y="2522056"/>
              <a:ext cx="876300" cy="858838"/>
            </a:xfrm>
            <a:prstGeom prst="curvedConnector2">
              <a:avLst/>
            </a:prstGeom>
            <a:noFill/>
            <a:ln w="9525">
              <a:solidFill>
                <a:schemeClr val="tx1"/>
              </a:solidFill>
              <a:round/>
              <a:headEnd type="stealth" w="med" len="med"/>
              <a:tailEnd/>
            </a:ln>
            <a:effectLst/>
          </p:spPr>
        </p:cxnSp>
        <p:sp>
          <p:nvSpPr>
            <p:cNvPr id="131" name="Text Box 81"/>
            <p:cNvSpPr txBox="1">
              <a:spLocks noChangeArrowheads="1"/>
            </p:cNvSpPr>
            <p:nvPr/>
          </p:nvSpPr>
          <p:spPr bwMode="auto">
            <a:xfrm>
              <a:off x="-3008313" y="2373625"/>
              <a:ext cx="666750" cy="366713"/>
            </a:xfrm>
            <a:prstGeom prst="rect">
              <a:avLst/>
            </a:prstGeom>
            <a:noFill/>
            <a:ln w="9525" algn="ctr">
              <a:noFill/>
              <a:miter lim="800000"/>
              <a:headEnd/>
              <a:tailEnd/>
            </a:ln>
            <a:effectLst/>
          </p:spPr>
          <p:txBody>
            <a:bodyPr>
              <a:spAutoFit/>
            </a:bodyPr>
            <a:lstStyle/>
            <a:p>
              <a:r>
                <a:rPr lang="en-US"/>
                <a:t>0</a:t>
              </a:r>
            </a:p>
          </p:txBody>
        </p:sp>
        <p:sp>
          <p:nvSpPr>
            <p:cNvPr id="132" name="Text Box 82"/>
            <p:cNvSpPr txBox="1">
              <a:spLocks noChangeArrowheads="1"/>
            </p:cNvSpPr>
            <p:nvPr/>
          </p:nvSpPr>
          <p:spPr bwMode="auto">
            <a:xfrm>
              <a:off x="-2397126" y="1725925"/>
              <a:ext cx="638175" cy="368300"/>
            </a:xfrm>
            <a:prstGeom prst="rect">
              <a:avLst/>
            </a:prstGeom>
            <a:noFill/>
            <a:ln w="9525" algn="ctr">
              <a:noFill/>
              <a:miter lim="800000"/>
              <a:headEnd/>
              <a:tailEnd/>
            </a:ln>
            <a:effectLst/>
          </p:spPr>
          <p:txBody>
            <a:bodyPr>
              <a:spAutoFit/>
            </a:bodyPr>
            <a:lstStyle/>
            <a:p>
              <a:r>
                <a:rPr lang="en-US"/>
                <a:t>1</a:t>
              </a:r>
            </a:p>
          </p:txBody>
        </p:sp>
        <p:sp>
          <p:nvSpPr>
            <p:cNvPr id="133" name="Text Box 83"/>
            <p:cNvSpPr txBox="1">
              <a:spLocks noChangeArrowheads="1"/>
            </p:cNvSpPr>
            <p:nvPr/>
          </p:nvSpPr>
          <p:spPr bwMode="auto">
            <a:xfrm>
              <a:off x="-1044576" y="2011675"/>
              <a:ext cx="647700" cy="368300"/>
            </a:xfrm>
            <a:prstGeom prst="rect">
              <a:avLst/>
            </a:prstGeom>
            <a:noFill/>
            <a:ln w="9525" algn="ctr">
              <a:noFill/>
              <a:miter lim="800000"/>
              <a:headEnd/>
              <a:tailEnd/>
            </a:ln>
            <a:effectLst/>
          </p:spPr>
          <p:txBody>
            <a:bodyPr>
              <a:spAutoFit/>
            </a:bodyPr>
            <a:lstStyle/>
            <a:p>
              <a:r>
                <a:rPr lang="en-US"/>
                <a:t>0</a:t>
              </a:r>
            </a:p>
          </p:txBody>
        </p:sp>
        <p:sp>
          <p:nvSpPr>
            <p:cNvPr id="134" name="Text Box 84"/>
            <p:cNvSpPr txBox="1">
              <a:spLocks noChangeArrowheads="1"/>
            </p:cNvSpPr>
            <p:nvPr/>
          </p:nvSpPr>
          <p:spPr bwMode="auto">
            <a:xfrm>
              <a:off x="-166688" y="2468875"/>
              <a:ext cx="333375" cy="368300"/>
            </a:xfrm>
            <a:prstGeom prst="rect">
              <a:avLst/>
            </a:prstGeom>
            <a:noFill/>
            <a:ln w="9525" algn="ctr">
              <a:noFill/>
              <a:miter lim="800000"/>
              <a:headEnd/>
              <a:tailEnd/>
            </a:ln>
            <a:effectLst/>
          </p:spPr>
          <p:txBody>
            <a:bodyPr>
              <a:spAutoFit/>
            </a:bodyPr>
            <a:lstStyle/>
            <a:p>
              <a:r>
                <a:rPr lang="en-US"/>
                <a:t>1</a:t>
              </a:r>
            </a:p>
          </p:txBody>
        </p:sp>
        <p:sp>
          <p:nvSpPr>
            <p:cNvPr id="135" name="Text Box 85"/>
            <p:cNvSpPr txBox="1">
              <a:spLocks noChangeArrowheads="1"/>
            </p:cNvSpPr>
            <p:nvPr/>
          </p:nvSpPr>
          <p:spPr bwMode="auto">
            <a:xfrm>
              <a:off x="-717551" y="2506975"/>
              <a:ext cx="466725" cy="368300"/>
            </a:xfrm>
            <a:prstGeom prst="rect">
              <a:avLst/>
            </a:prstGeom>
            <a:noFill/>
            <a:ln w="9525" algn="ctr">
              <a:noFill/>
              <a:miter lim="800000"/>
              <a:headEnd/>
              <a:tailEnd/>
            </a:ln>
            <a:effectLst/>
          </p:spPr>
          <p:txBody>
            <a:bodyPr>
              <a:spAutoFit/>
            </a:bodyPr>
            <a:lstStyle/>
            <a:p>
              <a:r>
                <a:rPr lang="en-US"/>
                <a:t>0</a:t>
              </a:r>
            </a:p>
          </p:txBody>
        </p:sp>
        <p:sp>
          <p:nvSpPr>
            <p:cNvPr id="136" name="Text Box 86"/>
            <p:cNvSpPr txBox="1">
              <a:spLocks noChangeArrowheads="1"/>
            </p:cNvSpPr>
            <p:nvPr/>
          </p:nvSpPr>
          <p:spPr bwMode="auto">
            <a:xfrm>
              <a:off x="-1955801" y="3326125"/>
              <a:ext cx="533400" cy="368300"/>
            </a:xfrm>
            <a:prstGeom prst="rect">
              <a:avLst/>
            </a:prstGeom>
            <a:noFill/>
            <a:ln w="9525" algn="ctr">
              <a:noFill/>
              <a:miter lim="800000"/>
              <a:headEnd/>
              <a:tailEnd/>
            </a:ln>
            <a:effectLst/>
          </p:spPr>
          <p:txBody>
            <a:bodyPr>
              <a:spAutoFit/>
            </a:bodyPr>
            <a:lstStyle/>
            <a:p>
              <a:r>
                <a:rPr lang="en-US"/>
                <a:t>0</a:t>
              </a:r>
            </a:p>
          </p:txBody>
        </p:sp>
        <p:cxnSp>
          <p:nvCxnSpPr>
            <p:cNvPr id="137" name="AutoShape 87"/>
            <p:cNvCxnSpPr>
              <a:cxnSpLocks noChangeShapeType="1"/>
            </p:cNvCxnSpPr>
            <p:nvPr/>
          </p:nvCxnSpPr>
          <p:spPr bwMode="auto">
            <a:xfrm rot="16200000" flipH="1">
              <a:off x="-2074863" y="2545075"/>
              <a:ext cx="692150" cy="654050"/>
            </a:xfrm>
            <a:prstGeom prst="curvedConnector3">
              <a:avLst>
                <a:gd name="adj1" fmla="val 50000"/>
              </a:avLst>
            </a:prstGeom>
            <a:noFill/>
            <a:ln w="9525">
              <a:solidFill>
                <a:schemeClr val="tx1"/>
              </a:solidFill>
              <a:round/>
              <a:headEnd/>
              <a:tailEnd type="triangle" w="med" len="med"/>
            </a:ln>
            <a:effectLst/>
          </p:spPr>
        </p:cxnSp>
        <p:sp>
          <p:nvSpPr>
            <p:cNvPr id="138" name="Text Box 88"/>
            <p:cNvSpPr txBox="1">
              <a:spLocks noChangeArrowheads="1"/>
            </p:cNvSpPr>
            <p:nvPr/>
          </p:nvSpPr>
          <p:spPr bwMode="auto">
            <a:xfrm>
              <a:off x="-1773238" y="2653025"/>
              <a:ext cx="533400" cy="368300"/>
            </a:xfrm>
            <a:prstGeom prst="rect">
              <a:avLst/>
            </a:prstGeom>
            <a:noFill/>
            <a:ln w="9525" algn="ctr">
              <a:noFill/>
              <a:miter lim="800000"/>
              <a:headEnd/>
              <a:tailEnd/>
            </a:ln>
            <a:effectLst/>
          </p:spPr>
          <p:txBody>
            <a:bodyPr>
              <a:spAutoFit/>
            </a:bodyPr>
            <a:lstStyle/>
            <a:p>
              <a:r>
                <a:rPr lang="en-US"/>
                <a:t>1</a:t>
              </a:r>
            </a:p>
          </p:txBody>
        </p:sp>
        <p:cxnSp>
          <p:nvCxnSpPr>
            <p:cNvPr id="139" name="AutoShape 89"/>
            <p:cNvCxnSpPr>
              <a:cxnSpLocks noChangeShapeType="1"/>
            </p:cNvCxnSpPr>
            <p:nvPr/>
          </p:nvCxnSpPr>
          <p:spPr bwMode="auto">
            <a:xfrm rot="16200000">
              <a:off x="-984250" y="2521262"/>
              <a:ext cx="635000" cy="758825"/>
            </a:xfrm>
            <a:prstGeom prst="curvedConnector3">
              <a:avLst>
                <a:gd name="adj1" fmla="val 55778"/>
              </a:avLst>
            </a:prstGeom>
            <a:noFill/>
            <a:ln w="9525">
              <a:solidFill>
                <a:schemeClr val="tx1"/>
              </a:solidFill>
              <a:round/>
              <a:headEnd/>
              <a:tailEnd type="triangle" w="med" len="med"/>
            </a:ln>
            <a:effectLst/>
          </p:spPr>
        </p:cxnSp>
        <p:sp>
          <p:nvSpPr>
            <p:cNvPr id="140" name="Text Box 90"/>
            <p:cNvSpPr txBox="1">
              <a:spLocks noChangeArrowheads="1"/>
            </p:cNvSpPr>
            <p:nvPr/>
          </p:nvSpPr>
          <p:spPr bwMode="auto">
            <a:xfrm>
              <a:off x="-1260476" y="2786375"/>
              <a:ext cx="333375" cy="368300"/>
            </a:xfrm>
            <a:prstGeom prst="rect">
              <a:avLst/>
            </a:prstGeom>
            <a:noFill/>
            <a:ln w="9525" algn="ctr">
              <a:noFill/>
              <a:miter lim="800000"/>
              <a:headEnd/>
              <a:tailEnd/>
            </a:ln>
            <a:effectLst/>
          </p:spPr>
          <p:txBody>
            <a:bodyPr>
              <a:spAutoFit/>
            </a:bodyPr>
            <a:lstStyle/>
            <a:p>
              <a:r>
                <a:rPr lang="en-US"/>
                <a:t>1</a:t>
              </a:r>
            </a:p>
          </p:txBody>
        </p:sp>
      </p:grpSp>
    </p:spTree>
  </p:cSld>
  <p:clrMapOvr>
    <a:masterClrMapping/>
  </p:clrMapOvr>
  <p:transition spd="slow">
    <p:push dir="u"/>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ACE11316-B326-42F9-948C-B587EA0C2775}"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8D1D669F-1D98-46BA-A89A-A29B5CA85A96}" type="slidenum">
              <a:rPr lang="en-US"/>
              <a:pPr/>
              <a:t>169</a:t>
            </a:fld>
            <a:endParaRPr lang="en-US"/>
          </a:p>
        </p:txBody>
      </p:sp>
      <p:sp>
        <p:nvSpPr>
          <p:cNvPr id="1333250" name="Rectangle 2"/>
          <p:cNvSpPr>
            <a:spLocks noGrp="1" noChangeArrowheads="1"/>
          </p:cNvSpPr>
          <p:nvPr>
            <p:ph type="title"/>
          </p:nvPr>
        </p:nvSpPr>
        <p:spPr/>
        <p:txBody>
          <a:bodyPr/>
          <a:lstStyle/>
          <a:p>
            <a:r>
              <a:rPr lang="en-US"/>
              <a:t>Multivariate Gaussians</a:t>
            </a:r>
          </a:p>
        </p:txBody>
      </p:sp>
      <p:sp>
        <p:nvSpPr>
          <p:cNvPr id="1333251" name="Rectangle 3"/>
          <p:cNvSpPr>
            <a:spLocks noGrp="1" noChangeArrowheads="1"/>
          </p:cNvSpPr>
          <p:nvPr>
            <p:ph type="body" idx="1"/>
          </p:nvPr>
        </p:nvSpPr>
        <p:spPr/>
        <p:txBody>
          <a:bodyPr/>
          <a:lstStyle/>
          <a:p>
            <a:pPr>
              <a:lnSpc>
                <a:spcPct val="90000"/>
              </a:lnSpc>
            </a:pPr>
            <a:r>
              <a:rPr lang="en-US" sz="2000"/>
              <a:t>Equation in slide </a:t>
            </a:r>
            <a:r>
              <a:rPr lang="en-US" sz="2000">
                <a:hlinkClick r:id="rId3" action="ppaction://hlinksldjump"/>
              </a:rPr>
              <a:t>Output Probability of an Observation</a:t>
            </a:r>
            <a:r>
              <a:rPr lang="en-US" sz="2000"/>
              <a:t> shows how to use a Gaussian to compute an acoustic likelihood for a single cepstral feature. Since an acoustic observation is a vector of D (39) features, we’ll need to use a multivariate Gaussian, which allows us to assign a probability to a D (39)-valued vector. </a:t>
            </a:r>
          </a:p>
          <a:p>
            <a:pPr>
              <a:lnSpc>
                <a:spcPct val="90000"/>
              </a:lnSpc>
            </a:pPr>
            <a:r>
              <a:rPr lang="en-US" sz="2000"/>
              <a:t>Where a univariate Gaussian is defined by a mean </a:t>
            </a:r>
            <a:r>
              <a:rPr lang="en-US" sz="2000" b="1" i="1">
                <a:latin typeface="Symbol" pitchFamily="18" charset="2"/>
              </a:rPr>
              <a:t>m</a:t>
            </a:r>
            <a:r>
              <a:rPr lang="en-US" sz="2000" i="1"/>
              <a:t> </a:t>
            </a:r>
            <a:r>
              <a:rPr lang="en-US" sz="2000"/>
              <a:t>and variance </a:t>
            </a:r>
            <a:r>
              <a:rPr lang="en-US" sz="2000" b="1" i="1">
                <a:latin typeface="Symbol" pitchFamily="18" charset="2"/>
              </a:rPr>
              <a:t>s</a:t>
            </a:r>
            <a:r>
              <a:rPr lang="en-US" sz="2000" b="1" i="1" baseline="30000">
                <a:latin typeface="Times New Roman" pitchFamily="18" charset="0"/>
              </a:rPr>
              <a:t>2</a:t>
            </a:r>
            <a:r>
              <a:rPr lang="en-US" sz="2000"/>
              <a:t>, a multivariate Gaussian is defined by a mean vector </a:t>
            </a:r>
            <a:r>
              <a:rPr lang="en-US" sz="2000" b="1" i="1">
                <a:latin typeface="Symbol" pitchFamily="18" charset="2"/>
              </a:rPr>
              <a:t>m</a:t>
            </a:r>
            <a:r>
              <a:rPr lang="en-US" sz="2000"/>
              <a:t>  of dimensionality D and a covariance matrix </a:t>
            </a:r>
            <a:r>
              <a:rPr lang="en-US" sz="2000" b="1" i="1">
                <a:sym typeface="Symbol" pitchFamily="18" charset="2"/>
              </a:rPr>
              <a:t></a:t>
            </a:r>
            <a:r>
              <a:rPr lang="en-US" sz="2000"/>
              <a:t>, defined below. As we discussed in the previous section, for a typical cepstral feature vector in LVCSR, D is 39.</a:t>
            </a:r>
          </a:p>
        </p:txBody>
      </p:sp>
      <p:graphicFrame>
        <p:nvGraphicFramePr>
          <p:cNvPr id="1333252" name="Object 4"/>
          <p:cNvGraphicFramePr>
            <a:graphicFrameLocks noGrp="1" noChangeAspect="1"/>
          </p:cNvGraphicFramePr>
          <p:nvPr>
            <p:ph sz="half" idx="4294967295"/>
          </p:nvPr>
        </p:nvGraphicFramePr>
        <p:xfrm>
          <a:off x="2228850" y="5003800"/>
          <a:ext cx="4578350" cy="1066800"/>
        </p:xfrm>
        <a:graphic>
          <a:graphicData uri="http://schemas.openxmlformats.org/presentationml/2006/ole">
            <mc:AlternateContent xmlns:mc="http://schemas.openxmlformats.org/markup-compatibility/2006">
              <mc:Choice xmlns:v="urn:schemas-microsoft-com:vml" Requires="v">
                <p:oleObj spid="_x0000_s1333322" name="Equation" r:id="rId4" imgW="2070100" imgH="482600" progId="Equation.3">
                  <p:embed/>
                </p:oleObj>
              </mc:Choice>
              <mc:Fallback>
                <p:oleObj name="Equation" r:id="rId4" imgW="2070100" imgH="482600" progId="Equation.3">
                  <p:embed/>
                  <p:pic>
                    <p:nvPicPr>
                      <p:cNvPr id="0" name="Picture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5003800"/>
                        <a:ext cx="457835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E2EAF7-A582-40FB-BFD4-15A3324F5049}"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7435108-563D-425E-B83A-7645E78150A2}" type="slidenum">
              <a:rPr lang="en-US"/>
              <a:pPr/>
              <a:t>17</a:t>
            </a:fld>
            <a:endParaRPr lang="en-US"/>
          </a:p>
        </p:txBody>
      </p:sp>
      <p:sp>
        <p:nvSpPr>
          <p:cNvPr id="1167362" name="Rectangle 2"/>
          <p:cNvSpPr>
            <a:spLocks noGrp="1" noChangeArrowheads="1"/>
          </p:cNvSpPr>
          <p:nvPr>
            <p:ph type="title"/>
          </p:nvPr>
        </p:nvSpPr>
        <p:spPr/>
        <p:txBody>
          <a:bodyPr/>
          <a:lstStyle/>
          <a:p>
            <a:r>
              <a:rPr lang="en-US" dirty="0"/>
              <a:t>“Noisy Channel” View of SR</a:t>
            </a:r>
          </a:p>
        </p:txBody>
      </p:sp>
      <p:sp>
        <p:nvSpPr>
          <p:cNvPr id="1167363" name="Rectangle 3"/>
          <p:cNvSpPr>
            <a:spLocks noGrp="1" noChangeArrowheads="1"/>
          </p:cNvSpPr>
          <p:nvPr>
            <p:ph type="body" idx="1"/>
          </p:nvPr>
        </p:nvSpPr>
        <p:spPr/>
        <p:txBody>
          <a:bodyPr/>
          <a:lstStyle/>
          <a:p>
            <a:pPr>
              <a:lnSpc>
                <a:spcPct val="90000"/>
              </a:lnSpc>
            </a:pPr>
            <a:r>
              <a:rPr lang="en-US" sz="2000"/>
              <a:t>This channel introduces “noise” which makes it hard to recognize the “true” string of words. Our goal is then to build a model of the channel so that we can figure out how it modified this “true” sentence and hence recover it.</a:t>
            </a:r>
          </a:p>
          <a:p>
            <a:pPr>
              <a:lnSpc>
                <a:spcPct val="90000"/>
              </a:lnSpc>
            </a:pPr>
            <a:r>
              <a:rPr lang="en-US" sz="2000"/>
              <a:t>“Noise Channel” view absorbs all variability's of the speech mentioned earlier including true noise. </a:t>
            </a:r>
          </a:p>
          <a:p>
            <a:pPr>
              <a:lnSpc>
                <a:spcPct val="90000"/>
              </a:lnSpc>
            </a:pPr>
            <a:r>
              <a:rPr lang="en-US" sz="2000"/>
              <a:t>Having insight of the noisy channel model means that we know how the channel distorts the source, we could find the correct source sentence for a waveform by taking every possible sentence in the language, running each sentence through our noisy channel model, and seeing if it matches the output. </a:t>
            </a:r>
          </a:p>
          <a:p>
            <a:pPr>
              <a:lnSpc>
                <a:spcPct val="90000"/>
              </a:lnSpc>
            </a:pPr>
            <a:r>
              <a:rPr lang="en-US" sz="2000"/>
              <a:t>We then select the best matching source sentence as our desired source sentence.</a:t>
            </a:r>
          </a:p>
        </p:txBody>
      </p:sp>
    </p:spTree>
  </p:cSld>
  <p:clrMapOvr>
    <a:masterClrMapping/>
  </p:clrMapOvr>
  <p:transition spd="slow">
    <p:push dir="u"/>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B6F5EB0-9FD1-4770-AC45-63BACC137777}"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AA9E88A-74DF-4071-A0D8-445B05AB35C6}" type="slidenum">
              <a:rPr lang="en-US"/>
              <a:pPr/>
              <a:t>170</a:t>
            </a:fld>
            <a:endParaRPr lang="en-US"/>
          </a:p>
        </p:txBody>
      </p:sp>
      <p:sp>
        <p:nvSpPr>
          <p:cNvPr id="1336322" name="Rectangle 2"/>
          <p:cNvSpPr>
            <a:spLocks noGrp="1" noChangeArrowheads="1"/>
          </p:cNvSpPr>
          <p:nvPr>
            <p:ph type="title"/>
          </p:nvPr>
        </p:nvSpPr>
        <p:spPr/>
        <p:txBody>
          <a:bodyPr/>
          <a:lstStyle/>
          <a:p>
            <a:r>
              <a:rPr lang="en-US"/>
              <a:t>Multivariate Gaussians</a:t>
            </a:r>
          </a:p>
        </p:txBody>
      </p:sp>
      <p:sp>
        <p:nvSpPr>
          <p:cNvPr id="1336323" name="Rectangle 3"/>
          <p:cNvSpPr>
            <a:spLocks noGrp="1" noChangeArrowheads="1"/>
          </p:cNvSpPr>
          <p:nvPr>
            <p:ph type="body" idx="1"/>
          </p:nvPr>
        </p:nvSpPr>
        <p:spPr/>
        <p:txBody>
          <a:bodyPr/>
          <a:lstStyle/>
          <a:p>
            <a:pPr>
              <a:lnSpc>
                <a:spcPct val="80000"/>
              </a:lnSpc>
            </a:pPr>
            <a:r>
              <a:rPr lang="en-US" sz="1700"/>
              <a:t>Thus for a given HMM state </a:t>
            </a:r>
            <a:r>
              <a:rPr lang="en-US" sz="1700" b="1" i="1">
                <a:latin typeface="Times New Roman" pitchFamily="18" charset="0"/>
              </a:rPr>
              <a:t>j</a:t>
            </a:r>
            <a:r>
              <a:rPr lang="en-US" sz="1700"/>
              <a:t> with mean vector </a:t>
            </a:r>
            <a:r>
              <a:rPr lang="en-US" sz="1600" b="1" i="1">
                <a:latin typeface="Symbol" pitchFamily="18" charset="2"/>
              </a:rPr>
              <a:t>m</a:t>
            </a:r>
            <a:r>
              <a:rPr lang="en-US" sz="1600" b="1" i="1" baseline="-25000">
                <a:latin typeface="Times New Roman" pitchFamily="18" charset="0"/>
              </a:rPr>
              <a:t>j</a:t>
            </a:r>
            <a:r>
              <a:rPr lang="en-US" sz="1600"/>
              <a:t>  of dimensionality D and a covariance matrix </a:t>
            </a:r>
            <a:r>
              <a:rPr lang="en-US" sz="1600" b="1" i="1">
                <a:sym typeface="Symbol" pitchFamily="18" charset="2"/>
              </a:rPr>
              <a:t></a:t>
            </a:r>
            <a:r>
              <a:rPr lang="en-US" sz="1600" b="1" i="1" baseline="-25000">
                <a:latin typeface="Times New Roman" pitchFamily="18" charset="0"/>
              </a:rPr>
              <a:t>j</a:t>
            </a:r>
            <a:r>
              <a:rPr lang="en-US" sz="1700"/>
              <a:t>, and a given observation vector </a:t>
            </a:r>
            <a:r>
              <a:rPr lang="en-US" sz="1700" b="1" i="1">
                <a:latin typeface="Times New Roman" pitchFamily="18" charset="0"/>
              </a:rPr>
              <a:t>o</a:t>
            </a:r>
            <a:r>
              <a:rPr lang="en-US" sz="1700" b="1" i="1" baseline="-25000">
                <a:latin typeface="Times New Roman" pitchFamily="18" charset="0"/>
              </a:rPr>
              <a:t>t</a:t>
            </a:r>
            <a:r>
              <a:rPr lang="en-US" sz="1700"/>
              <a:t>, the multivariate Gaussian probability estimate is</a:t>
            </a:r>
            <a:r>
              <a:rPr lang="en-US" sz="1600"/>
              <a:t>.</a:t>
            </a:r>
          </a:p>
          <a:p>
            <a:pPr>
              <a:lnSpc>
                <a:spcPct val="80000"/>
              </a:lnSpc>
            </a:pPr>
            <a:endParaRPr lang="en-US" sz="1600"/>
          </a:p>
          <a:p>
            <a:pPr>
              <a:lnSpc>
                <a:spcPct val="80000"/>
              </a:lnSpc>
            </a:pPr>
            <a:endParaRPr lang="en-US" sz="1600"/>
          </a:p>
          <a:p>
            <a:pPr>
              <a:lnSpc>
                <a:spcPct val="80000"/>
              </a:lnSpc>
            </a:pPr>
            <a:endParaRPr lang="en-US" sz="1600"/>
          </a:p>
          <a:p>
            <a:pPr>
              <a:lnSpc>
                <a:spcPct val="80000"/>
              </a:lnSpc>
            </a:pPr>
            <a:endParaRPr lang="en-US" sz="1600"/>
          </a:p>
          <a:p>
            <a:pPr>
              <a:lnSpc>
                <a:spcPct val="80000"/>
              </a:lnSpc>
            </a:pPr>
            <a:endParaRPr lang="en-US" sz="1600"/>
          </a:p>
          <a:p>
            <a:pPr>
              <a:lnSpc>
                <a:spcPct val="80000"/>
              </a:lnSpc>
            </a:pPr>
            <a:endParaRPr lang="en-US" sz="1600"/>
          </a:p>
          <a:p>
            <a:pPr>
              <a:lnSpc>
                <a:spcPct val="80000"/>
              </a:lnSpc>
            </a:pPr>
            <a:endParaRPr lang="en-US" sz="1600"/>
          </a:p>
          <a:p>
            <a:pPr>
              <a:lnSpc>
                <a:spcPct val="80000"/>
              </a:lnSpc>
            </a:pPr>
            <a:r>
              <a:rPr lang="en-US" sz="1600"/>
              <a:t>Covariance matrix </a:t>
            </a:r>
            <a:r>
              <a:rPr lang="en-US" sz="1600" b="1" i="1">
                <a:sym typeface="Symbol" pitchFamily="18" charset="2"/>
              </a:rPr>
              <a:t></a:t>
            </a:r>
            <a:r>
              <a:rPr lang="en-US" sz="1600" b="1" i="1" baseline="-25000">
                <a:latin typeface="Times New Roman" pitchFamily="18" charset="0"/>
              </a:rPr>
              <a:t>j  </a:t>
            </a:r>
            <a:r>
              <a:rPr lang="en-US" sz="1600"/>
              <a:t>is the variance between each pair of feature dimensions.</a:t>
            </a:r>
          </a:p>
          <a:p>
            <a:pPr>
              <a:lnSpc>
                <a:spcPct val="80000"/>
              </a:lnSpc>
            </a:pPr>
            <a:r>
              <a:rPr lang="en-US" sz="1700"/>
              <a:t>It turns out that keeping a separate variance for each dimension is equivalent to having a covariance matrix that is </a:t>
            </a:r>
            <a:r>
              <a:rPr lang="en-US" sz="1700" b="1"/>
              <a:t>diagonal</a:t>
            </a:r>
            <a:r>
              <a:rPr lang="en-US" sz="1700"/>
              <a:t>, i.e.</a:t>
            </a:r>
          </a:p>
          <a:p>
            <a:pPr>
              <a:lnSpc>
                <a:spcPct val="80000"/>
              </a:lnSpc>
            </a:pPr>
            <a:r>
              <a:rPr lang="en-US" sz="1700"/>
              <a:t>non-zero elements only appear along the main diagonal of the matrix. The main diagonal of such a diagonal covariance matrix contains the variances of each dimension, </a:t>
            </a:r>
            <a:r>
              <a:rPr lang="en-US" sz="1700" b="1" i="1">
                <a:latin typeface="Times New Roman" pitchFamily="18" charset="0"/>
                <a:sym typeface="Symbol" pitchFamily="18" charset="2"/>
              </a:rPr>
              <a:t></a:t>
            </a:r>
            <a:r>
              <a:rPr lang="en-US" sz="1700" b="1" i="1" baseline="-25000">
                <a:latin typeface="Times New Roman" pitchFamily="18" charset="0"/>
              </a:rPr>
              <a:t>1</a:t>
            </a:r>
            <a:r>
              <a:rPr lang="en-US" sz="1700" b="1" i="1" baseline="30000">
                <a:latin typeface="Times New Roman" pitchFamily="18" charset="0"/>
              </a:rPr>
              <a:t>2</a:t>
            </a:r>
            <a:r>
              <a:rPr lang="en-US" sz="1700" b="1" i="1">
                <a:latin typeface="Times New Roman" pitchFamily="18" charset="0"/>
              </a:rPr>
              <a:t>, </a:t>
            </a:r>
            <a:r>
              <a:rPr lang="en-US" sz="1700" b="1" i="1">
                <a:latin typeface="Times New Roman" pitchFamily="18" charset="0"/>
                <a:sym typeface="Symbol" pitchFamily="18" charset="2"/>
              </a:rPr>
              <a:t></a:t>
            </a:r>
            <a:r>
              <a:rPr lang="en-US" sz="1700" b="1" i="1">
                <a:latin typeface="Times New Roman" pitchFamily="18" charset="0"/>
              </a:rPr>
              <a:t> </a:t>
            </a:r>
            <a:r>
              <a:rPr lang="en-US" sz="1700" b="1" i="1" baseline="-25000">
                <a:latin typeface="Times New Roman" pitchFamily="18" charset="0"/>
              </a:rPr>
              <a:t>2</a:t>
            </a:r>
            <a:r>
              <a:rPr lang="en-US" sz="1700" b="1" i="1" baseline="30000">
                <a:latin typeface="Times New Roman" pitchFamily="18" charset="0"/>
              </a:rPr>
              <a:t>2</a:t>
            </a:r>
            <a:r>
              <a:rPr lang="en-US" sz="1700" b="1" i="1">
                <a:latin typeface="Times New Roman" pitchFamily="18" charset="0"/>
              </a:rPr>
              <a:t> , ... </a:t>
            </a:r>
            <a:r>
              <a:rPr lang="en-US" sz="1700" b="1" i="1">
                <a:latin typeface="Times New Roman" pitchFamily="18" charset="0"/>
                <a:sym typeface="Symbol" pitchFamily="18" charset="2"/>
              </a:rPr>
              <a:t></a:t>
            </a:r>
            <a:r>
              <a:rPr lang="en-US" sz="1700" b="1" i="1" baseline="-25000">
                <a:latin typeface="Times New Roman" pitchFamily="18" charset="0"/>
              </a:rPr>
              <a:t>D</a:t>
            </a:r>
            <a:r>
              <a:rPr lang="en-US" sz="1700" b="1" i="1" baseline="30000">
                <a:latin typeface="Times New Roman" pitchFamily="18" charset="0"/>
              </a:rPr>
              <a:t>2</a:t>
            </a:r>
            <a:r>
              <a:rPr lang="en-US" sz="1600"/>
              <a:t>.</a:t>
            </a:r>
          </a:p>
          <a:p>
            <a:pPr>
              <a:lnSpc>
                <a:spcPct val="80000"/>
              </a:lnSpc>
              <a:buFont typeface="Wingdings" pitchFamily="2" charset="2"/>
              <a:buNone/>
            </a:pPr>
            <a:endParaRPr lang="en-US" sz="1600"/>
          </a:p>
        </p:txBody>
      </p:sp>
      <p:graphicFrame>
        <p:nvGraphicFramePr>
          <p:cNvPr id="1336324" name="Object 4"/>
          <p:cNvGraphicFramePr>
            <a:graphicFrameLocks noGrp="1" noChangeAspect="1"/>
          </p:cNvGraphicFramePr>
          <p:nvPr>
            <p:ph sz="half" idx="4294967295"/>
          </p:nvPr>
        </p:nvGraphicFramePr>
        <p:xfrm>
          <a:off x="2036763" y="2222500"/>
          <a:ext cx="5260975" cy="1154113"/>
        </p:xfrm>
        <a:graphic>
          <a:graphicData uri="http://schemas.openxmlformats.org/presentationml/2006/ole">
            <mc:AlternateContent xmlns:mc="http://schemas.openxmlformats.org/markup-compatibility/2006">
              <mc:Choice xmlns:v="urn:schemas-microsoft-com:vml" Requires="v">
                <p:oleObj spid="_x0000_s1336394" name="Equation" r:id="rId3" imgW="2374900" imgH="520700" progId="Equation.3">
                  <p:embed/>
                </p:oleObj>
              </mc:Choice>
              <mc:Fallback>
                <p:oleObj name="Equation" r:id="rId3" imgW="2374900" imgH="5207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763" y="2222500"/>
                        <a:ext cx="5260975"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fld id="{32D6B768-484B-429B-9F8E-F4BACCE0DF43}" type="datetime3">
              <a:rPr lang="en-US"/>
              <a:pPr/>
              <a:t>22 March 2017</a:t>
            </a:fld>
            <a:endParaRPr lang="en-US"/>
          </a:p>
        </p:txBody>
      </p:sp>
      <p:sp>
        <p:nvSpPr>
          <p:cNvPr id="8" name="Footer Placeholder 6"/>
          <p:cNvSpPr>
            <a:spLocks noGrp="1"/>
          </p:cNvSpPr>
          <p:nvPr>
            <p:ph type="ftr" sz="quarter" idx="11"/>
          </p:nvPr>
        </p:nvSpPr>
        <p:spPr/>
        <p:txBody>
          <a:bodyPr/>
          <a:lstStyle/>
          <a:p>
            <a:r>
              <a:rPr lang="en-US"/>
              <a:t>Veton Këpuska</a:t>
            </a:r>
          </a:p>
        </p:txBody>
      </p:sp>
      <p:sp>
        <p:nvSpPr>
          <p:cNvPr id="9" name="Slide Number Placeholder 7"/>
          <p:cNvSpPr>
            <a:spLocks noGrp="1"/>
          </p:cNvSpPr>
          <p:nvPr>
            <p:ph type="sldNum" sz="quarter" idx="12"/>
          </p:nvPr>
        </p:nvSpPr>
        <p:spPr/>
        <p:txBody>
          <a:bodyPr/>
          <a:lstStyle/>
          <a:p>
            <a:fld id="{0EDC647E-8239-4D72-BEA9-AAB8419FF893}" type="slidenum">
              <a:rPr lang="en-US"/>
              <a:pPr/>
              <a:t>171</a:t>
            </a:fld>
            <a:endParaRPr lang="en-US"/>
          </a:p>
        </p:txBody>
      </p:sp>
      <p:pic>
        <p:nvPicPr>
          <p:cNvPr id="1253380" name="Picture 4"/>
          <p:cNvPicPr>
            <a:picLocks noGrp="1" noChangeAspect="1" noChangeArrowheads="1"/>
          </p:cNvPicPr>
          <p:nvPr>
            <p:ph type="body" idx="4294967295"/>
          </p:nvPr>
        </p:nvPicPr>
        <p:blipFill>
          <a:blip r:embed="rId3" cstate="print"/>
          <a:srcRect/>
          <a:stretch>
            <a:fillRect/>
          </a:stretch>
        </p:blipFill>
        <p:spPr>
          <a:xfrm>
            <a:off x="-152400" y="1239838"/>
            <a:ext cx="9525000" cy="2884487"/>
          </a:xfrm>
          <a:noFill/>
          <a:ln/>
        </p:spPr>
      </p:pic>
      <p:sp>
        <p:nvSpPr>
          <p:cNvPr id="1253378" name="Rectangle 2"/>
          <p:cNvSpPr>
            <a:spLocks noGrp="1" noChangeArrowheads="1"/>
          </p:cNvSpPr>
          <p:nvPr>
            <p:ph type="title"/>
          </p:nvPr>
        </p:nvSpPr>
        <p:spPr/>
        <p:txBody>
          <a:bodyPr/>
          <a:lstStyle/>
          <a:p>
            <a:r>
              <a:rPr lang="en-US"/>
              <a:t>2D Gaussian PDF’s</a:t>
            </a:r>
          </a:p>
        </p:txBody>
      </p:sp>
      <p:graphicFrame>
        <p:nvGraphicFramePr>
          <p:cNvPr id="1253381" name="Object 5"/>
          <p:cNvGraphicFramePr>
            <a:graphicFrameLocks noGrp="1" noChangeAspect="1"/>
          </p:cNvGraphicFramePr>
          <p:nvPr>
            <p:ph sz="half" idx="1"/>
          </p:nvPr>
        </p:nvGraphicFramePr>
        <p:xfrm>
          <a:off x="1460500" y="3967163"/>
          <a:ext cx="1046163" cy="1382712"/>
        </p:xfrm>
        <a:graphic>
          <a:graphicData uri="http://schemas.openxmlformats.org/presentationml/2006/ole">
            <mc:AlternateContent xmlns:mc="http://schemas.openxmlformats.org/markup-compatibility/2006">
              <mc:Choice xmlns:v="urn:schemas-microsoft-com:vml" Requires="v">
                <p:oleObj spid="_x0000_s1253593" name="Equation" r:id="rId4" imgW="710891" imgH="939392" progId="Equation.3">
                  <p:embed/>
                </p:oleObj>
              </mc:Choice>
              <mc:Fallback>
                <p:oleObj name="Equation" r:id="rId4" imgW="710891" imgH="939392" progId="Equation.3">
                  <p:embed/>
                  <p:pic>
                    <p:nvPicPr>
                      <p:cNvPr id="0" name="Picture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0" y="3967163"/>
                        <a:ext cx="1046163" cy="1382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3383" name="Object 7"/>
          <p:cNvGraphicFramePr>
            <a:graphicFrameLocks noGrp="1" noChangeAspect="1"/>
          </p:cNvGraphicFramePr>
          <p:nvPr>
            <p:ph sz="quarter" idx="2"/>
          </p:nvPr>
        </p:nvGraphicFramePr>
        <p:xfrm>
          <a:off x="4111625" y="3946525"/>
          <a:ext cx="1233488" cy="1403350"/>
        </p:xfrm>
        <a:graphic>
          <a:graphicData uri="http://schemas.openxmlformats.org/presentationml/2006/ole">
            <mc:AlternateContent xmlns:mc="http://schemas.openxmlformats.org/markup-compatibility/2006">
              <mc:Choice xmlns:v="urn:schemas-microsoft-com:vml" Requires="v">
                <p:oleObj spid="_x0000_s1253594" name="Equation" r:id="rId6" imgW="825500" imgH="939800" progId="Equation.3">
                  <p:embed/>
                </p:oleObj>
              </mc:Choice>
              <mc:Fallback>
                <p:oleObj name="Equation" r:id="rId6" imgW="825500" imgH="939800" progId="Equation.3">
                  <p:embed/>
                  <p:pic>
                    <p:nvPicPr>
                      <p:cNvPr id="0" name="Picture 1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1625" y="3946525"/>
                        <a:ext cx="1233488" cy="140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3385" name="Object 9"/>
          <p:cNvGraphicFramePr>
            <a:graphicFrameLocks noGrp="1" noChangeAspect="1"/>
          </p:cNvGraphicFramePr>
          <p:nvPr>
            <p:ph sz="quarter" idx="3"/>
          </p:nvPr>
        </p:nvGraphicFramePr>
        <p:xfrm>
          <a:off x="6761163" y="3929063"/>
          <a:ext cx="1420812" cy="1420812"/>
        </p:xfrm>
        <a:graphic>
          <a:graphicData uri="http://schemas.openxmlformats.org/presentationml/2006/ole">
            <mc:AlternateContent xmlns:mc="http://schemas.openxmlformats.org/markup-compatibility/2006">
              <mc:Choice xmlns:v="urn:schemas-microsoft-com:vml" Requires="v">
                <p:oleObj spid="_x0000_s1253595" name="Equation" r:id="rId8" imgW="939800" imgH="939800" progId="Equation.3">
                  <p:embed/>
                </p:oleObj>
              </mc:Choice>
              <mc:Fallback>
                <p:oleObj name="Equation" r:id="rId8" imgW="939800" imgH="939800" progId="Equation.3">
                  <p:embed/>
                  <p:pic>
                    <p:nvPicPr>
                      <p:cNvPr id="0" name="Picture 15"/>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1163" y="3929063"/>
                        <a:ext cx="1420812"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387FFA6E-5615-4E0A-9607-257E937B26BE}" type="datetime3">
              <a:rPr lang="en-US"/>
              <a:pPr/>
              <a:t>22 March 2017</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637D29C2-4677-4129-A9F5-695064018053}" type="slidenum">
              <a:rPr lang="en-US"/>
              <a:pPr/>
              <a:t>172</a:t>
            </a:fld>
            <a:endParaRPr lang="en-US"/>
          </a:p>
        </p:txBody>
      </p:sp>
      <p:sp>
        <p:nvSpPr>
          <p:cNvPr id="1340418" name="Rectangle 2"/>
          <p:cNvSpPr>
            <a:spLocks noGrp="1" noChangeArrowheads="1"/>
          </p:cNvSpPr>
          <p:nvPr>
            <p:ph type="title"/>
          </p:nvPr>
        </p:nvSpPr>
        <p:spPr/>
        <p:txBody>
          <a:bodyPr/>
          <a:lstStyle/>
          <a:p>
            <a:endParaRPr lang="en-US"/>
          </a:p>
        </p:txBody>
      </p:sp>
      <p:pic>
        <p:nvPicPr>
          <p:cNvPr id="1340420" name="Picture 4"/>
          <p:cNvPicPr>
            <a:picLocks noGrp="1" noChangeAspect="1" noChangeArrowheads="1"/>
          </p:cNvPicPr>
          <p:nvPr>
            <p:ph type="body" idx="1"/>
          </p:nvPr>
        </p:nvPicPr>
        <p:blipFill>
          <a:blip r:embed="rId3" cstate="print"/>
          <a:srcRect/>
          <a:stretch>
            <a:fillRect/>
          </a:stretch>
        </p:blipFill>
        <p:spPr>
          <a:xfrm>
            <a:off x="-496888" y="1316038"/>
            <a:ext cx="9907588" cy="3763962"/>
          </a:xfrm>
          <a:noFill/>
          <a:ln/>
        </p:spPr>
      </p:pic>
      <p:graphicFrame>
        <p:nvGraphicFramePr>
          <p:cNvPr id="1340421" name="Object 5"/>
          <p:cNvGraphicFramePr>
            <a:graphicFrameLocks noChangeAspect="1"/>
          </p:cNvGraphicFramePr>
          <p:nvPr/>
        </p:nvGraphicFramePr>
        <p:xfrm>
          <a:off x="1346200" y="4773613"/>
          <a:ext cx="1046163" cy="1382712"/>
        </p:xfrm>
        <a:graphic>
          <a:graphicData uri="http://schemas.openxmlformats.org/presentationml/2006/ole">
            <mc:AlternateContent xmlns:mc="http://schemas.openxmlformats.org/markup-compatibility/2006">
              <mc:Choice xmlns:v="urn:schemas-microsoft-com:vml" Requires="v">
                <p:oleObj spid="_x0000_s1340631" name="Equation" r:id="rId4" imgW="710891" imgH="939392" progId="Equation.3">
                  <p:embed/>
                </p:oleObj>
              </mc:Choice>
              <mc:Fallback>
                <p:oleObj name="Equation" r:id="rId4" imgW="710891" imgH="939392"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4773613"/>
                        <a:ext cx="1046163" cy="1382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40422" name="Object 6"/>
          <p:cNvGraphicFramePr>
            <a:graphicFrameLocks noChangeAspect="1"/>
          </p:cNvGraphicFramePr>
          <p:nvPr/>
        </p:nvGraphicFramePr>
        <p:xfrm>
          <a:off x="3997325" y="4752975"/>
          <a:ext cx="1233488" cy="1403350"/>
        </p:xfrm>
        <a:graphic>
          <a:graphicData uri="http://schemas.openxmlformats.org/presentationml/2006/ole">
            <mc:AlternateContent xmlns:mc="http://schemas.openxmlformats.org/markup-compatibility/2006">
              <mc:Choice xmlns:v="urn:schemas-microsoft-com:vml" Requires="v">
                <p:oleObj spid="_x0000_s1340632" name="Equation" r:id="rId6" imgW="825500" imgH="939800" progId="Equation.3">
                  <p:embed/>
                </p:oleObj>
              </mc:Choice>
              <mc:Fallback>
                <p:oleObj name="Equation" r:id="rId6" imgW="825500" imgH="939800" progId="Equation.3">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7325" y="4752975"/>
                        <a:ext cx="1233488" cy="140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40423" name="Object 7"/>
          <p:cNvGraphicFramePr>
            <a:graphicFrameLocks noChangeAspect="1"/>
          </p:cNvGraphicFramePr>
          <p:nvPr/>
        </p:nvGraphicFramePr>
        <p:xfrm>
          <a:off x="6646863" y="4735513"/>
          <a:ext cx="1420812" cy="1420812"/>
        </p:xfrm>
        <a:graphic>
          <a:graphicData uri="http://schemas.openxmlformats.org/presentationml/2006/ole">
            <mc:AlternateContent xmlns:mc="http://schemas.openxmlformats.org/markup-compatibility/2006">
              <mc:Choice xmlns:v="urn:schemas-microsoft-com:vml" Requires="v">
                <p:oleObj spid="_x0000_s1340633" name="Equation" r:id="rId8" imgW="939800" imgH="939800" progId="Equation.3">
                  <p:embed/>
                </p:oleObj>
              </mc:Choice>
              <mc:Fallback>
                <p:oleObj name="Equation" r:id="rId8" imgW="939800" imgH="939800" progId="Equation.3">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6863" y="4735513"/>
                        <a:ext cx="1420812"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D745EA-DE5D-4F7E-BB2D-10F29EB6412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DD33709-B8B2-44AC-9F93-E5CB9B4CAA8C}" type="slidenum">
              <a:rPr lang="en-US"/>
              <a:pPr/>
              <a:t>173</a:t>
            </a:fld>
            <a:endParaRPr lang="en-US"/>
          </a:p>
        </p:txBody>
      </p:sp>
      <p:sp>
        <p:nvSpPr>
          <p:cNvPr id="1341442" name="Rectangle 2"/>
          <p:cNvSpPr>
            <a:spLocks noGrp="1" noChangeArrowheads="1"/>
          </p:cNvSpPr>
          <p:nvPr>
            <p:ph type="title"/>
          </p:nvPr>
        </p:nvSpPr>
        <p:spPr/>
        <p:txBody>
          <a:bodyPr/>
          <a:lstStyle/>
          <a:p>
            <a:r>
              <a:rPr lang="en-US" sz="3400"/>
              <a:t>Diagonal vs Full Covariance Matrixes</a:t>
            </a:r>
          </a:p>
        </p:txBody>
      </p:sp>
      <p:sp>
        <p:nvSpPr>
          <p:cNvPr id="1341443" name="Rectangle 3"/>
          <p:cNvSpPr>
            <a:spLocks noGrp="1" noChangeArrowheads="1"/>
          </p:cNvSpPr>
          <p:nvPr>
            <p:ph type="body" idx="1"/>
          </p:nvPr>
        </p:nvSpPr>
        <p:spPr/>
        <p:txBody>
          <a:bodyPr/>
          <a:lstStyle/>
          <a:p>
            <a:pPr>
              <a:lnSpc>
                <a:spcPct val="80000"/>
              </a:lnSpc>
            </a:pPr>
            <a:r>
              <a:rPr lang="en-US" sz="1800"/>
              <a:t>A Gaussian with a full covariance matrix is thus a more powerful model of acoustic likelihood than one with a diagonal covariance matrix. And indeed, speech recognition performance is better using full-covariance Gaussians than diagonal-covariance Gaussians.</a:t>
            </a:r>
          </a:p>
          <a:p>
            <a:pPr>
              <a:lnSpc>
                <a:spcPct val="80000"/>
              </a:lnSpc>
            </a:pPr>
            <a:r>
              <a:rPr lang="en-US" sz="1800"/>
              <a:t>But there are two problems with full-covariance Gaussians that makes them difficult to use in practice. </a:t>
            </a:r>
          </a:p>
          <a:p>
            <a:pPr lvl="1">
              <a:lnSpc>
                <a:spcPct val="80000"/>
              </a:lnSpc>
              <a:buFont typeface="Wingdings" pitchFamily="2" charset="2"/>
              <a:buAutoNum type="arabicPeriod"/>
            </a:pPr>
            <a:r>
              <a:rPr lang="en-US" sz="1800"/>
              <a:t>First, they are slow to compute. A full covariance matrix has </a:t>
            </a:r>
            <a:r>
              <a:rPr lang="en-US" sz="1800" i="1"/>
              <a:t>D</a:t>
            </a:r>
            <a:r>
              <a:rPr lang="en-US" sz="1800" baseline="30000"/>
              <a:t>2</a:t>
            </a:r>
            <a:r>
              <a:rPr lang="en-US" sz="1800"/>
              <a:t> parameters, where a diagonal covariance matrix has only </a:t>
            </a:r>
            <a:r>
              <a:rPr lang="en-US" sz="1800" i="1"/>
              <a:t>D</a:t>
            </a:r>
            <a:r>
              <a:rPr lang="en-US" sz="1800"/>
              <a:t>. This turns out to make a large difference in speed in real ASR systems. </a:t>
            </a:r>
          </a:p>
          <a:p>
            <a:pPr lvl="1">
              <a:lnSpc>
                <a:spcPct val="80000"/>
              </a:lnSpc>
              <a:buFont typeface="Wingdings" pitchFamily="2" charset="2"/>
              <a:buAutoNum type="arabicPeriod"/>
            </a:pPr>
            <a:r>
              <a:rPr lang="en-US" sz="1800"/>
              <a:t>Second, a full covariance matrix has many more parameters and hence requires much more data to train than a diagonal covariance matrix. Using a diagonal covariance model means we can save room for using our parameters for other things like triphones (context-dependent phones).</a:t>
            </a:r>
          </a:p>
          <a:p>
            <a:pPr>
              <a:lnSpc>
                <a:spcPct val="80000"/>
              </a:lnSpc>
            </a:pPr>
            <a:r>
              <a:rPr lang="en-US" sz="1800"/>
              <a:t>For this reason, in practice most ASR systems use diagonal covariance. We will assume diagonal covariance for the remainder of this section.</a:t>
            </a:r>
          </a:p>
        </p:txBody>
      </p:sp>
    </p:spTree>
  </p:cSld>
  <p:clrMapOvr>
    <a:masterClrMapping/>
  </p:clrMapOvr>
  <p:transition spd="slow">
    <p:push dir="u"/>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C2916C68-720B-4504-97DD-C74C856C2FB8}"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62C2EABC-AB13-4625-94C9-12B1C46AFC4D}" type="slidenum">
              <a:rPr lang="en-US"/>
              <a:pPr/>
              <a:t>174</a:t>
            </a:fld>
            <a:endParaRPr lang="en-US"/>
          </a:p>
        </p:txBody>
      </p:sp>
      <p:sp>
        <p:nvSpPr>
          <p:cNvPr id="1342466" name="Rectangle 2"/>
          <p:cNvSpPr>
            <a:spLocks noGrp="1" noChangeArrowheads="1"/>
          </p:cNvSpPr>
          <p:nvPr>
            <p:ph type="title"/>
          </p:nvPr>
        </p:nvSpPr>
        <p:spPr/>
        <p:txBody>
          <a:bodyPr/>
          <a:lstStyle/>
          <a:p>
            <a:r>
              <a:rPr lang="en-US"/>
              <a:t>Diagonal Covariance Matrix</a:t>
            </a:r>
          </a:p>
        </p:txBody>
      </p:sp>
      <p:sp>
        <p:nvSpPr>
          <p:cNvPr id="1342467" name="Rectangle 3"/>
          <p:cNvSpPr>
            <a:spLocks noGrp="1" noChangeArrowheads="1"/>
          </p:cNvSpPr>
          <p:nvPr>
            <p:ph type="body" idx="1"/>
          </p:nvPr>
        </p:nvSpPr>
        <p:spPr/>
        <p:txBody>
          <a:bodyPr/>
          <a:lstStyle/>
          <a:p>
            <a:r>
              <a:rPr lang="en-US" sz="1800"/>
              <a:t>General equation of output probability function of slide </a:t>
            </a:r>
            <a:r>
              <a:rPr lang="en-US" sz="1800">
                <a:hlinkClick r:id="rId3" action="ppaction://hlinksldjump"/>
              </a:rPr>
              <a:t>Output Probability of an Observation</a:t>
            </a:r>
            <a:r>
              <a:rPr lang="en-US" sz="1800"/>
              <a:t> can thus be simplified to the version presented here:</a:t>
            </a:r>
          </a:p>
          <a:p>
            <a:endParaRPr lang="en-US" sz="1800"/>
          </a:p>
          <a:p>
            <a:endParaRPr lang="en-US" sz="1800"/>
          </a:p>
          <a:p>
            <a:endParaRPr lang="en-US" sz="1800"/>
          </a:p>
          <a:p>
            <a:r>
              <a:rPr lang="en-US" sz="1800"/>
              <a:t>Clearly, training of multivariate Gaussian is a simple generalization of univariate Gaussians. The same Baum-Welch training is used where the value of </a:t>
            </a:r>
            <a:r>
              <a:rPr lang="en-US" sz="1800" b="1" i="1">
                <a:latin typeface="Times New Roman" pitchFamily="18" charset="0"/>
              </a:rPr>
              <a:t>x</a:t>
            </a:r>
            <a:r>
              <a:rPr lang="en-US" sz="1800" b="1" i="1" baseline="-25000">
                <a:latin typeface="Times New Roman" pitchFamily="18" charset="0"/>
              </a:rPr>
              <a:t>t</a:t>
            </a:r>
            <a:r>
              <a:rPr lang="en-US" sz="1800" b="1" i="1">
                <a:latin typeface="Times New Roman" pitchFamily="18" charset="0"/>
              </a:rPr>
              <a:t>(i)</a:t>
            </a:r>
            <a:r>
              <a:rPr lang="en-US" sz="1800"/>
              <a:t> to tell us the likelihood of being in state </a:t>
            </a:r>
            <a:r>
              <a:rPr lang="en-US" sz="1800" b="1" i="1">
                <a:latin typeface="Times New Roman" pitchFamily="18" charset="0"/>
              </a:rPr>
              <a:t>i</a:t>
            </a:r>
            <a:r>
              <a:rPr lang="en-US" sz="1800" i="1"/>
              <a:t> </a:t>
            </a:r>
            <a:r>
              <a:rPr lang="en-US" sz="1800"/>
              <a:t>at time </a:t>
            </a:r>
            <a:r>
              <a:rPr lang="en-US" sz="1800" b="1" i="1">
                <a:latin typeface="Times New Roman" pitchFamily="18" charset="0"/>
              </a:rPr>
              <a:t>t</a:t>
            </a:r>
            <a:r>
              <a:rPr lang="en-US" sz="1800"/>
              <a:t>. Namely:</a:t>
            </a:r>
          </a:p>
        </p:txBody>
      </p:sp>
      <p:graphicFrame>
        <p:nvGraphicFramePr>
          <p:cNvPr id="1342468" name="Object 4"/>
          <p:cNvGraphicFramePr>
            <a:graphicFrameLocks noGrp="1" noChangeAspect="1"/>
          </p:cNvGraphicFramePr>
          <p:nvPr>
            <p:ph sz="half" idx="4294967295"/>
          </p:nvPr>
        </p:nvGraphicFramePr>
        <p:xfrm>
          <a:off x="2228850" y="2046288"/>
          <a:ext cx="4378325" cy="1392237"/>
        </p:xfrm>
        <a:graphic>
          <a:graphicData uri="http://schemas.openxmlformats.org/presentationml/2006/ole">
            <mc:AlternateContent xmlns:mc="http://schemas.openxmlformats.org/markup-compatibility/2006">
              <mc:Choice xmlns:v="urn:schemas-microsoft-com:vml" Requires="v">
                <p:oleObj spid="_x0000_s1342609" name="Equation" r:id="rId4" imgW="1955800" imgH="622300" progId="Equation.3">
                  <p:embed/>
                </p:oleObj>
              </mc:Choice>
              <mc:Fallback>
                <p:oleObj name="Equation" r:id="rId4" imgW="1955800" imgH="622300" progId="Equation.3">
                  <p:embed/>
                  <p:pic>
                    <p:nvPicPr>
                      <p:cNvPr id="0" name="Picture 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046288"/>
                        <a:ext cx="4378325" cy="139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42470" name="Object 6"/>
          <p:cNvGraphicFramePr>
            <a:graphicFrameLocks noGrp="1" noChangeAspect="1"/>
          </p:cNvGraphicFramePr>
          <p:nvPr>
            <p:ph sz="half" idx="4294967295"/>
          </p:nvPr>
        </p:nvGraphicFramePr>
        <p:xfrm>
          <a:off x="1460500" y="4440238"/>
          <a:ext cx="5991225" cy="1733550"/>
        </p:xfrm>
        <a:graphic>
          <a:graphicData uri="http://schemas.openxmlformats.org/presentationml/2006/ole">
            <mc:AlternateContent xmlns:mc="http://schemas.openxmlformats.org/markup-compatibility/2006">
              <mc:Choice xmlns:v="urn:schemas-microsoft-com:vml" Requires="v">
                <p:oleObj spid="_x0000_s1342610" name="Equation" r:id="rId6" imgW="2895480" imgH="838080" progId="Equation.3">
                  <p:embed/>
                </p:oleObj>
              </mc:Choice>
              <mc:Fallback>
                <p:oleObj name="Equation" r:id="rId6" imgW="2895480" imgH="838080" progId="Equation.3">
                  <p:embed/>
                  <p:pic>
                    <p:nvPicPr>
                      <p:cNvPr id="0" name="Picture 10"/>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0500" y="4440238"/>
                        <a:ext cx="5991225"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CD9A4A-E87B-4D5D-ACB3-4D9C497D80AA}"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75CAF42-5CF2-49F2-BE9B-5448045B14CD}" type="slidenum">
              <a:rPr lang="en-US"/>
              <a:pPr/>
              <a:t>175</a:t>
            </a:fld>
            <a:endParaRPr lang="en-US"/>
          </a:p>
        </p:txBody>
      </p:sp>
      <p:sp>
        <p:nvSpPr>
          <p:cNvPr id="1347586" name="Rectangle 2"/>
          <p:cNvSpPr>
            <a:spLocks noGrp="1" noChangeArrowheads="1"/>
          </p:cNvSpPr>
          <p:nvPr>
            <p:ph type="title"/>
          </p:nvPr>
        </p:nvSpPr>
        <p:spPr/>
        <p:txBody>
          <a:bodyPr/>
          <a:lstStyle/>
          <a:p>
            <a:r>
              <a:rPr lang="en-US"/>
              <a:t>Gaussian Mixture Models</a:t>
            </a:r>
          </a:p>
        </p:txBody>
      </p:sp>
      <p:sp>
        <p:nvSpPr>
          <p:cNvPr id="1347587" name="Rectangle 3"/>
          <p:cNvSpPr>
            <a:spLocks noGrp="1" noChangeArrowheads="1"/>
          </p:cNvSpPr>
          <p:nvPr>
            <p:ph type="body" idx="1"/>
          </p:nvPr>
        </p:nvSpPr>
        <p:spPr/>
        <p:txBody>
          <a:bodyPr/>
          <a:lstStyle/>
          <a:p>
            <a:pPr>
              <a:lnSpc>
                <a:spcPct val="90000"/>
              </a:lnSpc>
            </a:pPr>
            <a:r>
              <a:rPr lang="en-US" sz="2000"/>
              <a:t>The previous subsection showed that we can use a multivariate Gaussian model to assign a likelihood score to an acoustic feature vector observation. This models each dimension of the feature vector as a normal distribution. </a:t>
            </a:r>
          </a:p>
          <a:p>
            <a:pPr>
              <a:lnSpc>
                <a:spcPct val="90000"/>
              </a:lnSpc>
            </a:pPr>
            <a:r>
              <a:rPr lang="en-US" sz="2000"/>
              <a:t>But a particular cepstral feature might have a very non-normal distribution; the assumption of a normal distribution may be too strong an assumption. </a:t>
            </a:r>
          </a:p>
          <a:p>
            <a:pPr>
              <a:lnSpc>
                <a:spcPct val="90000"/>
              </a:lnSpc>
            </a:pPr>
            <a:r>
              <a:rPr lang="en-US" sz="2000"/>
              <a:t>For this reason, we often model the observation likelihood not with a single multivariate Gaussian, but with a weighted mixture of multivariate Gaussians. Such a model is called a </a:t>
            </a:r>
            <a:r>
              <a:rPr lang="en-US" sz="2000" b="1"/>
              <a:t>Gaussian Mixture Model </a:t>
            </a:r>
            <a:r>
              <a:rPr lang="en-US" sz="2000"/>
              <a:t>or </a:t>
            </a:r>
            <a:r>
              <a:rPr lang="en-US" sz="2000" b="1"/>
              <a:t>GMM</a:t>
            </a:r>
          </a:p>
        </p:txBody>
      </p:sp>
    </p:spTree>
  </p:cSld>
  <p:clrMapOvr>
    <a:masterClrMapping/>
  </p:clrMapOvr>
  <p:transition spd="slow">
    <p:push dir="u"/>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GMM</a:t>
            </a:r>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5 April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176</a:t>
            </a:fld>
            <a:endParaRPr lang="en-US"/>
          </a:p>
        </p:txBody>
      </p:sp>
      <p:pic>
        <p:nvPicPr>
          <p:cNvPr id="7" name="Content Placeholder 6"/>
          <p:cNvPicPr>
            <a:picLocks noGrp="1" noChangeAspect="1"/>
          </p:cNvPicPr>
          <p:nvPr>
            <p:ph idx="1"/>
          </p:nvPr>
        </p:nvPicPr>
        <p:blipFill>
          <a:blip r:embed="rId2"/>
          <a:stretch>
            <a:fillRect/>
          </a:stretch>
        </p:blipFill>
        <p:spPr>
          <a:xfrm>
            <a:off x="609600" y="1447800"/>
            <a:ext cx="7924799" cy="4572000"/>
          </a:xfrm>
          <a:prstGeom prst="rect">
            <a:avLst/>
          </a:prstGeom>
        </p:spPr>
      </p:pic>
    </p:spTree>
    <p:extLst>
      <p:ext uri="{BB962C8B-B14F-4D97-AF65-F5344CB8AC3E}">
        <p14:creationId xmlns:p14="http://schemas.microsoft.com/office/powerpoint/2010/main" val="323406641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0E6CBD5B-609F-4FAC-B474-4BF69ADBE530}"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D49B8E17-EB1F-46E0-B0A4-E5DF2516D692}" type="slidenum">
              <a:rPr lang="en-US"/>
              <a:pPr/>
              <a:t>177</a:t>
            </a:fld>
            <a:endParaRPr lang="en-US"/>
          </a:p>
        </p:txBody>
      </p:sp>
      <p:sp>
        <p:nvSpPr>
          <p:cNvPr id="1350658" name="Rectangle 2"/>
          <p:cNvSpPr>
            <a:spLocks noGrp="1" noChangeArrowheads="1"/>
          </p:cNvSpPr>
          <p:nvPr>
            <p:ph type="title"/>
          </p:nvPr>
        </p:nvSpPr>
        <p:spPr/>
        <p:txBody>
          <a:bodyPr/>
          <a:lstStyle/>
          <a:p>
            <a:r>
              <a:rPr lang="en-US" sz="3400"/>
              <a:t>Arbitrary Function Approximated with GMM’s</a:t>
            </a:r>
          </a:p>
        </p:txBody>
      </p:sp>
      <p:pic>
        <p:nvPicPr>
          <p:cNvPr id="1350662" name="Picture 6"/>
          <p:cNvPicPr>
            <a:picLocks noGrp="1" noChangeAspect="1" noChangeArrowheads="1"/>
          </p:cNvPicPr>
          <p:nvPr>
            <p:ph type="body" idx="4294967295"/>
          </p:nvPr>
        </p:nvPicPr>
        <p:blipFill>
          <a:blip r:embed="rId3" cstate="print"/>
          <a:srcRect/>
          <a:stretch>
            <a:fillRect/>
          </a:stretch>
        </p:blipFill>
        <p:spPr>
          <a:xfrm>
            <a:off x="901700" y="1085850"/>
            <a:ext cx="7088188" cy="4572000"/>
          </a:xfrm>
          <a:noFill/>
          <a:ln/>
        </p:spPr>
      </p:pic>
      <p:graphicFrame>
        <p:nvGraphicFramePr>
          <p:cNvPr id="1350663" name="Object 7"/>
          <p:cNvGraphicFramePr>
            <a:graphicFrameLocks noGrp="1" noChangeAspect="1"/>
          </p:cNvGraphicFramePr>
          <p:nvPr>
            <p:ph idx="1"/>
          </p:nvPr>
        </p:nvGraphicFramePr>
        <p:xfrm>
          <a:off x="2074863" y="5189538"/>
          <a:ext cx="4981575" cy="1004887"/>
        </p:xfrm>
        <a:graphic>
          <a:graphicData uri="http://schemas.openxmlformats.org/presentationml/2006/ole">
            <mc:AlternateContent xmlns:mc="http://schemas.openxmlformats.org/markup-compatibility/2006">
              <mc:Choice xmlns:v="urn:schemas-microsoft-com:vml" Requires="v">
                <p:oleObj spid="_x0000_s1350733" name="Equation" r:id="rId4" imgW="2641600" imgH="533400" progId="Equation.3">
                  <p:embed/>
                </p:oleObj>
              </mc:Choice>
              <mc:Fallback>
                <p:oleObj name="Equation" r:id="rId4" imgW="2641600" imgH="533400" progId="Equation.3">
                  <p:embed/>
                  <p:pic>
                    <p:nvPicPr>
                      <p:cNvPr id="0" name="Picture 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863" y="5189538"/>
                        <a:ext cx="4981575" cy="100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2ACB0E-02DE-4BD6-91DA-179552773E34}"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7F869E9-B738-41EE-8416-3AFF47AD8125}" type="slidenum">
              <a:rPr lang="en-US"/>
              <a:pPr/>
              <a:t>178</a:t>
            </a:fld>
            <a:endParaRPr lang="en-US"/>
          </a:p>
        </p:txBody>
      </p:sp>
      <p:sp>
        <p:nvSpPr>
          <p:cNvPr id="1429506" name="Rectangle 2"/>
          <p:cNvSpPr>
            <a:spLocks noGrp="1" noChangeArrowheads="1"/>
          </p:cNvSpPr>
          <p:nvPr>
            <p:ph type="title"/>
          </p:nvPr>
        </p:nvSpPr>
        <p:spPr/>
        <p:txBody>
          <a:bodyPr/>
          <a:lstStyle/>
          <a:p>
            <a:r>
              <a:rPr lang="en-US" sz="3400"/>
              <a:t>Gaussian Mixture Model and Estimation Maximization</a:t>
            </a:r>
          </a:p>
        </p:txBody>
      </p:sp>
      <p:sp>
        <p:nvSpPr>
          <p:cNvPr id="1429507" name="Rectangle 3"/>
          <p:cNvSpPr>
            <a:spLocks noGrp="1" noChangeArrowheads="1"/>
          </p:cNvSpPr>
          <p:nvPr>
            <p:ph type="body" idx="1"/>
          </p:nvPr>
        </p:nvSpPr>
        <p:spPr/>
        <p:txBody>
          <a:bodyPr/>
          <a:lstStyle/>
          <a:p>
            <a:r>
              <a:rPr lang="en-US" sz="2600" dirty="0"/>
              <a:t>Training GMM’s</a:t>
            </a:r>
          </a:p>
          <a:p>
            <a:pPr lvl="1"/>
            <a:r>
              <a:rPr lang="en-US" sz="2200" dirty="0"/>
              <a:t>How can we train a GMM model if </a:t>
            </a:r>
            <a:r>
              <a:rPr lang="en-US" sz="2200" dirty="0" smtClean="0"/>
              <a:t>we do </a:t>
            </a:r>
            <a:r>
              <a:rPr lang="en-US" sz="2200" dirty="0"/>
              <a:t>not know in advance which mixture is supposed to account for which part of each distribution?</a:t>
            </a:r>
          </a:p>
          <a:p>
            <a:pPr lvl="1"/>
            <a:endParaRPr lang="en-US" sz="2200" dirty="0"/>
          </a:p>
          <a:p>
            <a:pPr lvl="1"/>
            <a:r>
              <a:rPr lang="en-US" sz="2200" dirty="0"/>
              <a:t>Baum-Welch algorithm provides the likelihood of being in each state </a:t>
            </a:r>
            <a:r>
              <a:rPr lang="en-US" sz="2200" b="1" i="1" dirty="0">
                <a:latin typeface="Times New Roman" pitchFamily="18" charset="0"/>
                <a:cs typeface="Times New Roman" pitchFamily="18" charset="0"/>
              </a:rPr>
              <a:t>j</a:t>
            </a:r>
            <a:r>
              <a:rPr lang="en-US" sz="2200" dirty="0"/>
              <a:t> at time </a:t>
            </a:r>
            <a:r>
              <a:rPr lang="en-US" sz="2200" b="1" i="1" dirty="0">
                <a:latin typeface="Times New Roman" pitchFamily="18" charset="0"/>
                <a:cs typeface="Times New Roman" pitchFamily="18" charset="0"/>
              </a:rPr>
              <a:t>t</a:t>
            </a:r>
            <a:r>
              <a:rPr lang="en-US" sz="2200" dirty="0"/>
              <a:t>. </a:t>
            </a:r>
          </a:p>
          <a:p>
            <a:pPr lvl="1"/>
            <a:r>
              <a:rPr lang="en-US" sz="2200" dirty="0"/>
              <a:t>Similarly, one can use Baum-Welch algorithm to provide us with the probability of a certain mixture accounting for the observation.</a:t>
            </a:r>
          </a:p>
        </p:txBody>
      </p:sp>
    </p:spTree>
  </p:cSld>
  <p:clrMapOvr>
    <a:masterClrMapping/>
  </p:clrMapOvr>
  <p:transition spd="slow">
    <p:push dir="u"/>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2182099B-AA4E-40CA-BAE5-CDB00493A89B}"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CE2C680-B29E-4E75-8B5D-DD734EB9335C}" type="slidenum">
              <a:rPr lang="en-US"/>
              <a:pPr/>
              <a:t>179</a:t>
            </a:fld>
            <a:endParaRPr lang="en-US"/>
          </a:p>
        </p:txBody>
      </p:sp>
      <p:sp>
        <p:nvSpPr>
          <p:cNvPr id="1430535" name="Rectangle 7"/>
          <p:cNvSpPr>
            <a:spLocks noGrp="1" noChangeArrowheads="1"/>
          </p:cNvSpPr>
          <p:nvPr>
            <p:ph type="title"/>
          </p:nvPr>
        </p:nvSpPr>
        <p:spPr/>
        <p:txBody>
          <a:bodyPr/>
          <a:lstStyle/>
          <a:p>
            <a:r>
              <a:rPr lang="en-US" sz="3400"/>
              <a:t>Estimation Maximization for GMM Computation</a:t>
            </a:r>
          </a:p>
        </p:txBody>
      </p:sp>
      <p:sp>
        <p:nvSpPr>
          <p:cNvPr id="1430531" name="Rectangle 3"/>
          <p:cNvSpPr>
            <a:spLocks noGrp="1" noChangeArrowheads="1"/>
          </p:cNvSpPr>
          <p:nvPr>
            <p:ph type="body" idx="1"/>
          </p:nvPr>
        </p:nvSpPr>
        <p:spPr/>
        <p:txBody>
          <a:bodyPr/>
          <a:lstStyle/>
          <a:p>
            <a:r>
              <a:rPr lang="en-US" sz="2000" dirty="0" err="1">
                <a:latin typeface="Symbol" pitchFamily="18" charset="2"/>
              </a:rPr>
              <a:t>g</a:t>
            </a:r>
            <a:r>
              <a:rPr lang="en-US" sz="2000" baseline="-25000" dirty="0" err="1">
                <a:latin typeface="Times New Roman" pitchFamily="18" charset="0"/>
              </a:rPr>
              <a:t>tm</a:t>
            </a:r>
            <a:r>
              <a:rPr lang="en-US" sz="2000" dirty="0">
                <a:latin typeface="Times New Roman" pitchFamily="18" charset="0"/>
              </a:rPr>
              <a:t>(j)</a:t>
            </a:r>
            <a:r>
              <a:rPr lang="en-US" sz="2000" dirty="0"/>
              <a:t> – probability of being in state </a:t>
            </a:r>
            <a:r>
              <a:rPr lang="en-US" sz="2000" b="1" i="1" dirty="0">
                <a:latin typeface="Times New Roman" pitchFamily="18" charset="0"/>
              </a:rPr>
              <a:t>j</a:t>
            </a:r>
            <a:r>
              <a:rPr lang="en-US" sz="2000" dirty="0"/>
              <a:t> at time </a:t>
            </a:r>
            <a:r>
              <a:rPr lang="en-US" sz="2000" b="1" i="1" dirty="0">
                <a:latin typeface="Times New Roman" pitchFamily="18" charset="0"/>
              </a:rPr>
              <a:t>t</a:t>
            </a:r>
            <a:r>
              <a:rPr lang="en-US" sz="2000" dirty="0"/>
              <a:t> with the </a:t>
            </a:r>
            <a:r>
              <a:rPr lang="en-US" sz="2000" b="1" i="1" dirty="0" err="1">
                <a:solidFill>
                  <a:srgbClr val="FF0000"/>
                </a:solidFill>
                <a:latin typeface="Times New Roman" pitchFamily="18" charset="0"/>
              </a:rPr>
              <a:t>m</a:t>
            </a:r>
            <a:r>
              <a:rPr lang="en-US" sz="2000" dirty="0" err="1"/>
              <a:t>th</a:t>
            </a:r>
            <a:r>
              <a:rPr lang="en-US" sz="2000" dirty="0"/>
              <a:t> mixture component accounting for the output observation </a:t>
            </a:r>
            <a:r>
              <a:rPr lang="en-US" sz="2000" dirty="0" err="1">
                <a:latin typeface="Times New Roman" pitchFamily="18" charset="0"/>
              </a:rPr>
              <a:t>o</a:t>
            </a:r>
            <a:r>
              <a:rPr lang="en-US" sz="2000" baseline="-25000" dirty="0" err="1">
                <a:latin typeface="Times New Roman" pitchFamily="18" charset="0"/>
              </a:rPr>
              <a:t>t</a:t>
            </a:r>
            <a:r>
              <a:rPr lang="en-US" sz="2000" dirty="0"/>
              <a:t>.</a:t>
            </a:r>
          </a:p>
          <a:p>
            <a:endParaRPr lang="en-US" sz="2000" dirty="0"/>
          </a:p>
          <a:p>
            <a:endParaRPr lang="en-US" sz="2000" dirty="0"/>
          </a:p>
          <a:p>
            <a:endParaRPr lang="en-US" sz="2000" dirty="0"/>
          </a:p>
          <a:p>
            <a:endParaRPr lang="en-US" sz="2000" dirty="0"/>
          </a:p>
          <a:p>
            <a:r>
              <a:rPr lang="en-US" sz="2000" dirty="0"/>
              <a:t>We can use </a:t>
            </a:r>
            <a:r>
              <a:rPr lang="en-US" sz="2000" dirty="0" err="1">
                <a:latin typeface="Symbol" pitchFamily="18" charset="2"/>
              </a:rPr>
              <a:t>g</a:t>
            </a:r>
            <a:r>
              <a:rPr lang="en-US" sz="2000" baseline="-25000" dirty="0" err="1">
                <a:latin typeface="Times New Roman" pitchFamily="18" charset="0"/>
              </a:rPr>
              <a:t>tm</a:t>
            </a:r>
            <a:r>
              <a:rPr lang="en-US" sz="2000" dirty="0">
                <a:latin typeface="Times New Roman" pitchFamily="18" charset="0"/>
              </a:rPr>
              <a:t>(j)</a:t>
            </a:r>
            <a:r>
              <a:rPr lang="en-US" sz="2000" dirty="0"/>
              <a:t> to </a:t>
            </a:r>
            <a:r>
              <a:rPr lang="en-US" sz="2000" dirty="0" smtClean="0"/>
              <a:t>re-compute </a:t>
            </a:r>
            <a:r>
              <a:rPr lang="en-US" sz="2000" dirty="0"/>
              <a:t>the mean, mixture weight, and covariance using the following equations:</a:t>
            </a:r>
          </a:p>
        </p:txBody>
      </p:sp>
      <p:graphicFrame>
        <p:nvGraphicFramePr>
          <p:cNvPr id="1430532" name="Object 4"/>
          <p:cNvGraphicFramePr>
            <a:graphicFrameLocks noGrp="1" noChangeAspect="1"/>
          </p:cNvGraphicFramePr>
          <p:nvPr>
            <p:ph sz="half" idx="4294967295"/>
          </p:nvPr>
        </p:nvGraphicFramePr>
        <p:xfrm>
          <a:off x="2498725" y="2392363"/>
          <a:ext cx="3924300" cy="1106487"/>
        </p:xfrm>
        <a:graphic>
          <a:graphicData uri="http://schemas.openxmlformats.org/presentationml/2006/ole">
            <mc:AlternateContent xmlns:mc="http://schemas.openxmlformats.org/markup-compatibility/2006">
              <mc:Choice xmlns:v="urn:schemas-microsoft-com:vml" Requires="v">
                <p:oleObj spid="_x0000_s1430602" name="Equation" r:id="rId3" imgW="2298700" imgH="647700" progId="Equation.3">
                  <p:embed/>
                </p:oleObj>
              </mc:Choice>
              <mc:Fallback>
                <p:oleObj name="Equation" r:id="rId3" imgW="2298700" imgH="6477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725" y="2392363"/>
                        <a:ext cx="3924300" cy="110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BCDF9A-AAAC-4F1B-B090-AD7D41DBF97A}"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D6D0A96-33D6-4B13-B80C-003F5FD855E3}" type="slidenum">
              <a:rPr lang="en-US"/>
              <a:pPr/>
              <a:t>18</a:t>
            </a:fld>
            <a:endParaRPr lang="en-US"/>
          </a:p>
        </p:txBody>
      </p:sp>
      <p:sp>
        <p:nvSpPr>
          <p:cNvPr id="1168386" name="Rectangle 2"/>
          <p:cNvSpPr>
            <a:spLocks noGrp="1" noChangeArrowheads="1"/>
          </p:cNvSpPr>
          <p:nvPr>
            <p:ph type="title"/>
          </p:nvPr>
        </p:nvSpPr>
        <p:spPr/>
        <p:txBody>
          <a:bodyPr/>
          <a:lstStyle/>
          <a:p>
            <a:r>
              <a:rPr lang="en-US"/>
              <a:t>“Noisy Channel” View of SR</a:t>
            </a:r>
          </a:p>
        </p:txBody>
      </p:sp>
      <p:sp>
        <p:nvSpPr>
          <p:cNvPr id="1168387" name="Rectangle 3"/>
          <p:cNvSpPr>
            <a:spLocks noGrp="1" noChangeArrowheads="1"/>
          </p:cNvSpPr>
          <p:nvPr>
            <p:ph type="body" idx="1"/>
          </p:nvPr>
        </p:nvSpPr>
        <p:spPr>
          <a:xfrm>
            <a:off x="577850" y="1355725"/>
            <a:ext cx="8001000" cy="4572000"/>
          </a:xfrm>
        </p:spPr>
        <p:txBody>
          <a:bodyPr/>
          <a:lstStyle/>
          <a:p>
            <a:pPr>
              <a:lnSpc>
                <a:spcPct val="80000"/>
              </a:lnSpc>
            </a:pPr>
            <a:r>
              <a:rPr lang="en-US" sz="2000" dirty="0"/>
              <a:t>Implementing the noisy-channel model as we have expressed it in previous slide requires solutions to two problems. </a:t>
            </a:r>
            <a:r>
              <a:rPr lang="en-US" sz="2000" dirty="0" smtClean="0"/>
              <a:t/>
            </a:r>
            <a:br>
              <a:rPr lang="en-US" sz="2000" dirty="0" smtClean="0"/>
            </a:br>
            <a:endParaRPr lang="en-US" sz="2000" dirty="0"/>
          </a:p>
          <a:p>
            <a:pPr>
              <a:lnSpc>
                <a:spcPct val="80000"/>
              </a:lnSpc>
              <a:buFont typeface="Wingdings" pitchFamily="2" charset="2"/>
              <a:buAutoNum type="arabicPeriod"/>
            </a:pPr>
            <a:r>
              <a:rPr lang="en-US" sz="1800" dirty="0"/>
              <a:t>First, in order to pick the sentence that best matches the noisy input we will need a complete metric for a “best match”. Because speech is so variable, an acoustic input sentence will never exactly match any model we have for this sentence. As we have suggested in previous chapters, we will use probability as our metric. </a:t>
            </a:r>
            <a:endParaRPr lang="en-US" sz="1600" dirty="0"/>
          </a:p>
        </p:txBody>
      </p:sp>
    </p:spTree>
  </p:cSld>
  <p:clrMapOvr>
    <a:masterClrMapping/>
  </p:clrMapOvr>
  <p:transition spd="slow">
    <p:push dir="u"/>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F2CEDC-7641-4831-A349-26E0A9FF7282}"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40E4442-5187-45AC-9831-D45FAC7B658F}" type="slidenum">
              <a:rPr lang="en-US"/>
              <a:pPr/>
              <a:t>180</a:t>
            </a:fld>
            <a:endParaRPr lang="en-US"/>
          </a:p>
        </p:txBody>
      </p:sp>
      <p:sp>
        <p:nvSpPr>
          <p:cNvPr id="1433602" name="Rectangle 2"/>
          <p:cNvSpPr>
            <a:spLocks noGrp="1" noChangeArrowheads="1"/>
          </p:cNvSpPr>
          <p:nvPr>
            <p:ph type="title"/>
          </p:nvPr>
        </p:nvSpPr>
        <p:spPr/>
        <p:txBody>
          <a:bodyPr/>
          <a:lstStyle/>
          <a:p>
            <a:r>
              <a:rPr lang="en-US" sz="3400"/>
              <a:t>Estimation Maximization for GMM Computation</a:t>
            </a:r>
          </a:p>
        </p:txBody>
      </p:sp>
      <p:graphicFrame>
        <p:nvGraphicFramePr>
          <p:cNvPr id="1433604" name="Object 4"/>
          <p:cNvGraphicFramePr>
            <a:graphicFrameLocks noGrp="1" noChangeAspect="1"/>
          </p:cNvGraphicFramePr>
          <p:nvPr>
            <p:ph idx="1"/>
          </p:nvPr>
        </p:nvGraphicFramePr>
        <p:xfrm>
          <a:off x="2498725" y="1316038"/>
          <a:ext cx="3886200" cy="4800600"/>
        </p:xfrm>
        <a:graphic>
          <a:graphicData uri="http://schemas.openxmlformats.org/presentationml/2006/ole">
            <mc:AlternateContent xmlns:mc="http://schemas.openxmlformats.org/markup-compatibility/2006">
              <mc:Choice xmlns:v="urn:schemas-microsoft-com:vml" Requires="v">
                <p:oleObj spid="_x0000_s1433674" name="Equation" r:id="rId3" imgW="2057400" imgH="2539800" progId="Equation.3">
                  <p:embed/>
                </p:oleObj>
              </mc:Choice>
              <mc:Fallback>
                <p:oleObj name="Equation" r:id="rId3" imgW="2057400" imgH="25398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725" y="1316038"/>
                        <a:ext cx="3886200" cy="480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Example of computation of GMM’s</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AA0F0FCC-784E-4283-8A21-1C39C51548FA}" type="datetime3">
              <a:rPr lang="en-US" smtClean="0"/>
              <a:pPr/>
              <a:t>5 April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181</a:t>
            </a:fld>
            <a:endParaRPr lang="en-US"/>
          </a:p>
        </p:txBody>
      </p:sp>
    </p:spTree>
    <p:extLst>
      <p:ext uri="{BB962C8B-B14F-4D97-AF65-F5344CB8AC3E}">
        <p14:creationId xmlns:p14="http://schemas.microsoft.com/office/powerpoint/2010/main" val="40369190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45783AF-3703-472E-A7B4-92171DB9FC32}"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3E0AD44C-F2DD-4866-9BB3-D063FFFA8E88}" type="slidenum">
              <a:rPr lang="en-US"/>
              <a:pPr/>
              <a:t>182</a:t>
            </a:fld>
            <a:endParaRPr lang="en-US"/>
          </a:p>
        </p:txBody>
      </p:sp>
      <p:sp>
        <p:nvSpPr>
          <p:cNvPr id="1348610" name="Rectangle 2"/>
          <p:cNvSpPr>
            <a:spLocks noGrp="1" noChangeArrowheads="1"/>
          </p:cNvSpPr>
          <p:nvPr>
            <p:ph type="title"/>
          </p:nvPr>
        </p:nvSpPr>
        <p:spPr/>
        <p:txBody>
          <a:bodyPr/>
          <a:lstStyle/>
          <a:p>
            <a:r>
              <a:rPr lang="en-US"/>
              <a:t>1-D Examples of GMM’s</a:t>
            </a:r>
          </a:p>
        </p:txBody>
      </p:sp>
      <p:pic>
        <p:nvPicPr>
          <p:cNvPr id="1348612" name="Picture 28" descr="ex1.emf"/>
          <p:cNvPicPr>
            <a:picLocks noGrp="1" noChangeAspect="1" noChangeArrowheads="1"/>
          </p:cNvPicPr>
          <p:nvPr>
            <p:ph type="body" idx="1"/>
          </p:nvPr>
        </p:nvPicPr>
        <p:blipFill>
          <a:blip r:embed="rId2" cstate="print"/>
          <a:srcRect l="9642" r="8034"/>
          <a:stretch>
            <a:fillRect/>
          </a:stretch>
        </p:blipFill>
        <p:spPr>
          <a:xfrm>
            <a:off x="577850" y="2622550"/>
            <a:ext cx="8001000" cy="2671763"/>
          </a:xfrm>
          <a:noFill/>
          <a:ln/>
        </p:spPr>
      </p:pic>
      <p:sp>
        <p:nvSpPr>
          <p:cNvPr id="1348613" name="Text Box 5"/>
          <p:cNvSpPr txBox="1">
            <a:spLocks noChangeArrowheads="1"/>
          </p:cNvSpPr>
          <p:nvPr/>
        </p:nvSpPr>
        <p:spPr bwMode="auto">
          <a:xfrm>
            <a:off x="1500188" y="1700213"/>
            <a:ext cx="5991225" cy="366712"/>
          </a:xfrm>
          <a:prstGeom prst="rect">
            <a:avLst/>
          </a:prstGeom>
          <a:noFill/>
          <a:ln w="9525" algn="ctr">
            <a:noFill/>
            <a:miter lim="800000"/>
            <a:headEnd/>
            <a:tailEnd/>
          </a:ln>
          <a:effectLst/>
        </p:spPr>
        <p:txBody>
          <a:bodyPr>
            <a:spAutoFit/>
          </a:bodyPr>
          <a:lstStyle/>
          <a:p>
            <a:pPr algn="ctr"/>
            <a:r>
              <a:rPr lang="en-US"/>
              <a:t>1-D training sequence with one Gaussian mixture </a:t>
            </a:r>
          </a:p>
        </p:txBody>
      </p:sp>
    </p:spTree>
  </p:cSld>
  <p:clrMapOvr>
    <a:masterClrMapping/>
  </p:clrMapOvr>
  <p:transition spd="slow">
    <p:push dir="u"/>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5B62356-B522-45AF-A18D-AE8340A81BD4}"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09E137E7-745B-4A1E-B342-0A34071FBCAC}" type="slidenum">
              <a:rPr lang="en-US"/>
              <a:pPr/>
              <a:t>183</a:t>
            </a:fld>
            <a:endParaRPr lang="en-US"/>
          </a:p>
        </p:txBody>
      </p:sp>
      <p:sp>
        <p:nvSpPr>
          <p:cNvPr id="1351682" name="Rectangle 2"/>
          <p:cNvSpPr>
            <a:spLocks noGrp="1" noChangeArrowheads="1"/>
          </p:cNvSpPr>
          <p:nvPr>
            <p:ph type="title"/>
          </p:nvPr>
        </p:nvSpPr>
        <p:spPr/>
        <p:txBody>
          <a:bodyPr/>
          <a:lstStyle/>
          <a:p>
            <a:endParaRPr lang="en-US"/>
          </a:p>
        </p:txBody>
      </p:sp>
      <p:pic>
        <p:nvPicPr>
          <p:cNvPr id="1351684" name="Picture 25" descr="ex2.emf"/>
          <p:cNvPicPr>
            <a:picLocks noGrp="1" noChangeAspect="1" noChangeArrowheads="1"/>
          </p:cNvPicPr>
          <p:nvPr>
            <p:ph type="body" idx="1"/>
          </p:nvPr>
        </p:nvPicPr>
        <p:blipFill>
          <a:blip r:embed="rId2" cstate="print"/>
          <a:srcRect l="9642" r="8034"/>
          <a:stretch>
            <a:fillRect/>
          </a:stretch>
        </p:blipFill>
        <p:spPr>
          <a:xfrm>
            <a:off x="566738" y="2397125"/>
            <a:ext cx="8001000" cy="2671763"/>
          </a:xfrm>
          <a:noFill/>
          <a:ln/>
        </p:spPr>
      </p:pic>
      <p:sp>
        <p:nvSpPr>
          <p:cNvPr id="1351685" name="Text Box 5"/>
          <p:cNvSpPr txBox="1">
            <a:spLocks noChangeArrowheads="1"/>
          </p:cNvSpPr>
          <p:nvPr/>
        </p:nvSpPr>
        <p:spPr bwMode="auto">
          <a:xfrm>
            <a:off x="1500188" y="1700213"/>
            <a:ext cx="5991225" cy="641350"/>
          </a:xfrm>
          <a:prstGeom prst="rect">
            <a:avLst/>
          </a:prstGeom>
          <a:noFill/>
          <a:ln w="9525" algn="ctr">
            <a:noFill/>
            <a:miter lim="800000"/>
            <a:headEnd/>
            <a:tailEnd/>
          </a:ln>
          <a:effectLst/>
        </p:spPr>
        <p:txBody>
          <a:bodyPr>
            <a:spAutoFit/>
          </a:bodyPr>
          <a:lstStyle/>
          <a:p>
            <a:pPr algn="ctr"/>
            <a:r>
              <a:rPr lang="en-US"/>
              <a:t>1-D training sequence with two Gaussian mixtures </a:t>
            </a:r>
          </a:p>
        </p:txBody>
      </p:sp>
    </p:spTree>
  </p:cSld>
  <p:clrMapOvr>
    <a:masterClrMapping/>
  </p:clrMapOvr>
  <p:transition spd="slow">
    <p:push dir="u"/>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fld id="{762EE6FB-A51E-42B8-9411-DFE1558BFE05}" type="datetime3">
              <a:rPr lang="en-US"/>
              <a:pPr/>
              <a:t>22 March 2017</a:t>
            </a:fld>
            <a:endParaRPr lang="en-US"/>
          </a:p>
        </p:txBody>
      </p:sp>
      <p:sp>
        <p:nvSpPr>
          <p:cNvPr id="8" name="Footer Placeholder 5"/>
          <p:cNvSpPr>
            <a:spLocks noGrp="1"/>
          </p:cNvSpPr>
          <p:nvPr>
            <p:ph type="ftr" sz="quarter" idx="11"/>
          </p:nvPr>
        </p:nvSpPr>
        <p:spPr/>
        <p:txBody>
          <a:bodyPr/>
          <a:lstStyle/>
          <a:p>
            <a:r>
              <a:rPr lang="en-US"/>
              <a:t>Veton Këpuska</a:t>
            </a:r>
          </a:p>
        </p:txBody>
      </p:sp>
      <p:sp>
        <p:nvSpPr>
          <p:cNvPr id="9" name="Slide Number Placeholder 6"/>
          <p:cNvSpPr>
            <a:spLocks noGrp="1"/>
          </p:cNvSpPr>
          <p:nvPr>
            <p:ph type="sldNum" sz="quarter" idx="12"/>
          </p:nvPr>
        </p:nvSpPr>
        <p:spPr/>
        <p:txBody>
          <a:bodyPr/>
          <a:lstStyle/>
          <a:p>
            <a:fld id="{60DAB0AF-AB2C-4AD2-BC74-D18E536EB9A0}" type="slidenum">
              <a:rPr lang="en-US"/>
              <a:pPr/>
              <a:t>184</a:t>
            </a:fld>
            <a:endParaRPr lang="en-US"/>
          </a:p>
        </p:txBody>
      </p:sp>
      <p:sp>
        <p:nvSpPr>
          <p:cNvPr id="1352708" name="Rectangle 4"/>
          <p:cNvSpPr>
            <a:spLocks noGrp="1" noChangeArrowheads="1"/>
          </p:cNvSpPr>
          <p:nvPr>
            <p:ph type="title"/>
          </p:nvPr>
        </p:nvSpPr>
        <p:spPr/>
        <p:txBody>
          <a:bodyPr/>
          <a:lstStyle/>
          <a:p>
            <a:r>
              <a:rPr lang="en-US"/>
              <a:t>Number of Mixtures</a:t>
            </a:r>
          </a:p>
        </p:txBody>
      </p:sp>
      <p:pic>
        <p:nvPicPr>
          <p:cNvPr id="1352711" name="Picture 57" descr="ex5b-1.emf"/>
          <p:cNvPicPr>
            <a:picLocks noGrp="1" noChangeAspect="1" noChangeArrowheads="1"/>
          </p:cNvPicPr>
          <p:nvPr>
            <p:ph sz="half" idx="1"/>
          </p:nvPr>
        </p:nvPicPr>
        <p:blipFill>
          <a:blip r:embed="rId2" cstate="print"/>
          <a:srcRect l="7527" r="7527"/>
          <a:stretch>
            <a:fillRect/>
          </a:stretch>
        </p:blipFill>
        <p:spPr>
          <a:xfrm>
            <a:off x="566738" y="2259013"/>
            <a:ext cx="3924300" cy="2947987"/>
          </a:xfrm>
          <a:noFill/>
          <a:ln/>
        </p:spPr>
      </p:pic>
      <p:pic>
        <p:nvPicPr>
          <p:cNvPr id="1352712" name="Picture 58" descr="ex5b-3.emf"/>
          <p:cNvPicPr>
            <a:picLocks noGrp="1" noChangeAspect="1" noChangeArrowheads="1"/>
          </p:cNvPicPr>
          <p:nvPr>
            <p:ph sz="half" idx="2"/>
          </p:nvPr>
        </p:nvPicPr>
        <p:blipFill>
          <a:blip r:embed="rId3" cstate="print"/>
          <a:srcRect l="7527" r="7527"/>
          <a:stretch>
            <a:fillRect/>
          </a:stretch>
        </p:blipFill>
        <p:spPr>
          <a:xfrm>
            <a:off x="4643438" y="2259013"/>
            <a:ext cx="3924300" cy="2947987"/>
          </a:xfrm>
          <a:noFill/>
          <a:ln/>
        </p:spPr>
      </p:pic>
      <p:sp>
        <p:nvSpPr>
          <p:cNvPr id="1352713" name="Rectangle 9"/>
          <p:cNvSpPr>
            <a:spLocks noChangeArrowheads="1"/>
          </p:cNvSpPr>
          <p:nvPr/>
        </p:nvSpPr>
        <p:spPr bwMode="auto">
          <a:xfrm>
            <a:off x="1308100" y="1854200"/>
            <a:ext cx="2762250"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300 points, 1 mixture </a:t>
            </a:r>
          </a:p>
        </p:txBody>
      </p:sp>
      <p:sp>
        <p:nvSpPr>
          <p:cNvPr id="1352714" name="Rectangle 10"/>
          <p:cNvSpPr>
            <a:spLocks noChangeArrowheads="1"/>
          </p:cNvSpPr>
          <p:nvPr/>
        </p:nvSpPr>
        <p:spPr bwMode="auto">
          <a:xfrm>
            <a:off x="5186363" y="1854200"/>
            <a:ext cx="2881312"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300 points, 3 mixtures </a:t>
            </a:r>
          </a:p>
        </p:txBody>
      </p:sp>
    </p:spTree>
  </p:cSld>
  <p:clrMapOvr>
    <a:masterClrMapping/>
  </p:clrMapOvr>
  <p:transition spd="slow">
    <p:push dir="u"/>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fld id="{41914E9D-8FF6-4D17-BC1E-6B9D8A9C12CF}" type="datetime3">
              <a:rPr lang="en-US"/>
              <a:pPr/>
              <a:t>22 March 2017</a:t>
            </a:fld>
            <a:endParaRPr lang="en-US"/>
          </a:p>
        </p:txBody>
      </p:sp>
      <p:sp>
        <p:nvSpPr>
          <p:cNvPr id="8" name="Footer Placeholder 5"/>
          <p:cNvSpPr>
            <a:spLocks noGrp="1"/>
          </p:cNvSpPr>
          <p:nvPr>
            <p:ph type="ftr" sz="quarter" idx="11"/>
          </p:nvPr>
        </p:nvSpPr>
        <p:spPr/>
        <p:txBody>
          <a:bodyPr/>
          <a:lstStyle/>
          <a:p>
            <a:r>
              <a:rPr lang="en-US"/>
              <a:t>Veton Këpuska</a:t>
            </a:r>
          </a:p>
        </p:txBody>
      </p:sp>
      <p:sp>
        <p:nvSpPr>
          <p:cNvPr id="9" name="Slide Number Placeholder 6"/>
          <p:cNvSpPr>
            <a:spLocks noGrp="1"/>
          </p:cNvSpPr>
          <p:nvPr>
            <p:ph type="sldNum" sz="quarter" idx="12"/>
          </p:nvPr>
        </p:nvSpPr>
        <p:spPr/>
        <p:txBody>
          <a:bodyPr/>
          <a:lstStyle/>
          <a:p>
            <a:fld id="{D2071624-5562-45B9-A04B-53C48C49E95D}" type="slidenum">
              <a:rPr lang="en-US"/>
              <a:pPr/>
              <a:t>185</a:t>
            </a:fld>
            <a:endParaRPr lang="en-US"/>
          </a:p>
        </p:txBody>
      </p:sp>
      <p:sp>
        <p:nvSpPr>
          <p:cNvPr id="1354754" name="Rectangle 2"/>
          <p:cNvSpPr>
            <a:spLocks noGrp="1" noChangeArrowheads="1"/>
          </p:cNvSpPr>
          <p:nvPr>
            <p:ph type="title"/>
          </p:nvPr>
        </p:nvSpPr>
        <p:spPr/>
        <p:txBody>
          <a:bodyPr/>
          <a:lstStyle/>
          <a:p>
            <a:r>
              <a:rPr lang="en-US"/>
              <a:t>Number of Mixtures</a:t>
            </a:r>
          </a:p>
        </p:txBody>
      </p:sp>
      <p:sp>
        <p:nvSpPr>
          <p:cNvPr id="1354757" name="Rectangle 5"/>
          <p:cNvSpPr>
            <a:spLocks noChangeArrowheads="1"/>
          </p:cNvSpPr>
          <p:nvPr/>
        </p:nvSpPr>
        <p:spPr bwMode="auto">
          <a:xfrm>
            <a:off x="1308100" y="1854200"/>
            <a:ext cx="2762250"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300 points, 5 mixture </a:t>
            </a:r>
          </a:p>
        </p:txBody>
      </p:sp>
      <p:sp>
        <p:nvSpPr>
          <p:cNvPr id="1354758" name="Rectangle 6"/>
          <p:cNvSpPr>
            <a:spLocks noChangeArrowheads="1"/>
          </p:cNvSpPr>
          <p:nvPr/>
        </p:nvSpPr>
        <p:spPr bwMode="auto">
          <a:xfrm>
            <a:off x="5186363" y="1854200"/>
            <a:ext cx="3027362"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300 points, 10 mixtures </a:t>
            </a:r>
          </a:p>
        </p:txBody>
      </p:sp>
      <p:pic>
        <p:nvPicPr>
          <p:cNvPr id="1354770" name="Picture 59" descr="ex5b-5.emf"/>
          <p:cNvPicPr>
            <a:picLocks noGrp="1" noChangeAspect="1" noChangeArrowheads="1"/>
          </p:cNvPicPr>
          <p:nvPr>
            <p:ph sz="half" idx="1"/>
          </p:nvPr>
        </p:nvPicPr>
        <p:blipFill>
          <a:blip r:embed="rId2" cstate="print"/>
          <a:srcRect l="7527" r="7527"/>
          <a:stretch>
            <a:fillRect/>
          </a:stretch>
        </p:blipFill>
        <p:spPr>
          <a:xfrm>
            <a:off x="566738" y="2259013"/>
            <a:ext cx="3924300" cy="2947987"/>
          </a:xfrm>
          <a:noFill/>
          <a:ln/>
        </p:spPr>
      </p:pic>
      <p:pic>
        <p:nvPicPr>
          <p:cNvPr id="1354771" name="Picture 56" descr="ex5b-10.emf"/>
          <p:cNvPicPr>
            <a:picLocks noGrp="1" noChangeAspect="1" noChangeArrowheads="1"/>
          </p:cNvPicPr>
          <p:nvPr>
            <p:ph sz="half" idx="2"/>
          </p:nvPr>
        </p:nvPicPr>
        <p:blipFill>
          <a:blip r:embed="rId3" cstate="print"/>
          <a:srcRect l="7527" r="7527"/>
          <a:stretch>
            <a:fillRect/>
          </a:stretch>
        </p:blipFill>
        <p:spPr>
          <a:xfrm>
            <a:off x="4643438" y="2259013"/>
            <a:ext cx="3924300" cy="2947987"/>
          </a:xfrm>
          <a:noFill/>
          <a:ln/>
        </p:spPr>
      </p:pic>
    </p:spTree>
  </p:cSld>
  <p:clrMapOvr>
    <a:masterClrMapping/>
  </p:clrMapOvr>
  <p:transition spd="slow">
    <p:push dir="u"/>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fld id="{0B7D6932-8C5F-4FD1-B9A1-FD3766FADD23}" type="datetime3">
              <a:rPr lang="en-US"/>
              <a:pPr/>
              <a:t>22 March 2017</a:t>
            </a:fld>
            <a:endParaRPr lang="en-US"/>
          </a:p>
        </p:txBody>
      </p:sp>
      <p:sp>
        <p:nvSpPr>
          <p:cNvPr id="8" name="Footer Placeholder 5"/>
          <p:cNvSpPr>
            <a:spLocks noGrp="1"/>
          </p:cNvSpPr>
          <p:nvPr>
            <p:ph type="ftr" sz="quarter" idx="11"/>
          </p:nvPr>
        </p:nvSpPr>
        <p:spPr/>
        <p:txBody>
          <a:bodyPr/>
          <a:lstStyle/>
          <a:p>
            <a:r>
              <a:rPr lang="en-US"/>
              <a:t>Veton Këpuska</a:t>
            </a:r>
          </a:p>
        </p:txBody>
      </p:sp>
      <p:sp>
        <p:nvSpPr>
          <p:cNvPr id="9" name="Slide Number Placeholder 6"/>
          <p:cNvSpPr>
            <a:spLocks noGrp="1"/>
          </p:cNvSpPr>
          <p:nvPr>
            <p:ph type="sldNum" sz="quarter" idx="12"/>
          </p:nvPr>
        </p:nvSpPr>
        <p:spPr/>
        <p:txBody>
          <a:bodyPr/>
          <a:lstStyle/>
          <a:p>
            <a:fld id="{515ED669-C8CE-480F-8358-314A36649299}" type="slidenum">
              <a:rPr lang="en-US"/>
              <a:pPr/>
              <a:t>186</a:t>
            </a:fld>
            <a:endParaRPr lang="en-US"/>
          </a:p>
        </p:txBody>
      </p:sp>
      <p:sp>
        <p:nvSpPr>
          <p:cNvPr id="1356802" name="Rectangle 2"/>
          <p:cNvSpPr>
            <a:spLocks noGrp="1" noChangeArrowheads="1"/>
          </p:cNvSpPr>
          <p:nvPr>
            <p:ph type="title"/>
          </p:nvPr>
        </p:nvSpPr>
        <p:spPr/>
        <p:txBody>
          <a:bodyPr/>
          <a:lstStyle/>
          <a:p>
            <a:r>
              <a:rPr lang="en-US"/>
              <a:t>Number of Mixtures</a:t>
            </a:r>
          </a:p>
        </p:txBody>
      </p:sp>
      <p:sp>
        <p:nvSpPr>
          <p:cNvPr id="1356803" name="Rectangle 3"/>
          <p:cNvSpPr>
            <a:spLocks noChangeArrowheads="1"/>
          </p:cNvSpPr>
          <p:nvPr/>
        </p:nvSpPr>
        <p:spPr bwMode="auto">
          <a:xfrm>
            <a:off x="1308100" y="1854200"/>
            <a:ext cx="2762250"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900 points, 1 mixture </a:t>
            </a:r>
          </a:p>
        </p:txBody>
      </p:sp>
      <p:sp>
        <p:nvSpPr>
          <p:cNvPr id="1356804" name="Rectangle 4"/>
          <p:cNvSpPr>
            <a:spLocks noChangeArrowheads="1"/>
          </p:cNvSpPr>
          <p:nvPr/>
        </p:nvSpPr>
        <p:spPr bwMode="auto">
          <a:xfrm>
            <a:off x="5186363" y="1854200"/>
            <a:ext cx="2881312"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900 points, 3 mixtures </a:t>
            </a:r>
          </a:p>
        </p:txBody>
      </p:sp>
      <p:pic>
        <p:nvPicPr>
          <p:cNvPr id="1356811" name="Picture 50" descr="ex5-1.emf"/>
          <p:cNvPicPr>
            <a:picLocks noGrp="1" noChangeAspect="1" noChangeArrowheads="1"/>
          </p:cNvPicPr>
          <p:nvPr>
            <p:ph sz="half" idx="1"/>
          </p:nvPr>
        </p:nvPicPr>
        <p:blipFill>
          <a:blip r:embed="rId2" cstate="print"/>
          <a:srcRect l="7527" r="7527"/>
          <a:stretch>
            <a:fillRect/>
          </a:stretch>
        </p:blipFill>
        <p:spPr>
          <a:xfrm>
            <a:off x="566738" y="2259013"/>
            <a:ext cx="3924300" cy="2947987"/>
          </a:xfrm>
          <a:noFill/>
          <a:ln/>
        </p:spPr>
      </p:pic>
      <p:pic>
        <p:nvPicPr>
          <p:cNvPr id="1356812" name="Picture 51" descr="ex5-3.emf"/>
          <p:cNvPicPr>
            <a:picLocks noGrp="1" noChangeAspect="1" noChangeArrowheads="1"/>
          </p:cNvPicPr>
          <p:nvPr>
            <p:ph sz="half" idx="2"/>
          </p:nvPr>
        </p:nvPicPr>
        <p:blipFill>
          <a:blip r:embed="rId3" cstate="print"/>
          <a:srcRect l="7527" r="7527"/>
          <a:stretch>
            <a:fillRect/>
          </a:stretch>
        </p:blipFill>
        <p:spPr>
          <a:xfrm>
            <a:off x="4643438" y="2259013"/>
            <a:ext cx="3924300" cy="2947987"/>
          </a:xfrm>
          <a:noFill/>
          <a:ln/>
        </p:spPr>
      </p:pic>
    </p:spTree>
  </p:cSld>
  <p:clrMapOvr>
    <a:masterClrMapping/>
  </p:clrMapOvr>
  <p:transition spd="slow">
    <p:push dir="u"/>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fld id="{926EBA1B-050E-4337-9D42-77A5B1DA5003}" type="datetime3">
              <a:rPr lang="en-US"/>
              <a:pPr/>
              <a:t>22 March 2017</a:t>
            </a:fld>
            <a:endParaRPr lang="en-US"/>
          </a:p>
        </p:txBody>
      </p:sp>
      <p:sp>
        <p:nvSpPr>
          <p:cNvPr id="8" name="Footer Placeholder 5"/>
          <p:cNvSpPr>
            <a:spLocks noGrp="1"/>
          </p:cNvSpPr>
          <p:nvPr>
            <p:ph type="ftr" sz="quarter" idx="11"/>
          </p:nvPr>
        </p:nvSpPr>
        <p:spPr/>
        <p:txBody>
          <a:bodyPr/>
          <a:lstStyle/>
          <a:p>
            <a:r>
              <a:rPr lang="en-US"/>
              <a:t>Veton Këpuska</a:t>
            </a:r>
          </a:p>
        </p:txBody>
      </p:sp>
      <p:sp>
        <p:nvSpPr>
          <p:cNvPr id="9" name="Slide Number Placeholder 6"/>
          <p:cNvSpPr>
            <a:spLocks noGrp="1"/>
          </p:cNvSpPr>
          <p:nvPr>
            <p:ph type="sldNum" sz="quarter" idx="12"/>
          </p:nvPr>
        </p:nvSpPr>
        <p:spPr/>
        <p:txBody>
          <a:bodyPr/>
          <a:lstStyle/>
          <a:p>
            <a:fld id="{B223BE46-C9FD-42C0-AE18-0AC007953108}" type="slidenum">
              <a:rPr lang="en-US"/>
              <a:pPr/>
              <a:t>187</a:t>
            </a:fld>
            <a:endParaRPr lang="en-US"/>
          </a:p>
        </p:txBody>
      </p:sp>
      <p:sp>
        <p:nvSpPr>
          <p:cNvPr id="1357826" name="Rectangle 2"/>
          <p:cNvSpPr>
            <a:spLocks noGrp="1" noChangeArrowheads="1"/>
          </p:cNvSpPr>
          <p:nvPr>
            <p:ph type="title"/>
          </p:nvPr>
        </p:nvSpPr>
        <p:spPr/>
        <p:txBody>
          <a:bodyPr/>
          <a:lstStyle/>
          <a:p>
            <a:r>
              <a:rPr lang="en-US"/>
              <a:t>Number of Mixtures</a:t>
            </a:r>
          </a:p>
        </p:txBody>
      </p:sp>
      <p:sp>
        <p:nvSpPr>
          <p:cNvPr id="1357827" name="Rectangle 3"/>
          <p:cNvSpPr>
            <a:spLocks noChangeArrowheads="1"/>
          </p:cNvSpPr>
          <p:nvPr/>
        </p:nvSpPr>
        <p:spPr bwMode="auto">
          <a:xfrm>
            <a:off x="1308100" y="1854200"/>
            <a:ext cx="2762250"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900 points, 5 mixture </a:t>
            </a:r>
          </a:p>
        </p:txBody>
      </p:sp>
      <p:sp>
        <p:nvSpPr>
          <p:cNvPr id="1357828" name="Rectangle 4"/>
          <p:cNvSpPr>
            <a:spLocks noChangeArrowheads="1"/>
          </p:cNvSpPr>
          <p:nvPr/>
        </p:nvSpPr>
        <p:spPr bwMode="auto">
          <a:xfrm>
            <a:off x="5186363" y="1854200"/>
            <a:ext cx="3027362"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900 points, 10 mixtures </a:t>
            </a:r>
          </a:p>
        </p:txBody>
      </p:sp>
      <p:pic>
        <p:nvPicPr>
          <p:cNvPr id="1357836" name="Picture 52" descr="ex5-5.emf"/>
          <p:cNvPicPr>
            <a:picLocks noGrp="1" noChangeAspect="1" noChangeArrowheads="1"/>
          </p:cNvPicPr>
          <p:nvPr>
            <p:ph sz="half" idx="1"/>
          </p:nvPr>
        </p:nvPicPr>
        <p:blipFill>
          <a:blip r:embed="rId2" cstate="print"/>
          <a:srcRect l="7527" r="7527"/>
          <a:stretch>
            <a:fillRect/>
          </a:stretch>
        </p:blipFill>
        <p:spPr>
          <a:xfrm>
            <a:off x="566738" y="2259013"/>
            <a:ext cx="3924300" cy="2947987"/>
          </a:xfrm>
          <a:noFill/>
          <a:ln/>
        </p:spPr>
      </p:pic>
      <p:pic>
        <p:nvPicPr>
          <p:cNvPr id="1357837" name="Picture 49" descr="ex5-10.emf"/>
          <p:cNvPicPr>
            <a:picLocks noGrp="1" noChangeAspect="1" noChangeArrowheads="1"/>
          </p:cNvPicPr>
          <p:nvPr>
            <p:ph sz="half" idx="2"/>
          </p:nvPr>
        </p:nvPicPr>
        <p:blipFill>
          <a:blip r:embed="rId3" cstate="print"/>
          <a:srcRect l="7527" r="7527"/>
          <a:stretch>
            <a:fillRect/>
          </a:stretch>
        </p:blipFill>
        <p:spPr>
          <a:xfrm>
            <a:off x="4643438" y="2259013"/>
            <a:ext cx="3924300" cy="2947987"/>
          </a:xfrm>
          <a:noFill/>
          <a:ln/>
        </p:spPr>
      </p:pic>
    </p:spTree>
  </p:cSld>
  <p:clrMapOvr>
    <a:masterClrMapping/>
  </p:clrMapOvr>
  <p:transition spd="slow">
    <p:push dir="u"/>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half" idx="10"/>
          </p:nvPr>
        </p:nvSpPr>
        <p:spPr/>
        <p:txBody>
          <a:bodyPr/>
          <a:lstStyle/>
          <a:p>
            <a:fld id="{0117C8A1-168F-4826-A814-6D5CAE6C1885}" type="datetime3">
              <a:rPr lang="en-US"/>
              <a:pPr/>
              <a:t>22 March 2017</a:t>
            </a:fld>
            <a:endParaRPr lang="en-US"/>
          </a:p>
        </p:txBody>
      </p:sp>
      <p:sp>
        <p:nvSpPr>
          <p:cNvPr id="7" name="Footer Placeholder 5"/>
          <p:cNvSpPr>
            <a:spLocks noGrp="1"/>
          </p:cNvSpPr>
          <p:nvPr>
            <p:ph type="ftr" sz="quarter" idx="11"/>
          </p:nvPr>
        </p:nvSpPr>
        <p:spPr/>
        <p:txBody>
          <a:bodyPr/>
          <a:lstStyle/>
          <a:p>
            <a:r>
              <a:rPr lang="en-US"/>
              <a:t>Veton Këpuska</a:t>
            </a:r>
          </a:p>
        </p:txBody>
      </p:sp>
      <p:sp>
        <p:nvSpPr>
          <p:cNvPr id="8" name="Slide Number Placeholder 6"/>
          <p:cNvSpPr>
            <a:spLocks noGrp="1"/>
          </p:cNvSpPr>
          <p:nvPr>
            <p:ph type="sldNum" sz="quarter" idx="12"/>
          </p:nvPr>
        </p:nvSpPr>
        <p:spPr/>
        <p:txBody>
          <a:bodyPr/>
          <a:lstStyle/>
          <a:p>
            <a:fld id="{CDE1550F-AD8D-426B-A620-9FD1A3CC5B85}" type="slidenum">
              <a:rPr lang="en-US"/>
              <a:pPr/>
              <a:t>188</a:t>
            </a:fld>
            <a:endParaRPr lang="en-US"/>
          </a:p>
        </p:txBody>
      </p:sp>
      <p:sp>
        <p:nvSpPr>
          <p:cNvPr id="1355778" name="Rectangle 2"/>
          <p:cNvSpPr>
            <a:spLocks noGrp="1" noChangeArrowheads="1"/>
          </p:cNvSpPr>
          <p:nvPr>
            <p:ph type="title"/>
          </p:nvPr>
        </p:nvSpPr>
        <p:spPr/>
        <p:txBody>
          <a:bodyPr/>
          <a:lstStyle/>
          <a:p>
            <a:r>
              <a:rPr lang="en-US"/>
              <a:t>Number of Mixtures</a:t>
            </a:r>
          </a:p>
        </p:txBody>
      </p:sp>
      <p:sp>
        <p:nvSpPr>
          <p:cNvPr id="1355779" name="Rectangle 3"/>
          <p:cNvSpPr>
            <a:spLocks noGrp="1" noChangeArrowheads="1"/>
          </p:cNvSpPr>
          <p:nvPr>
            <p:ph type="body" idx="4294967295"/>
          </p:nvPr>
        </p:nvSpPr>
        <p:spPr>
          <a:xfrm>
            <a:off x="615950" y="1393825"/>
            <a:ext cx="8001000" cy="690563"/>
          </a:xfrm>
        </p:spPr>
        <p:txBody>
          <a:bodyPr/>
          <a:lstStyle/>
          <a:p>
            <a:pPr marL="0" indent="0">
              <a:buNone/>
            </a:pPr>
            <a:r>
              <a:rPr lang="en-US" sz="1800" b="1" i="1" dirty="0"/>
              <a:t>log average observation probability</a:t>
            </a:r>
            <a:r>
              <a:rPr lang="en-US" sz="1800" dirty="0"/>
              <a:t> for the 10 models in </a:t>
            </a:r>
            <a:r>
              <a:rPr lang="en-US" sz="1800" dirty="0" smtClean="0"/>
              <a:t>the short </a:t>
            </a:r>
            <a:r>
              <a:rPr lang="en-US" sz="1800" dirty="0"/>
              <a:t>sequence and long sequence experiments respectively </a:t>
            </a:r>
          </a:p>
        </p:txBody>
      </p:sp>
      <p:pic>
        <p:nvPicPr>
          <p:cNvPr id="1355782" name="Picture 47" descr="ex5bs.emf"/>
          <p:cNvPicPr>
            <a:picLocks noGrp="1" noChangeAspect="1" noChangeArrowheads="1"/>
          </p:cNvPicPr>
          <p:nvPr>
            <p:ph sz="half" idx="1"/>
          </p:nvPr>
        </p:nvPicPr>
        <p:blipFill>
          <a:blip r:embed="rId2" cstate="print"/>
          <a:srcRect l="3015" r="7527"/>
          <a:stretch>
            <a:fillRect/>
          </a:stretch>
        </p:blipFill>
        <p:spPr>
          <a:xfrm>
            <a:off x="566738" y="2259013"/>
            <a:ext cx="3924300" cy="2947987"/>
          </a:xfrm>
          <a:noFill/>
          <a:ln/>
        </p:spPr>
      </p:pic>
      <p:pic>
        <p:nvPicPr>
          <p:cNvPr id="1355783" name="Picture 46" descr="ex5s.emf"/>
          <p:cNvPicPr>
            <a:picLocks noGrp="1" noChangeAspect="1" noChangeArrowheads="1"/>
          </p:cNvPicPr>
          <p:nvPr>
            <p:ph sz="half" idx="2"/>
          </p:nvPr>
        </p:nvPicPr>
        <p:blipFill>
          <a:blip r:embed="rId3" cstate="print"/>
          <a:srcRect l="3015" r="7527"/>
          <a:stretch>
            <a:fillRect/>
          </a:stretch>
        </p:blipFill>
        <p:spPr>
          <a:xfrm>
            <a:off x="4643438" y="2259013"/>
            <a:ext cx="3924300" cy="2947987"/>
          </a:xfrm>
          <a:noFill/>
          <a:ln/>
        </p:spPr>
      </p:pic>
    </p:spTree>
  </p:cSld>
  <p:clrMapOvr>
    <a:masterClrMapping/>
  </p:clrMapOvr>
  <p:transition spd="slow">
    <p:push dir="u"/>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t>Search and Decoding</a:t>
            </a:r>
          </a:p>
        </p:txBody>
      </p:sp>
      <p:sp>
        <p:nvSpPr>
          <p:cNvPr id="1366021" name="Rectangle 5"/>
          <p:cNvSpPr>
            <a:spLocks noGrp="1" noChangeArrowheads="1"/>
          </p:cNvSpPr>
          <p:nvPr>
            <p:ph type="subTitle" idx="1"/>
          </p:nvPr>
        </p:nvSpPr>
        <p:spPr/>
        <p:txBody>
          <a:bodyPr/>
          <a:lstStyle/>
          <a:p>
            <a:r>
              <a:rPr lang="en-US"/>
              <a:t>Search and Decoding in Speech Recogntion</a:t>
            </a: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“Noisy Channel” View of SR</a:t>
            </a:r>
          </a:p>
        </p:txBody>
      </p:sp>
      <p:sp>
        <p:nvSpPr>
          <p:cNvPr id="3" name="Content Placeholder 2"/>
          <p:cNvSpPr>
            <a:spLocks noGrp="1"/>
          </p:cNvSpPr>
          <p:nvPr>
            <p:ph idx="1"/>
          </p:nvPr>
        </p:nvSpPr>
        <p:spPr/>
        <p:txBody>
          <a:bodyPr/>
          <a:lstStyle/>
          <a:p>
            <a:pPr marL="0" indent="0">
              <a:lnSpc>
                <a:spcPct val="80000"/>
              </a:lnSpc>
              <a:buNone/>
            </a:pPr>
            <a:r>
              <a:rPr lang="en-US" sz="1800" dirty="0"/>
              <a:t>This makes the speech recognition problem a special case of </a:t>
            </a:r>
            <a:r>
              <a:rPr lang="en-US" sz="1800" b="1" dirty="0"/>
              <a:t>Bayesian inference</a:t>
            </a:r>
            <a:r>
              <a:rPr lang="en-US" sz="1800" dirty="0"/>
              <a:t>, a method known since the work of Bayes (1763). </a:t>
            </a:r>
            <a:r>
              <a:rPr lang="en-US" sz="1800" dirty="0" smtClean="0"/>
              <a:t/>
            </a:r>
            <a:br>
              <a:rPr lang="en-US" sz="1800" dirty="0" smtClean="0"/>
            </a:br>
            <a:endParaRPr lang="en-US" sz="1800" dirty="0"/>
          </a:p>
          <a:p>
            <a:pPr lvl="1">
              <a:lnSpc>
                <a:spcPct val="80000"/>
              </a:lnSpc>
            </a:pPr>
            <a:r>
              <a:rPr lang="en-US" sz="1600" dirty="0"/>
              <a:t>Bayesian inference or Bayesian classification was applied successfully by the 1950s to language problems like optical character recognition (Bledsoe and Browning, 1959) and to authorship attribution tasks like the seminal work of </a:t>
            </a:r>
            <a:r>
              <a:rPr lang="en-US" sz="1600" dirty="0" err="1"/>
              <a:t>Mosteller</a:t>
            </a:r>
            <a:r>
              <a:rPr lang="en-US" sz="1600" dirty="0"/>
              <a:t> and Wallace (1964) on determining the authorship of the Federalist papers. </a:t>
            </a:r>
          </a:p>
          <a:p>
            <a:pPr lvl="1">
              <a:lnSpc>
                <a:spcPct val="80000"/>
              </a:lnSpc>
            </a:pPr>
            <a:r>
              <a:rPr lang="en-US" sz="1600" dirty="0"/>
              <a:t>Our goal will be to combine various  probabilistic models to get a complete estimate for the probability of a noisy acoustic observation-sequence given a candidate source sentence. We can </a:t>
            </a:r>
            <a:r>
              <a:rPr lang="en-US" sz="1600" b="1" dirty="0">
                <a:solidFill>
                  <a:srgbClr val="FF0000"/>
                </a:solidFill>
              </a:rPr>
              <a:t>then search through the space of all sentences</a:t>
            </a:r>
            <a:r>
              <a:rPr lang="en-US" sz="1600" dirty="0"/>
              <a:t>, and choose the source sentence with the highest probability.</a:t>
            </a:r>
          </a:p>
          <a:p>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19</a:t>
            </a:fld>
            <a:endParaRPr lang="en-US"/>
          </a:p>
        </p:txBody>
      </p:sp>
    </p:spTree>
    <p:extLst>
      <p:ext uri="{BB962C8B-B14F-4D97-AF65-F5344CB8AC3E}">
        <p14:creationId xmlns:p14="http://schemas.microsoft.com/office/powerpoint/2010/main" val="1202481773"/>
      </p:ext>
    </p:extLst>
  </p:cSld>
  <p:clrMapOvr>
    <a:masterClrMapping/>
  </p:clrMapOvr>
  <p:transition spd="slow">
    <p:push dir="u"/>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134F71-BD42-4235-A9B3-FCC174063FB4}"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035307E-7B9D-46FD-B05F-58C3772EF33C}" type="slidenum">
              <a:rPr lang="en-US"/>
              <a:pPr/>
              <a:t>190</a:t>
            </a:fld>
            <a:endParaRPr lang="en-US"/>
          </a:p>
        </p:txBody>
      </p:sp>
      <p:sp>
        <p:nvSpPr>
          <p:cNvPr id="1368066" name="Rectangle 2"/>
          <p:cNvSpPr>
            <a:spLocks noGrp="1" noChangeArrowheads="1"/>
          </p:cNvSpPr>
          <p:nvPr>
            <p:ph type="title"/>
          </p:nvPr>
        </p:nvSpPr>
        <p:spPr/>
        <p:txBody>
          <a:bodyPr/>
          <a:lstStyle/>
          <a:p>
            <a:r>
              <a:rPr lang="en-US"/>
              <a:t>Search and Decoding</a:t>
            </a:r>
          </a:p>
        </p:txBody>
      </p:sp>
      <p:sp>
        <p:nvSpPr>
          <p:cNvPr id="1368067" name="Rectangle 3"/>
          <p:cNvSpPr>
            <a:spLocks noGrp="1" noChangeArrowheads="1"/>
          </p:cNvSpPr>
          <p:nvPr>
            <p:ph type="body" idx="1"/>
          </p:nvPr>
        </p:nvSpPr>
        <p:spPr/>
        <p:txBody>
          <a:bodyPr/>
          <a:lstStyle/>
          <a:p>
            <a:pPr>
              <a:lnSpc>
                <a:spcPct val="80000"/>
              </a:lnSpc>
            </a:pPr>
            <a:r>
              <a:rPr lang="en-US" sz="2000"/>
              <a:t>Search and Decoding is the last part of a complete speech recognizer and central subject of this class.</a:t>
            </a:r>
          </a:p>
          <a:p>
            <a:pPr>
              <a:lnSpc>
                <a:spcPct val="80000"/>
              </a:lnSpc>
            </a:pPr>
            <a:r>
              <a:rPr lang="en-US" sz="2000"/>
              <a:t>Previously it has been shown how to </a:t>
            </a:r>
          </a:p>
          <a:p>
            <a:pPr lvl="1">
              <a:lnSpc>
                <a:spcPct val="80000"/>
              </a:lnSpc>
            </a:pPr>
            <a:r>
              <a:rPr lang="en-US" sz="2000"/>
              <a:t>Extract cepstral features for a frame, and how to </a:t>
            </a:r>
          </a:p>
          <a:p>
            <a:pPr lvl="1">
              <a:lnSpc>
                <a:spcPct val="80000"/>
              </a:lnSpc>
            </a:pPr>
            <a:r>
              <a:rPr lang="en-US" sz="2000"/>
              <a:t>Compute the acoustic likelihood </a:t>
            </a:r>
            <a:r>
              <a:rPr lang="en-US" sz="2000" b="1" i="1">
                <a:latin typeface="Times New Roman" pitchFamily="18" charset="0"/>
              </a:rPr>
              <a:t>b</a:t>
            </a:r>
            <a:r>
              <a:rPr lang="en-US" sz="2000" b="1" i="1" baseline="-25000">
                <a:latin typeface="Times New Roman" pitchFamily="18" charset="0"/>
              </a:rPr>
              <a:t>j</a:t>
            </a:r>
            <a:r>
              <a:rPr lang="en-US" sz="2000" b="1">
                <a:latin typeface="Times New Roman" pitchFamily="18" charset="0"/>
              </a:rPr>
              <a:t>(</a:t>
            </a:r>
            <a:r>
              <a:rPr lang="en-US" sz="2000" b="1" i="1">
                <a:latin typeface="Times New Roman" pitchFamily="18" charset="0"/>
              </a:rPr>
              <a:t>o</a:t>
            </a:r>
            <a:r>
              <a:rPr lang="en-US" sz="2000" b="1" i="1" baseline="-25000">
                <a:latin typeface="Times New Roman" pitchFamily="18" charset="0"/>
              </a:rPr>
              <a:t>t</a:t>
            </a:r>
            <a:r>
              <a:rPr lang="en-US" sz="2000" b="1">
                <a:latin typeface="Times New Roman" pitchFamily="18" charset="0"/>
              </a:rPr>
              <a:t>)</a:t>
            </a:r>
            <a:r>
              <a:rPr lang="en-US" sz="2000"/>
              <a:t> for that frame. </a:t>
            </a:r>
          </a:p>
          <a:p>
            <a:pPr lvl="1">
              <a:lnSpc>
                <a:spcPct val="80000"/>
              </a:lnSpc>
            </a:pPr>
            <a:r>
              <a:rPr lang="en-US" sz="2000"/>
              <a:t>We also know how to represent lexical knowledge, that </a:t>
            </a:r>
          </a:p>
          <a:p>
            <a:pPr lvl="2">
              <a:lnSpc>
                <a:spcPct val="80000"/>
              </a:lnSpc>
            </a:pPr>
            <a:r>
              <a:rPr lang="en-US" sz="2000"/>
              <a:t>Each word HMM is composed of a sequence of phone models, and</a:t>
            </a:r>
          </a:p>
          <a:p>
            <a:pPr lvl="2">
              <a:lnSpc>
                <a:spcPct val="80000"/>
              </a:lnSpc>
            </a:pPr>
            <a:r>
              <a:rPr lang="en-US" sz="2000"/>
              <a:t>Each phone model of a set of subphone states. </a:t>
            </a:r>
          </a:p>
          <a:p>
            <a:pPr lvl="1">
              <a:lnSpc>
                <a:spcPct val="80000"/>
              </a:lnSpc>
            </a:pPr>
            <a:r>
              <a:rPr lang="en-US" sz="2000"/>
              <a:t>Finally, in N-gram language modeling we showed how to use </a:t>
            </a:r>
            <a:r>
              <a:rPr lang="en-US" sz="2000" i="1"/>
              <a:t>N</a:t>
            </a:r>
            <a:r>
              <a:rPr lang="en-US" sz="2000"/>
              <a:t>-grams to build a model of word predictability.</a:t>
            </a:r>
          </a:p>
          <a:p>
            <a:pPr>
              <a:lnSpc>
                <a:spcPct val="80000"/>
              </a:lnSpc>
            </a:pPr>
            <a:r>
              <a:rPr lang="en-US" sz="2000"/>
              <a:t>In this section we show how to combine all of this knowledge to solve the problem of </a:t>
            </a:r>
            <a:r>
              <a:rPr lang="en-US" sz="2000" b="1"/>
              <a:t>decoding</a:t>
            </a:r>
            <a:r>
              <a:rPr lang="en-US" sz="2000"/>
              <a:t>: combining all these probability estimators to produce the most probable string of words. </a:t>
            </a:r>
          </a:p>
        </p:txBody>
      </p:sp>
    </p:spTree>
  </p:cSld>
  <p:clrMapOvr>
    <a:masterClrMapping/>
  </p:clrMapOvr>
  <p:transition spd="slow">
    <p:push dir="u"/>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7D174033-F1CE-4550-A700-FFCDAFA0F6D9}"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3917514F-C683-46F7-9A09-0AC8F0D179A6}" type="slidenum">
              <a:rPr lang="en-US"/>
              <a:pPr/>
              <a:t>191</a:t>
            </a:fld>
            <a:endParaRPr lang="en-US"/>
          </a:p>
        </p:txBody>
      </p:sp>
      <p:sp>
        <p:nvSpPr>
          <p:cNvPr id="1369090" name="Rectangle 2"/>
          <p:cNvSpPr>
            <a:spLocks noGrp="1" noChangeArrowheads="1"/>
          </p:cNvSpPr>
          <p:nvPr>
            <p:ph type="title"/>
          </p:nvPr>
        </p:nvSpPr>
        <p:spPr/>
        <p:txBody>
          <a:bodyPr/>
          <a:lstStyle/>
          <a:p>
            <a:r>
              <a:rPr lang="en-US"/>
              <a:t>Search and Decoding</a:t>
            </a:r>
          </a:p>
        </p:txBody>
      </p:sp>
      <p:sp>
        <p:nvSpPr>
          <p:cNvPr id="1369091" name="Rectangle 3"/>
          <p:cNvSpPr>
            <a:spLocks noGrp="1" noChangeArrowheads="1"/>
          </p:cNvSpPr>
          <p:nvPr>
            <p:ph type="body" idx="1"/>
          </p:nvPr>
        </p:nvSpPr>
        <p:spPr/>
        <p:txBody>
          <a:bodyPr/>
          <a:lstStyle/>
          <a:p>
            <a:r>
              <a:rPr lang="en-US" sz="2000" dirty="0"/>
              <a:t>We can phrase the decoding question as: </a:t>
            </a:r>
          </a:p>
          <a:p>
            <a:pPr lvl="1"/>
            <a:r>
              <a:rPr lang="en-US" sz="2000" dirty="0" smtClean="0"/>
              <a:t>“Given </a:t>
            </a:r>
            <a:r>
              <a:rPr lang="en-US" sz="2000" dirty="0"/>
              <a:t>a string of acoustic observations, how should we choose the string of words which has the highest posterior probability</a:t>
            </a:r>
            <a:r>
              <a:rPr lang="en-US" sz="2000" dirty="0" smtClean="0"/>
              <a:t>?”</a:t>
            </a:r>
            <a:endParaRPr lang="en-US" sz="2000" dirty="0"/>
          </a:p>
          <a:p>
            <a:r>
              <a:rPr lang="en-US" sz="2000" dirty="0"/>
              <a:t>Recall from the beginning of this chapter the noisy channel model for speech recognition:</a:t>
            </a:r>
          </a:p>
          <a:p>
            <a:pPr lvl="1"/>
            <a:r>
              <a:rPr lang="en-US" sz="2000" dirty="0"/>
              <a:t>In this model, we use </a:t>
            </a:r>
            <a:r>
              <a:rPr lang="en-US" sz="2000" dirty="0" err="1"/>
              <a:t>Bayes</a:t>
            </a:r>
            <a:r>
              <a:rPr lang="en-US" sz="2000" dirty="0"/>
              <a:t> rule, with the result that the best sequence of words is the one that maximizes the product of two factors, a language model prior and an acoustic likelihood:</a:t>
            </a:r>
          </a:p>
          <a:p>
            <a:endParaRPr lang="en-US" sz="2000" dirty="0"/>
          </a:p>
        </p:txBody>
      </p:sp>
      <p:graphicFrame>
        <p:nvGraphicFramePr>
          <p:cNvPr id="1369092" name="Object 4"/>
          <p:cNvGraphicFramePr>
            <a:graphicFrameLocks noChangeAspect="1"/>
          </p:cNvGraphicFramePr>
          <p:nvPr/>
        </p:nvGraphicFramePr>
        <p:xfrm>
          <a:off x="2386013" y="4929188"/>
          <a:ext cx="4373562" cy="1220787"/>
        </p:xfrm>
        <a:graphic>
          <a:graphicData uri="http://schemas.openxmlformats.org/presentationml/2006/ole">
            <mc:AlternateContent xmlns:mc="http://schemas.openxmlformats.org/markup-compatibility/2006">
              <mc:Choice xmlns:v="urn:schemas-microsoft-com:vml" Requires="v">
                <p:oleObj spid="_x0000_s1369162" name="Equation" r:id="rId3" imgW="1866900" imgH="520700" progId="Equation.3">
                  <p:embed/>
                </p:oleObj>
              </mc:Choice>
              <mc:Fallback>
                <p:oleObj name="Equation" r:id="rId3" imgW="1866900" imgH="5207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6013" y="4929188"/>
                        <a:ext cx="4373562" cy="1220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9093" name="Rectangle 5"/>
          <p:cNvSpPr>
            <a:spLocks noChangeArrowheads="1"/>
          </p:cNvSpPr>
          <p:nvPr/>
        </p:nvSpPr>
        <p:spPr bwMode="auto">
          <a:xfrm>
            <a:off x="2325688" y="4953000"/>
            <a:ext cx="4416425" cy="1203325"/>
          </a:xfrm>
          <a:prstGeom prst="rect">
            <a:avLst/>
          </a:prstGeom>
          <a:noFill/>
          <a:ln w="25400" algn="ctr">
            <a:solidFill>
              <a:srgbClr val="FF0000"/>
            </a:solidFill>
            <a:miter lim="800000"/>
            <a:headEnd/>
            <a:tailEnd/>
          </a:ln>
          <a:effectLst/>
        </p:spPr>
        <p:txBody>
          <a:bodyPr anchor="ctr">
            <a:spAutoFit/>
          </a:bodyPr>
          <a:lstStyle/>
          <a:p>
            <a:endParaRPr lang="en-US"/>
          </a:p>
        </p:txBody>
      </p:sp>
    </p:spTree>
  </p:cSld>
  <p:clrMapOvr>
    <a:masterClrMapping/>
  </p:clrMapOvr>
  <p:transition spd="slow">
    <p:push dir="u"/>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A557-411C-4CE7-93AA-B37F2A0D2B5D}"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D46B4CE-AB31-4F32-9B63-FEEA4C00A382}" type="slidenum">
              <a:rPr lang="en-US"/>
              <a:pPr/>
              <a:t>192</a:t>
            </a:fld>
            <a:endParaRPr lang="en-US"/>
          </a:p>
        </p:txBody>
      </p:sp>
      <p:sp>
        <p:nvSpPr>
          <p:cNvPr id="1370114" name="Rectangle 2"/>
          <p:cNvSpPr>
            <a:spLocks noGrp="1" noChangeArrowheads="1"/>
          </p:cNvSpPr>
          <p:nvPr>
            <p:ph type="title"/>
          </p:nvPr>
        </p:nvSpPr>
        <p:spPr/>
        <p:txBody>
          <a:bodyPr/>
          <a:lstStyle/>
          <a:p>
            <a:r>
              <a:rPr lang="en-US"/>
              <a:t>Search and Decoding</a:t>
            </a:r>
          </a:p>
        </p:txBody>
      </p:sp>
      <p:sp>
        <p:nvSpPr>
          <p:cNvPr id="1370115" name="Rectangle 3"/>
          <p:cNvSpPr>
            <a:spLocks noGrp="1" noChangeArrowheads="1"/>
          </p:cNvSpPr>
          <p:nvPr>
            <p:ph type="body" idx="1"/>
          </p:nvPr>
        </p:nvSpPr>
        <p:spPr/>
        <p:txBody>
          <a:bodyPr/>
          <a:lstStyle/>
          <a:p>
            <a:pPr>
              <a:lnSpc>
                <a:spcPct val="80000"/>
              </a:lnSpc>
            </a:pPr>
            <a:r>
              <a:rPr lang="en-US" sz="2000"/>
              <a:t>Incorrect Independence Assumption:</a:t>
            </a:r>
          </a:p>
          <a:p>
            <a:pPr lvl="1">
              <a:lnSpc>
                <a:spcPct val="80000"/>
              </a:lnSpc>
            </a:pPr>
            <a:r>
              <a:rPr lang="en-US" sz="2000"/>
              <a:t>Before showing how to combine acoustic model scoring with language model scoring we will need to modify the equation in the previous slide because it relies on some incorrect independence assumptions.</a:t>
            </a:r>
          </a:p>
          <a:p>
            <a:pPr lvl="1">
              <a:lnSpc>
                <a:spcPct val="80000"/>
              </a:lnSpc>
            </a:pPr>
            <a:r>
              <a:rPr lang="en-US" sz="2000"/>
              <a:t>Recall that a multivariate Gaussian mixture classifier can be trained to compute the likelihood of a particular acoustic observation (a frame) given a particular state (subphone). </a:t>
            </a:r>
          </a:p>
          <a:p>
            <a:pPr lvl="2">
              <a:lnSpc>
                <a:spcPct val="80000"/>
              </a:lnSpc>
            </a:pPr>
            <a:r>
              <a:rPr lang="en-US" sz="1800"/>
              <a:t>By computing separate classifiers for each acoustic frame and multiplying these probabilities to get the probability of the whole word, we are severely underestimating the probability of each subphone. </a:t>
            </a:r>
          </a:p>
          <a:p>
            <a:pPr lvl="2">
              <a:lnSpc>
                <a:spcPct val="80000"/>
              </a:lnSpc>
            </a:pPr>
            <a:r>
              <a:rPr lang="en-US" sz="1800"/>
              <a:t>This is because there is a lot of continuity across frames; if we were to take into account the acoustic context, we would have a greater expectation for a given frame and hence could assign it a higher probability. </a:t>
            </a:r>
          </a:p>
        </p:txBody>
      </p:sp>
    </p:spTree>
  </p:cSld>
  <p:clrMapOvr>
    <a:masterClrMapping/>
  </p:clrMapOvr>
  <p:transition spd="slow">
    <p:push dir="u"/>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6658608-E503-42BD-B0BC-BBDCA90A9A5E}"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C56BF137-7E59-4F26-9D5B-43995BE67EB2}" type="slidenum">
              <a:rPr lang="en-US"/>
              <a:pPr/>
              <a:t>193</a:t>
            </a:fld>
            <a:endParaRPr lang="en-US"/>
          </a:p>
        </p:txBody>
      </p:sp>
      <p:sp>
        <p:nvSpPr>
          <p:cNvPr id="1371143" name="Rectangle 7"/>
          <p:cNvSpPr>
            <a:spLocks noGrp="1" noChangeArrowheads="1"/>
          </p:cNvSpPr>
          <p:nvPr>
            <p:ph type="title"/>
          </p:nvPr>
        </p:nvSpPr>
        <p:spPr/>
        <p:txBody>
          <a:bodyPr/>
          <a:lstStyle/>
          <a:p>
            <a:r>
              <a:rPr lang="en-US"/>
              <a:t>Search and Decoding</a:t>
            </a:r>
          </a:p>
        </p:txBody>
      </p:sp>
      <p:sp>
        <p:nvSpPr>
          <p:cNvPr id="1371139" name="Rectangle 3"/>
          <p:cNvSpPr>
            <a:spLocks noGrp="1" noChangeArrowheads="1"/>
          </p:cNvSpPr>
          <p:nvPr>
            <p:ph type="body" idx="1"/>
          </p:nvPr>
        </p:nvSpPr>
        <p:spPr/>
        <p:txBody>
          <a:bodyPr/>
          <a:lstStyle/>
          <a:p>
            <a:r>
              <a:rPr lang="en-US" sz="2000"/>
              <a:t>We must therefore reweight the two probabilities.</a:t>
            </a:r>
          </a:p>
          <a:p>
            <a:r>
              <a:rPr lang="en-US" sz="2000"/>
              <a:t>We do this by adding in </a:t>
            </a:r>
          </a:p>
          <a:p>
            <a:pPr lvl="1"/>
            <a:r>
              <a:rPr lang="en-US" sz="2000"/>
              <a:t>A</a:t>
            </a:r>
            <a:r>
              <a:rPr lang="en-US" sz="2000" b="1"/>
              <a:t> language model scaling factor </a:t>
            </a:r>
            <a:r>
              <a:rPr lang="en-US" sz="2000"/>
              <a:t>or </a:t>
            </a:r>
            <a:r>
              <a:rPr lang="en-US" sz="2000" b="1"/>
              <a:t>LMSF</a:t>
            </a:r>
            <a:r>
              <a:rPr lang="en-US" sz="2000"/>
              <a:t>, also called the </a:t>
            </a:r>
            <a:r>
              <a:rPr lang="en-US" sz="2000" b="1"/>
              <a:t>language weight</a:t>
            </a:r>
            <a:r>
              <a:rPr lang="en-US" sz="2000"/>
              <a:t>. This factor is an exponent on the language model probability </a:t>
            </a:r>
            <a:r>
              <a:rPr lang="en-US" sz="2000" b="1" i="1">
                <a:latin typeface="Times New Roman" pitchFamily="18" charset="0"/>
              </a:rPr>
              <a:t>P</a:t>
            </a:r>
            <a:r>
              <a:rPr lang="en-US" sz="2000" b="1">
                <a:latin typeface="Times New Roman" pitchFamily="18" charset="0"/>
              </a:rPr>
              <a:t>(</a:t>
            </a:r>
            <a:r>
              <a:rPr lang="en-US" sz="2000" b="1" i="1">
                <a:latin typeface="Times New Roman" pitchFamily="18" charset="0"/>
              </a:rPr>
              <a:t>W</a:t>
            </a:r>
            <a:r>
              <a:rPr lang="en-US" sz="2000" b="1">
                <a:latin typeface="Times New Roman" pitchFamily="18" charset="0"/>
              </a:rPr>
              <a:t>)</a:t>
            </a:r>
            <a:r>
              <a:rPr lang="en-US" sz="2000"/>
              <a:t>.</a:t>
            </a:r>
          </a:p>
          <a:p>
            <a:pPr lvl="1"/>
            <a:r>
              <a:rPr lang="en-US" sz="2000"/>
              <a:t>Because </a:t>
            </a:r>
            <a:r>
              <a:rPr lang="en-US" sz="2000" b="1" i="1">
                <a:latin typeface="Times New Roman" pitchFamily="18" charset="0"/>
              </a:rPr>
              <a:t>P</a:t>
            </a:r>
            <a:r>
              <a:rPr lang="en-US" sz="2000" b="1">
                <a:latin typeface="Times New Roman" pitchFamily="18" charset="0"/>
              </a:rPr>
              <a:t>(</a:t>
            </a:r>
            <a:r>
              <a:rPr lang="en-US" sz="2000" b="1" i="1">
                <a:latin typeface="Times New Roman" pitchFamily="18" charset="0"/>
              </a:rPr>
              <a:t>W</a:t>
            </a:r>
            <a:r>
              <a:rPr lang="en-US" sz="2000" b="1">
                <a:latin typeface="Times New Roman" pitchFamily="18" charset="0"/>
              </a:rPr>
              <a:t>)</a:t>
            </a:r>
            <a:r>
              <a:rPr lang="en-US" sz="2000"/>
              <a:t> is less than one and the LMSF is greater than one (between 5 and 15, in many systems), this has the effect of decreasing the value of the LM probability</a:t>
            </a:r>
          </a:p>
        </p:txBody>
      </p:sp>
      <p:graphicFrame>
        <p:nvGraphicFramePr>
          <p:cNvPr id="1371140" name="Object 4"/>
          <p:cNvGraphicFramePr>
            <a:graphicFrameLocks noGrp="1" noChangeAspect="1"/>
          </p:cNvGraphicFramePr>
          <p:nvPr>
            <p:ph sz="half" idx="4294967295"/>
          </p:nvPr>
        </p:nvGraphicFramePr>
        <p:xfrm>
          <a:off x="2344738" y="5105400"/>
          <a:ext cx="4494212" cy="665163"/>
        </p:xfrm>
        <a:graphic>
          <a:graphicData uri="http://schemas.openxmlformats.org/presentationml/2006/ole">
            <mc:AlternateContent xmlns:mc="http://schemas.openxmlformats.org/markup-compatibility/2006">
              <mc:Choice xmlns:v="urn:schemas-microsoft-com:vml" Requires="v">
                <p:oleObj spid="_x0000_s1371210" name="Equation" r:id="rId3" imgW="2057400" imgH="304800" progId="Equation.3">
                  <p:embed/>
                </p:oleObj>
              </mc:Choice>
              <mc:Fallback>
                <p:oleObj name="Equation" r:id="rId3" imgW="2057400" imgH="3048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738" y="5105400"/>
                        <a:ext cx="4494212"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DE4618-46C2-4DD9-931E-255F64F6CA03}"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9C3676F-FFBD-4C68-923D-8F359D3AF143}" type="slidenum">
              <a:rPr lang="en-US"/>
              <a:pPr/>
              <a:t>194</a:t>
            </a:fld>
            <a:endParaRPr lang="en-US"/>
          </a:p>
        </p:txBody>
      </p:sp>
      <p:sp>
        <p:nvSpPr>
          <p:cNvPr id="1374210" name="Rectangle 2"/>
          <p:cNvSpPr>
            <a:spLocks noGrp="1" noChangeArrowheads="1"/>
          </p:cNvSpPr>
          <p:nvPr>
            <p:ph type="title"/>
          </p:nvPr>
        </p:nvSpPr>
        <p:spPr/>
        <p:txBody>
          <a:bodyPr/>
          <a:lstStyle/>
          <a:p>
            <a:r>
              <a:rPr lang="en-US"/>
              <a:t>Word Insertion Problem</a:t>
            </a:r>
          </a:p>
        </p:txBody>
      </p:sp>
      <p:sp>
        <p:nvSpPr>
          <p:cNvPr id="1374211" name="Rectangle 3"/>
          <p:cNvSpPr>
            <a:spLocks noGrp="1" noChangeArrowheads="1"/>
          </p:cNvSpPr>
          <p:nvPr>
            <p:ph type="body" idx="1"/>
          </p:nvPr>
        </p:nvSpPr>
        <p:spPr>
          <a:xfrm>
            <a:off x="566738" y="1355725"/>
            <a:ext cx="8001000" cy="4572000"/>
          </a:xfrm>
        </p:spPr>
        <p:txBody>
          <a:bodyPr/>
          <a:lstStyle/>
          <a:p>
            <a:pPr>
              <a:lnSpc>
                <a:spcPct val="80000"/>
              </a:lnSpc>
            </a:pPr>
            <a:r>
              <a:rPr lang="en-US" sz="1800"/>
              <a:t>Word Insertion Problem:</a:t>
            </a:r>
          </a:p>
          <a:p>
            <a:pPr lvl="1">
              <a:lnSpc>
                <a:spcPct val="80000"/>
              </a:lnSpc>
            </a:pPr>
            <a:r>
              <a:rPr lang="en-US" sz="1800"/>
              <a:t>Re-weighting the language model probability </a:t>
            </a:r>
            <a:r>
              <a:rPr lang="en-US" sz="1800" i="1"/>
              <a:t>P</a:t>
            </a:r>
            <a:r>
              <a:rPr lang="en-US" sz="1800"/>
              <a:t>(</a:t>
            </a:r>
            <a:r>
              <a:rPr lang="en-US" sz="1800" i="1"/>
              <a:t>W</a:t>
            </a:r>
            <a:r>
              <a:rPr lang="en-US" sz="1800"/>
              <a:t>) in this way requires us to make one more change. This is because </a:t>
            </a:r>
            <a:r>
              <a:rPr lang="en-US" sz="1800" i="1"/>
              <a:t>P</a:t>
            </a:r>
            <a:r>
              <a:rPr lang="en-US" sz="1800"/>
              <a:t>(</a:t>
            </a:r>
            <a:r>
              <a:rPr lang="en-US" sz="1800" i="1"/>
              <a:t>W</a:t>
            </a:r>
            <a:r>
              <a:rPr lang="en-US" sz="1800"/>
              <a:t>) has a side-effect as a penalty for inserting words.</a:t>
            </a:r>
          </a:p>
          <a:p>
            <a:pPr>
              <a:lnSpc>
                <a:spcPct val="80000"/>
              </a:lnSpc>
            </a:pPr>
            <a:r>
              <a:rPr lang="en-US" sz="1800"/>
              <a:t>Clarification:</a:t>
            </a:r>
          </a:p>
          <a:p>
            <a:pPr lvl="1">
              <a:lnSpc>
                <a:spcPct val="80000"/>
              </a:lnSpc>
            </a:pPr>
            <a:r>
              <a:rPr lang="en-US" sz="1800"/>
              <a:t>It’s simplest to see this in the case of a uniform language model, where every word in a vocabulary of size |</a:t>
            </a:r>
            <a:r>
              <a:rPr lang="en-US" sz="1800" i="1"/>
              <a:t>V</a:t>
            </a:r>
            <a:r>
              <a:rPr lang="en-US" sz="1800"/>
              <a:t>| has an equal probability 1/|</a:t>
            </a:r>
            <a:r>
              <a:rPr lang="en-US" sz="1800" i="1"/>
              <a:t>V</a:t>
            </a:r>
            <a:r>
              <a:rPr lang="en-US" sz="1800"/>
              <a:t>|. </a:t>
            </a:r>
          </a:p>
          <a:p>
            <a:pPr lvl="1">
              <a:lnSpc>
                <a:spcPct val="80000"/>
              </a:lnSpc>
            </a:pPr>
            <a:r>
              <a:rPr lang="en-US" sz="1800"/>
              <a:t>In this case, a sentence with </a:t>
            </a:r>
            <a:r>
              <a:rPr lang="en-US" sz="1800" i="1"/>
              <a:t>N </a:t>
            </a:r>
            <a:r>
              <a:rPr lang="en-US" sz="1800"/>
              <a:t>words will have a language model probability of 1/|</a:t>
            </a:r>
            <a:r>
              <a:rPr lang="en-US" sz="1800" i="1"/>
              <a:t>V</a:t>
            </a:r>
            <a:r>
              <a:rPr lang="en-US" sz="1800"/>
              <a:t>| for each of the </a:t>
            </a:r>
            <a:r>
              <a:rPr lang="en-US" sz="1800" i="1"/>
              <a:t>N </a:t>
            </a:r>
            <a:r>
              <a:rPr lang="en-US" sz="1800"/>
              <a:t>words, for a total penalty of </a:t>
            </a:r>
            <a:r>
              <a:rPr lang="en-US" sz="1800" i="1"/>
              <a:t>N/</a:t>
            </a:r>
            <a:r>
              <a:rPr lang="en-US" sz="1800"/>
              <a:t>|</a:t>
            </a:r>
            <a:r>
              <a:rPr lang="en-US" sz="1800" i="1"/>
              <a:t>V</a:t>
            </a:r>
            <a:r>
              <a:rPr lang="en-US" sz="1800"/>
              <a:t>|. The larger </a:t>
            </a:r>
            <a:r>
              <a:rPr lang="en-US" sz="1800" i="1"/>
              <a:t>N </a:t>
            </a:r>
            <a:r>
              <a:rPr lang="en-US" sz="1800"/>
              <a:t>is (the more words in the sentence), the more times this 1/</a:t>
            </a:r>
            <a:r>
              <a:rPr lang="en-US" sz="1800" i="1"/>
              <a:t>V </a:t>
            </a:r>
            <a:r>
              <a:rPr lang="en-US" sz="1800"/>
              <a:t>penalty multiplier is taken, and the less probable the sentence will be. </a:t>
            </a:r>
          </a:p>
          <a:p>
            <a:pPr lvl="2">
              <a:lnSpc>
                <a:spcPct val="80000"/>
              </a:lnSpc>
            </a:pPr>
            <a:r>
              <a:rPr lang="en-US" sz="1800"/>
              <a:t>Thus if (on average) the language model probability decreases (causing a larger penalty), the decoder will prefer fewer, longer words. </a:t>
            </a:r>
          </a:p>
          <a:p>
            <a:pPr>
              <a:lnSpc>
                <a:spcPct val="80000"/>
              </a:lnSpc>
            </a:pPr>
            <a:r>
              <a:rPr lang="en-US" sz="1800"/>
              <a:t>If the language model probability increases (larger penalty), the decoder will prefer more shorter words. Thus our use of a LMSF to balance the acoustic model has the side-effect of decreasing the word insertion penalty.</a:t>
            </a:r>
          </a:p>
        </p:txBody>
      </p:sp>
    </p:spTree>
  </p:cSld>
  <p:clrMapOvr>
    <a:masterClrMapping/>
  </p:clrMapOvr>
  <p:transition spd="slow">
    <p:push dir="u"/>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E48A78BA-CC75-48A4-AE61-A623FFFD259E}"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F8505C8E-FE9C-4479-A768-2A0A3123C1AB}" type="slidenum">
              <a:rPr lang="en-US"/>
              <a:pPr/>
              <a:t>195</a:t>
            </a:fld>
            <a:endParaRPr lang="en-US"/>
          </a:p>
        </p:txBody>
      </p:sp>
      <p:sp>
        <p:nvSpPr>
          <p:cNvPr id="1375234" name="Rectangle 2"/>
          <p:cNvSpPr>
            <a:spLocks noGrp="1" noChangeArrowheads="1"/>
          </p:cNvSpPr>
          <p:nvPr>
            <p:ph type="title"/>
          </p:nvPr>
        </p:nvSpPr>
        <p:spPr/>
        <p:txBody>
          <a:bodyPr/>
          <a:lstStyle/>
          <a:p>
            <a:r>
              <a:rPr lang="en-US"/>
              <a:t>Word Insertion Problem</a:t>
            </a:r>
          </a:p>
        </p:txBody>
      </p:sp>
      <p:sp>
        <p:nvSpPr>
          <p:cNvPr id="1375235" name="Rectangle 3"/>
          <p:cNvSpPr>
            <a:spLocks noGrp="1" noChangeArrowheads="1"/>
          </p:cNvSpPr>
          <p:nvPr>
            <p:ph type="body" idx="1"/>
          </p:nvPr>
        </p:nvSpPr>
        <p:spPr/>
        <p:txBody>
          <a:bodyPr/>
          <a:lstStyle/>
          <a:p>
            <a:r>
              <a:rPr lang="en-US" sz="2000" dirty="0"/>
              <a:t>To offset this, we need to add back in a separate </a:t>
            </a:r>
            <a:r>
              <a:rPr lang="en-US" sz="2000" b="1" dirty="0"/>
              <a:t>word insertion penalty </a:t>
            </a:r>
            <a:r>
              <a:rPr lang="en-US" sz="2000" b="1" dirty="0">
                <a:latin typeface="Times New Roman" pitchFamily="18" charset="0"/>
                <a:cs typeface="Times New Roman" pitchFamily="18" charset="0"/>
              </a:rPr>
              <a:t>(</a:t>
            </a:r>
            <a:r>
              <a:rPr lang="en-US" sz="2000" b="1" i="1" dirty="0">
                <a:latin typeface="Times New Roman" pitchFamily="18" charset="0"/>
                <a:cs typeface="Times New Roman" pitchFamily="18" charset="0"/>
              </a:rPr>
              <a:t>WIP</a:t>
            </a:r>
            <a:r>
              <a:rPr lang="en-US" sz="2000" b="1" dirty="0">
                <a:latin typeface="Times New Roman" pitchFamily="18" charset="0"/>
                <a:cs typeface="Times New Roman" pitchFamily="18" charset="0"/>
              </a:rPr>
              <a:t>)</a:t>
            </a:r>
            <a:r>
              <a:rPr lang="en-US" sz="2000" dirty="0">
                <a:latin typeface="Times New Roman" pitchFamily="18" charset="0"/>
                <a:cs typeface="Times New Roman" pitchFamily="18" charset="0"/>
              </a:rPr>
              <a:t>:</a:t>
            </a:r>
          </a:p>
          <a:p>
            <a:endParaRPr lang="en-US" sz="2000" dirty="0"/>
          </a:p>
          <a:p>
            <a:endParaRPr lang="en-US" sz="2000" dirty="0"/>
          </a:p>
          <a:p>
            <a:endParaRPr lang="en-US" sz="2000" dirty="0"/>
          </a:p>
          <a:p>
            <a:r>
              <a:rPr lang="en-US" sz="2000" dirty="0"/>
              <a:t>In practice </a:t>
            </a:r>
            <a:r>
              <a:rPr lang="en-US" sz="2000" dirty="0" err="1"/>
              <a:t>logprobs</a:t>
            </a:r>
            <a:r>
              <a:rPr lang="en-US" sz="2000" dirty="0"/>
              <a:t> are used, thus the goal of the decoder is find the solution that </a:t>
            </a:r>
            <a:r>
              <a:rPr lang="en-US" sz="2000" dirty="0" err="1"/>
              <a:t>maximises</a:t>
            </a:r>
            <a:r>
              <a:rPr lang="en-US" sz="2000" dirty="0"/>
              <a:t> the following expression:</a:t>
            </a:r>
          </a:p>
        </p:txBody>
      </p:sp>
      <p:graphicFrame>
        <p:nvGraphicFramePr>
          <p:cNvPr id="1375236" name="Object 4"/>
          <p:cNvGraphicFramePr>
            <a:graphicFrameLocks noGrp="1" noChangeAspect="1"/>
          </p:cNvGraphicFramePr>
          <p:nvPr>
            <p:ph sz="half" idx="4294967295"/>
          </p:nvPr>
        </p:nvGraphicFramePr>
        <p:xfrm>
          <a:off x="1768475" y="2159000"/>
          <a:ext cx="5491163" cy="693738"/>
        </p:xfrm>
        <a:graphic>
          <a:graphicData uri="http://schemas.openxmlformats.org/presentationml/2006/ole">
            <mc:AlternateContent xmlns:mc="http://schemas.openxmlformats.org/markup-compatibility/2006">
              <mc:Choice xmlns:v="urn:schemas-microsoft-com:vml" Requires="v">
                <p:oleObj spid="_x0000_s1375377" name="Equation" r:id="rId3" imgW="2413000" imgH="304800" progId="Equation.3">
                  <p:embed/>
                </p:oleObj>
              </mc:Choice>
              <mc:Fallback>
                <p:oleObj name="Equation" r:id="rId3" imgW="2413000" imgH="304800" progId="Equation.3">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475" y="2159000"/>
                        <a:ext cx="5491163"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5238" name="Object 6"/>
          <p:cNvGraphicFramePr>
            <a:graphicFrameLocks noGrp="1" noChangeAspect="1"/>
          </p:cNvGraphicFramePr>
          <p:nvPr>
            <p:ph sz="half" idx="4294967295"/>
          </p:nvPr>
        </p:nvGraphicFramePr>
        <p:xfrm>
          <a:off x="654050" y="4657725"/>
          <a:ext cx="7796213" cy="630238"/>
        </p:xfrm>
        <a:graphic>
          <a:graphicData uri="http://schemas.openxmlformats.org/presentationml/2006/ole">
            <mc:AlternateContent xmlns:mc="http://schemas.openxmlformats.org/markup-compatibility/2006">
              <mc:Choice xmlns:v="urn:schemas-microsoft-com:vml" Requires="v">
                <p:oleObj spid="_x0000_s1375378" name="Equation" r:id="rId5" imgW="3771900" imgH="304800" progId="Equation.3">
                  <p:embed/>
                </p:oleObj>
              </mc:Choice>
              <mc:Fallback>
                <p:oleObj name="Equation" r:id="rId5" imgW="3771900" imgH="304800" progId="Equation.3">
                  <p:embed/>
                  <p:pic>
                    <p:nvPicPr>
                      <p:cNvPr id="0" name="Picture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50" y="4657725"/>
                        <a:ext cx="7796213"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6F51B7-DACD-4120-8DAC-7746FFF85D7F}"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9087FC6-030C-425B-A343-966A68D4963D}" type="slidenum">
              <a:rPr lang="en-US"/>
              <a:pPr/>
              <a:t>196</a:t>
            </a:fld>
            <a:endParaRPr lang="en-US"/>
          </a:p>
        </p:txBody>
      </p:sp>
      <p:sp>
        <p:nvSpPr>
          <p:cNvPr id="1380354" name="Rectangle 2"/>
          <p:cNvSpPr>
            <a:spLocks noGrp="1" noChangeArrowheads="1"/>
          </p:cNvSpPr>
          <p:nvPr>
            <p:ph type="title"/>
          </p:nvPr>
        </p:nvSpPr>
        <p:spPr/>
        <p:txBody>
          <a:bodyPr/>
          <a:lstStyle/>
          <a:p>
            <a:r>
              <a:rPr lang="en-US"/>
              <a:t>Decoding and Search</a:t>
            </a:r>
          </a:p>
        </p:txBody>
      </p:sp>
      <p:sp>
        <p:nvSpPr>
          <p:cNvPr id="1380355" name="Rectangle 3"/>
          <p:cNvSpPr>
            <a:spLocks noGrp="1" noChangeArrowheads="1"/>
          </p:cNvSpPr>
          <p:nvPr>
            <p:ph type="body" idx="1"/>
          </p:nvPr>
        </p:nvSpPr>
        <p:spPr/>
        <p:txBody>
          <a:bodyPr/>
          <a:lstStyle/>
          <a:p>
            <a:pPr marL="571500" indent="-571500">
              <a:lnSpc>
                <a:spcPct val="80000"/>
              </a:lnSpc>
            </a:pPr>
            <a:r>
              <a:rPr lang="en-US" sz="2000" dirty="0"/>
              <a:t>Since we have defined the equation that must be </a:t>
            </a:r>
            <a:r>
              <a:rPr lang="en-US" sz="2000" dirty="0" smtClean="0"/>
              <a:t>maximized, </a:t>
            </a:r>
            <a:r>
              <a:rPr lang="en-US" sz="2000" dirty="0"/>
              <a:t>the problem of how to do </a:t>
            </a:r>
            <a:r>
              <a:rPr lang="en-US" sz="2000" dirty="0" smtClean="0"/>
              <a:t>it: </a:t>
            </a:r>
            <a:r>
              <a:rPr lang="en-US" sz="2000" dirty="0"/>
              <a:t>that is decoding </a:t>
            </a:r>
            <a:r>
              <a:rPr lang="en-US" sz="2000" dirty="0" smtClean="0"/>
              <a:t>problem, </a:t>
            </a:r>
            <a:r>
              <a:rPr lang="en-US" sz="2000" dirty="0"/>
              <a:t>must be now addressed.</a:t>
            </a:r>
          </a:p>
          <a:p>
            <a:pPr marL="571500" indent="-571500">
              <a:lnSpc>
                <a:spcPct val="80000"/>
              </a:lnSpc>
            </a:pPr>
            <a:r>
              <a:rPr lang="en-US" sz="2000" dirty="0"/>
              <a:t>Definition:</a:t>
            </a:r>
          </a:p>
          <a:p>
            <a:pPr marL="966788" lvl="1" indent="-495300">
              <a:lnSpc>
                <a:spcPct val="80000"/>
              </a:lnSpc>
            </a:pPr>
            <a:r>
              <a:rPr lang="en-US" sz="2000" dirty="0"/>
              <a:t>It is the problem of the decoder to simultaneously </a:t>
            </a:r>
          </a:p>
          <a:p>
            <a:pPr marL="1347788" lvl="2" indent="-438150">
              <a:lnSpc>
                <a:spcPct val="80000"/>
              </a:lnSpc>
              <a:buFont typeface="Wingdings" pitchFamily="2" charset="2"/>
              <a:buAutoNum type="arabicPeriod"/>
            </a:pPr>
            <a:r>
              <a:rPr lang="en-US" sz="2000" dirty="0"/>
              <a:t>segment the utterance into words, and </a:t>
            </a:r>
          </a:p>
          <a:p>
            <a:pPr marL="1347788" lvl="2" indent="-438150">
              <a:lnSpc>
                <a:spcPct val="80000"/>
              </a:lnSpc>
              <a:buFont typeface="Wingdings" pitchFamily="2" charset="2"/>
              <a:buAutoNum type="arabicPeriod"/>
            </a:pPr>
            <a:r>
              <a:rPr lang="en-US" sz="2000" dirty="0"/>
              <a:t>identify each of the words</a:t>
            </a:r>
          </a:p>
          <a:p>
            <a:pPr marL="1347788" lvl="2" indent="-438150">
              <a:lnSpc>
                <a:spcPct val="80000"/>
              </a:lnSpc>
              <a:buFont typeface="Wingdings" pitchFamily="2" charset="2"/>
              <a:buAutoNum type="arabicPeriod"/>
            </a:pPr>
            <a:endParaRPr lang="en-US" sz="2000" dirty="0"/>
          </a:p>
          <a:p>
            <a:pPr marL="571500" indent="-571500">
              <a:lnSpc>
                <a:spcPct val="80000"/>
              </a:lnSpc>
            </a:pPr>
            <a:r>
              <a:rPr lang="en-US" sz="2000" dirty="0"/>
              <a:t>Difficulty</a:t>
            </a:r>
          </a:p>
          <a:p>
            <a:pPr marL="966788" lvl="1" indent="-495300">
              <a:lnSpc>
                <a:spcPct val="80000"/>
              </a:lnSpc>
            </a:pPr>
            <a:r>
              <a:rPr lang="en-US" sz="1800" dirty="0"/>
              <a:t>This task is made difficult by </a:t>
            </a:r>
            <a:r>
              <a:rPr lang="en-US" sz="1800" b="1" i="1" dirty="0">
                <a:solidFill>
                  <a:srgbClr val="FF0000"/>
                </a:solidFill>
              </a:rPr>
              <a:t>variation</a:t>
            </a:r>
            <a:r>
              <a:rPr lang="en-US" sz="1800" dirty="0"/>
              <a:t>, both in terms of </a:t>
            </a:r>
            <a:r>
              <a:rPr lang="en-US" sz="1800" dirty="0" smtClean="0"/>
              <a:t>1) </a:t>
            </a:r>
            <a:r>
              <a:rPr lang="en-US" sz="1800" b="1" i="1" dirty="0" smtClean="0"/>
              <a:t>how </a:t>
            </a:r>
            <a:r>
              <a:rPr lang="en-US" sz="1800" b="1" i="1" dirty="0"/>
              <a:t>words are pronounced</a:t>
            </a:r>
            <a:r>
              <a:rPr lang="en-US" sz="1800" dirty="0"/>
              <a:t> in terms of phones, and </a:t>
            </a:r>
            <a:r>
              <a:rPr lang="en-US" sz="1800" dirty="0" smtClean="0"/>
              <a:t>2) </a:t>
            </a:r>
            <a:r>
              <a:rPr lang="en-US" sz="1800" b="1" i="1" dirty="0" smtClean="0"/>
              <a:t>how </a:t>
            </a:r>
            <a:r>
              <a:rPr lang="en-US" sz="1800" b="1" i="1" dirty="0"/>
              <a:t>phones are articulated </a:t>
            </a:r>
            <a:r>
              <a:rPr lang="en-US" sz="1800" dirty="0"/>
              <a:t>in acoustic features.</a:t>
            </a:r>
          </a:p>
          <a:p>
            <a:pPr marL="966788" lvl="1" indent="-495300">
              <a:lnSpc>
                <a:spcPct val="80000"/>
              </a:lnSpc>
            </a:pPr>
            <a:r>
              <a:rPr lang="en-US" sz="1800" dirty="0"/>
              <a:t>Just to give an intuition of the difficulty of the problem imagine a massively simplified version of the speech recognition task, in which the decoder is given a series of discrete phones.  In such a case, we would know what each phone was with perfect accuracy, and yet decoding is still difficult. </a:t>
            </a:r>
          </a:p>
        </p:txBody>
      </p:sp>
    </p:spTree>
  </p:cSld>
  <p:clrMapOvr>
    <a:masterClrMapping/>
  </p:clrMapOvr>
  <p:transition spd="slow">
    <p:push dir="u"/>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355050-22B6-4ABB-B4CD-C82EE8C34C81}"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38ABBB3-04CE-4D14-9F22-0E06D163420F}" type="slidenum">
              <a:rPr lang="en-US"/>
              <a:pPr/>
              <a:t>197</a:t>
            </a:fld>
            <a:endParaRPr lang="en-US"/>
          </a:p>
        </p:txBody>
      </p:sp>
      <p:sp>
        <p:nvSpPr>
          <p:cNvPr id="1381378" name="Rectangle 2"/>
          <p:cNvSpPr>
            <a:spLocks noGrp="1" noChangeArrowheads="1"/>
          </p:cNvSpPr>
          <p:nvPr>
            <p:ph type="title"/>
          </p:nvPr>
        </p:nvSpPr>
        <p:spPr/>
        <p:txBody>
          <a:bodyPr/>
          <a:lstStyle/>
          <a:p>
            <a:r>
              <a:rPr lang="en-US"/>
              <a:t>Decoding and Search</a:t>
            </a:r>
          </a:p>
        </p:txBody>
      </p:sp>
      <p:sp>
        <p:nvSpPr>
          <p:cNvPr id="1381379" name="Rectangle 3"/>
          <p:cNvSpPr>
            <a:spLocks noGrp="1" noChangeArrowheads="1"/>
          </p:cNvSpPr>
          <p:nvPr>
            <p:ph type="body" idx="1"/>
          </p:nvPr>
        </p:nvSpPr>
        <p:spPr/>
        <p:txBody>
          <a:bodyPr/>
          <a:lstStyle/>
          <a:p>
            <a:pPr>
              <a:lnSpc>
                <a:spcPct val="90000"/>
              </a:lnSpc>
            </a:pPr>
            <a:r>
              <a:rPr lang="en-US" sz="2000" dirty="0"/>
              <a:t>For example, try to decode the following sentence from the (hand-labeled) sequence of phones from the Switchboard corpus:</a:t>
            </a:r>
          </a:p>
          <a:p>
            <a:pPr lvl="1">
              <a:lnSpc>
                <a:spcPct val="90000"/>
              </a:lnSpc>
            </a:pPr>
            <a:r>
              <a:rPr lang="en-US" sz="2000" dirty="0"/>
              <a:t>[ay d </a:t>
            </a:r>
            <a:r>
              <a:rPr lang="en-US" sz="2000" dirty="0" err="1"/>
              <a:t>ih</a:t>
            </a:r>
            <a:r>
              <a:rPr lang="en-US" sz="2000" dirty="0"/>
              <a:t> s </a:t>
            </a:r>
            <a:r>
              <a:rPr lang="en-US" sz="2000" dirty="0" err="1"/>
              <a:t>hh</a:t>
            </a:r>
            <a:r>
              <a:rPr lang="en-US" sz="2000" dirty="0"/>
              <a:t> </a:t>
            </a:r>
            <a:r>
              <a:rPr lang="en-US" sz="2000" dirty="0" err="1"/>
              <a:t>er</a:t>
            </a:r>
            <a:r>
              <a:rPr lang="en-US" sz="2000" dirty="0"/>
              <a:t> d s ah m </a:t>
            </a:r>
            <a:r>
              <a:rPr lang="en-US" sz="2000" dirty="0" err="1"/>
              <a:t>th</a:t>
            </a:r>
            <a:r>
              <a:rPr lang="en-US" sz="2000" dirty="0"/>
              <a:t> </a:t>
            </a:r>
            <a:r>
              <a:rPr lang="en-US" sz="2000" dirty="0" err="1"/>
              <a:t>ih</a:t>
            </a:r>
            <a:r>
              <a:rPr lang="en-US" sz="2000" dirty="0"/>
              <a:t> ng ax b aw m uh v </a:t>
            </a:r>
            <a:r>
              <a:rPr lang="en-US" sz="2000" dirty="0" err="1"/>
              <a:t>ih</a:t>
            </a:r>
            <a:r>
              <a:rPr lang="en-US" sz="2000" dirty="0"/>
              <a:t> ng r </a:t>
            </a:r>
            <a:r>
              <a:rPr lang="en-US" sz="2000" dirty="0" err="1"/>
              <a:t>ih</a:t>
            </a:r>
            <a:r>
              <a:rPr lang="en-US" sz="2000" dirty="0"/>
              <a:t> s </a:t>
            </a:r>
            <a:r>
              <a:rPr lang="en-US" sz="2000" dirty="0" err="1"/>
              <a:t>en</a:t>
            </a:r>
            <a:r>
              <a:rPr lang="en-US" sz="2000" dirty="0"/>
              <a:t> l </a:t>
            </a:r>
            <a:r>
              <a:rPr lang="en-US" sz="2000" dirty="0" err="1"/>
              <a:t>ih</a:t>
            </a:r>
            <a:r>
              <a:rPr lang="en-US" sz="2000" dirty="0"/>
              <a:t>]</a:t>
            </a:r>
          </a:p>
          <a:p>
            <a:pPr>
              <a:lnSpc>
                <a:spcPct val="90000"/>
              </a:lnSpc>
            </a:pPr>
            <a:r>
              <a:rPr lang="en-US" sz="2000" dirty="0"/>
              <a:t>The task is hard partly because of </a:t>
            </a:r>
          </a:p>
          <a:p>
            <a:pPr lvl="1">
              <a:lnSpc>
                <a:spcPct val="90000"/>
              </a:lnSpc>
            </a:pPr>
            <a:r>
              <a:rPr lang="en-US" sz="2000" b="1" i="1" dirty="0" err="1">
                <a:solidFill>
                  <a:srgbClr val="FF0000"/>
                </a:solidFill>
              </a:rPr>
              <a:t>Coarticulation</a:t>
            </a:r>
            <a:r>
              <a:rPr lang="en-US" sz="2000" dirty="0"/>
              <a:t>: </a:t>
            </a:r>
          </a:p>
          <a:p>
            <a:pPr lvl="2">
              <a:lnSpc>
                <a:spcPct val="90000"/>
              </a:lnSpc>
            </a:pPr>
            <a:r>
              <a:rPr lang="en-US" sz="2000" dirty="0" err="1"/>
              <a:t>coarticulation</a:t>
            </a:r>
            <a:r>
              <a:rPr lang="en-US" sz="2000" dirty="0"/>
              <a:t> and fast speech (e.g., [d] for the first phone of </a:t>
            </a:r>
            <a:r>
              <a:rPr lang="en-US" sz="2000" i="1" dirty="0"/>
              <a:t>just</a:t>
            </a:r>
            <a:r>
              <a:rPr lang="en-US" sz="2000" dirty="0"/>
              <a:t>!). But it’s also hard because </a:t>
            </a:r>
          </a:p>
          <a:p>
            <a:pPr lvl="1">
              <a:lnSpc>
                <a:spcPct val="90000"/>
              </a:lnSpc>
            </a:pPr>
            <a:r>
              <a:rPr lang="en-US" sz="2000" b="1" i="1" dirty="0">
                <a:solidFill>
                  <a:srgbClr val="FF0000"/>
                </a:solidFill>
              </a:rPr>
              <a:t>No Word Boundaries</a:t>
            </a:r>
            <a:r>
              <a:rPr lang="en-US" sz="2000" dirty="0"/>
              <a:t>:</a:t>
            </a:r>
          </a:p>
          <a:p>
            <a:pPr lvl="2">
              <a:lnSpc>
                <a:spcPct val="90000"/>
              </a:lnSpc>
            </a:pPr>
            <a:r>
              <a:rPr lang="en-US" sz="2000" dirty="0"/>
              <a:t>speech, unlike English writing, has no spaces indicating word boundaries. </a:t>
            </a:r>
          </a:p>
          <a:p>
            <a:pPr>
              <a:lnSpc>
                <a:spcPct val="90000"/>
              </a:lnSpc>
            </a:pPr>
            <a:r>
              <a:rPr lang="en-US" sz="2000" dirty="0"/>
              <a:t>The true decoding task, in which we have to identify the phones at the same time as we identify and segment the words, is of course much harder.</a:t>
            </a:r>
          </a:p>
        </p:txBody>
      </p:sp>
    </p:spTree>
  </p:cSld>
  <p:clrMapOvr>
    <a:masterClrMapping/>
  </p:clrMapOvr>
  <p:transition spd="slow">
    <p:push dir="u"/>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 </a:t>
            </a:r>
            <a:r>
              <a:rPr lang="en-US" smtClean="0"/>
              <a:t>just heard </a:t>
            </a:r>
            <a:r>
              <a:rPr lang="en-US" dirty="0" smtClean="0"/>
              <a:t>something about moving recently”</a:t>
            </a:r>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198</a:t>
            </a:fld>
            <a:endParaRPr lang="en-US"/>
          </a:p>
        </p:txBody>
      </p:sp>
    </p:spTree>
  </p:cSld>
  <p:clrMapOvr>
    <a:masterClrMapping/>
  </p:clrMapOvr>
  <p:transition spd="slow">
    <p:push dir="u"/>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60" name="Rectangle 4"/>
          <p:cNvSpPr>
            <a:spLocks noGrp="1" noChangeArrowheads="1"/>
          </p:cNvSpPr>
          <p:nvPr>
            <p:ph type="ctrTitle"/>
          </p:nvPr>
        </p:nvSpPr>
        <p:spPr/>
        <p:txBody>
          <a:bodyPr/>
          <a:lstStyle/>
          <a:p>
            <a:r>
              <a:rPr lang="en-US"/>
              <a:t>Digit Recognition Example</a:t>
            </a:r>
          </a:p>
        </p:txBody>
      </p:sp>
      <p:sp>
        <p:nvSpPr>
          <p:cNvPr id="1453061" name="Rectangle 5"/>
          <p:cNvSpPr>
            <a:spLocks noGrp="1" noChangeArrowheads="1"/>
          </p:cNvSpPr>
          <p:nvPr>
            <p:ph type="subTitle" idx="1"/>
          </p:nvPr>
        </p:nvSpPr>
        <p:spPr/>
        <p:txBody>
          <a:bodyPr/>
          <a:lstStyle/>
          <a:p>
            <a:endParaRPr lang="en-US"/>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CC188D-FB4E-4206-A9B8-C761D6D22B4C}" type="datetime3">
              <a:rPr lang="en-US"/>
              <a:pPr/>
              <a:t>22 March 2017</a:t>
            </a:fld>
            <a:endParaRPr lang="en-US" dirty="0"/>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0E64D9E7-DA10-4D26-ABA9-6E71D63E38DC}" type="slidenum">
              <a:rPr lang="en-US"/>
              <a:pPr/>
              <a:t>2</a:t>
            </a:fld>
            <a:endParaRPr lang="en-US" dirty="0"/>
          </a:p>
        </p:txBody>
      </p:sp>
      <p:sp>
        <p:nvSpPr>
          <p:cNvPr id="348162" name="Rectangle 2"/>
          <p:cNvSpPr>
            <a:spLocks noGrp="1" noChangeArrowheads="1"/>
          </p:cNvSpPr>
          <p:nvPr>
            <p:ph type="title"/>
          </p:nvPr>
        </p:nvSpPr>
        <p:spPr/>
        <p:txBody>
          <a:bodyPr/>
          <a:lstStyle/>
          <a:p>
            <a:r>
              <a:rPr lang="en-US" sz="3400" dirty="0"/>
              <a:t>Automatic Speech Recognition</a:t>
            </a:r>
          </a:p>
        </p:txBody>
      </p:sp>
      <p:sp>
        <p:nvSpPr>
          <p:cNvPr id="348163" name="Rectangle 3"/>
          <p:cNvSpPr>
            <a:spLocks noGrp="1" noChangeArrowheads="1"/>
          </p:cNvSpPr>
          <p:nvPr>
            <p:ph type="body" idx="1"/>
          </p:nvPr>
        </p:nvSpPr>
        <p:spPr>
          <a:xfrm>
            <a:off x="577850" y="1355725"/>
            <a:ext cx="8001000" cy="4572000"/>
          </a:xfrm>
        </p:spPr>
        <p:txBody>
          <a:bodyPr/>
          <a:lstStyle/>
          <a:p>
            <a:r>
              <a:rPr lang="en-US" sz="2000" dirty="0"/>
              <a:t>Spoken language understanding is a difficult task, and it is remarkable that humans do </a:t>
            </a:r>
            <a:r>
              <a:rPr lang="en-US" sz="2000" dirty="0" smtClean="0"/>
              <a:t>well </a:t>
            </a:r>
            <a:r>
              <a:rPr lang="en-US" sz="2000" dirty="0"/>
              <a:t>at it. </a:t>
            </a:r>
          </a:p>
          <a:p>
            <a:r>
              <a:rPr lang="en-US" sz="2000" dirty="0"/>
              <a:t>The goal of </a:t>
            </a:r>
            <a:r>
              <a:rPr lang="en-US" sz="2000" b="1" dirty="0"/>
              <a:t>automatic speech recognition </a:t>
            </a:r>
            <a:r>
              <a:rPr lang="en-US" sz="2000" dirty="0"/>
              <a:t>ASR (</a:t>
            </a:r>
            <a:r>
              <a:rPr lang="en-US" sz="2000" b="1" dirty="0"/>
              <a:t>ASR</a:t>
            </a:r>
            <a:r>
              <a:rPr lang="en-US" sz="2000" dirty="0"/>
              <a:t>) research is to address this problem computationally by building systems that map from an acoustic signal to a string of words. </a:t>
            </a:r>
          </a:p>
          <a:p>
            <a:r>
              <a:rPr lang="en-US" sz="2000" b="1" dirty="0"/>
              <a:t>Automatic speech understanding </a:t>
            </a:r>
            <a:r>
              <a:rPr lang="en-US" sz="2000" dirty="0"/>
              <a:t>(</a:t>
            </a:r>
            <a:r>
              <a:rPr lang="en-US" sz="2000" b="1" dirty="0"/>
              <a:t>ASU</a:t>
            </a:r>
            <a:r>
              <a:rPr lang="en-US" sz="2000" dirty="0"/>
              <a:t>) extends this goal to producing some sort of understanding of the sentence, rather than just the words.</a:t>
            </a: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E6449F-3D57-4C16-92EE-0C1771B16C0A}"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453CEC0-292D-4F94-A98C-CB729E63F8FC}" type="slidenum">
              <a:rPr lang="en-US"/>
              <a:pPr/>
              <a:t>20</a:t>
            </a:fld>
            <a:endParaRPr lang="en-US"/>
          </a:p>
        </p:txBody>
      </p:sp>
      <p:sp>
        <p:nvSpPr>
          <p:cNvPr id="1169410" name="Rectangle 2"/>
          <p:cNvSpPr>
            <a:spLocks noGrp="1" noChangeArrowheads="1"/>
          </p:cNvSpPr>
          <p:nvPr>
            <p:ph type="title"/>
          </p:nvPr>
        </p:nvSpPr>
        <p:spPr/>
        <p:txBody>
          <a:bodyPr/>
          <a:lstStyle/>
          <a:p>
            <a:r>
              <a:rPr lang="en-US"/>
              <a:t>“Noisy Channel” View of SR</a:t>
            </a:r>
          </a:p>
        </p:txBody>
      </p:sp>
      <p:sp>
        <p:nvSpPr>
          <p:cNvPr id="1169411" name="Rectangle 3"/>
          <p:cNvSpPr>
            <a:spLocks noGrp="1" noChangeArrowheads="1"/>
          </p:cNvSpPr>
          <p:nvPr>
            <p:ph type="body" idx="1"/>
          </p:nvPr>
        </p:nvSpPr>
        <p:spPr/>
        <p:txBody>
          <a:bodyPr/>
          <a:lstStyle/>
          <a:p>
            <a:pPr>
              <a:lnSpc>
                <a:spcPct val="90000"/>
              </a:lnSpc>
              <a:buFont typeface="Wingdings" pitchFamily="2" charset="2"/>
              <a:buAutoNum type="arabicPeriod" startAt="2"/>
            </a:pPr>
            <a:r>
              <a:rPr lang="en-US" sz="2000" dirty="0" smtClean="0"/>
              <a:t>The </a:t>
            </a:r>
            <a:r>
              <a:rPr lang="en-US" sz="2000" b="1" dirty="0"/>
              <a:t>decoding </a:t>
            </a:r>
            <a:r>
              <a:rPr lang="en-US" sz="2000" dirty="0"/>
              <a:t>or </a:t>
            </a:r>
            <a:r>
              <a:rPr lang="en-US" sz="2000" b="1" dirty="0"/>
              <a:t>search </a:t>
            </a:r>
            <a:r>
              <a:rPr lang="en-US" sz="2000" dirty="0"/>
              <a:t>problem. </a:t>
            </a:r>
            <a:r>
              <a:rPr lang="en-US" sz="2000" dirty="0" smtClean="0"/>
              <a:t/>
            </a:r>
            <a:br>
              <a:rPr lang="en-US" sz="2000" dirty="0" smtClean="0"/>
            </a:br>
            <a:r>
              <a:rPr lang="en-US" sz="2000" dirty="0" smtClean="0"/>
              <a:t>Since </a:t>
            </a:r>
            <a:r>
              <a:rPr lang="en-US" sz="2000" dirty="0"/>
              <a:t>the set of all English sentences is huge, we need an efficient algorithm that will not search through all possible sentences, but only ones that have a good chance of matching the input. </a:t>
            </a:r>
          </a:p>
          <a:p>
            <a:pPr lvl="1">
              <a:lnSpc>
                <a:spcPct val="90000"/>
              </a:lnSpc>
            </a:pPr>
            <a:r>
              <a:rPr lang="en-US" sz="2000" dirty="0"/>
              <a:t>Since the search space is so large in speech recognition, efficient search is an important part of the task, and we will focus on a number of areas in search.</a:t>
            </a:r>
          </a:p>
          <a:p>
            <a:pPr lvl="1">
              <a:lnSpc>
                <a:spcPct val="90000"/>
              </a:lnSpc>
              <a:buFont typeface="Wingdings" pitchFamily="2" charset="2"/>
              <a:buNone/>
            </a:pPr>
            <a:endParaRPr lang="en-US" sz="2000" dirty="0"/>
          </a:p>
          <a:p>
            <a:pPr>
              <a:lnSpc>
                <a:spcPct val="90000"/>
              </a:lnSpc>
            </a:pPr>
            <a:r>
              <a:rPr lang="en-US" sz="2000" dirty="0"/>
              <a:t>In the rest of this introduction we will review the probabilistic or Bayesian model for speech recognition. We then introduce the various components of a modern HMM-based ASR system.</a:t>
            </a:r>
          </a:p>
        </p:txBody>
      </p:sp>
    </p:spTree>
  </p:cSld>
  <p:clrMapOvr>
    <a:masterClrMapping/>
  </p:clrMapOvr>
  <p:transition spd="slow">
    <p:push dir="u"/>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D72E21-898B-42FB-AD51-C394164BCA02}"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5EC141D-4DC5-4874-B6F8-CC5C1AC5CE62}" type="slidenum">
              <a:rPr lang="en-US"/>
              <a:pPr/>
              <a:t>200</a:t>
            </a:fld>
            <a:endParaRPr lang="en-US"/>
          </a:p>
        </p:txBody>
      </p:sp>
      <p:sp>
        <p:nvSpPr>
          <p:cNvPr id="1384450" name="Rectangle 2"/>
          <p:cNvSpPr>
            <a:spLocks noGrp="1" noChangeArrowheads="1"/>
          </p:cNvSpPr>
          <p:nvPr>
            <p:ph type="title"/>
          </p:nvPr>
        </p:nvSpPr>
        <p:spPr/>
        <p:txBody>
          <a:bodyPr/>
          <a:lstStyle/>
          <a:p>
            <a:r>
              <a:rPr lang="en-US" sz="3400"/>
              <a:t>Notation</a:t>
            </a:r>
          </a:p>
        </p:txBody>
      </p:sp>
      <p:sp>
        <p:nvSpPr>
          <p:cNvPr id="1384451" name="Rectangle 3"/>
          <p:cNvSpPr>
            <a:spLocks noGrp="1" noChangeArrowheads="1"/>
          </p:cNvSpPr>
          <p:nvPr>
            <p:ph type="body" idx="1"/>
          </p:nvPr>
        </p:nvSpPr>
        <p:spPr/>
        <p:txBody>
          <a:bodyPr/>
          <a:lstStyle/>
          <a:p>
            <a:pPr>
              <a:lnSpc>
                <a:spcPct val="80000"/>
              </a:lnSpc>
            </a:pPr>
            <a:r>
              <a:rPr lang="en-US" sz="1800" i="1" dirty="0">
                <a:solidFill>
                  <a:srgbClr val="FF0000"/>
                </a:solidFill>
                <a:latin typeface="Times New Roman" pitchFamily="18" charset="0"/>
                <a:cs typeface="Times New Roman" pitchFamily="18" charset="0"/>
              </a:rPr>
              <a:t>N</a:t>
            </a:r>
            <a:r>
              <a:rPr lang="en-US" sz="1800" dirty="0"/>
              <a:t>: number of states in the model </a:t>
            </a:r>
          </a:p>
          <a:p>
            <a:pPr lvl="1">
              <a:lnSpc>
                <a:spcPct val="80000"/>
              </a:lnSpc>
            </a:pPr>
            <a:r>
              <a:rPr lang="en-US" sz="1800" dirty="0"/>
              <a:t>Set of states </a:t>
            </a:r>
            <a:r>
              <a:rPr lang="en-US" sz="1800" b="1" i="1" dirty="0">
                <a:solidFill>
                  <a:srgbClr val="006699"/>
                </a:solidFill>
                <a:latin typeface="Times New Roman" pitchFamily="18" charset="0"/>
              </a:rPr>
              <a:t>Q </a:t>
            </a:r>
            <a:r>
              <a:rPr lang="en-US" sz="1800" b="1" dirty="0">
                <a:solidFill>
                  <a:srgbClr val="006699"/>
                </a:solidFill>
                <a:latin typeface="Times New Roman" pitchFamily="18" charset="0"/>
              </a:rPr>
              <a:t>= {</a:t>
            </a:r>
            <a:r>
              <a:rPr lang="en-US" sz="1800" b="1" i="1" dirty="0">
                <a:solidFill>
                  <a:srgbClr val="006699"/>
                </a:solidFill>
                <a:latin typeface="Times New Roman" pitchFamily="18" charset="0"/>
              </a:rPr>
              <a:t>q</a:t>
            </a:r>
            <a:r>
              <a:rPr lang="en-US" sz="1800" b="1" baseline="-25000" dirty="0">
                <a:solidFill>
                  <a:srgbClr val="006699"/>
                </a:solidFill>
                <a:latin typeface="Times New Roman" pitchFamily="18" charset="0"/>
              </a:rPr>
              <a:t>1</a:t>
            </a:r>
            <a:r>
              <a:rPr lang="en-US" sz="1800" b="1" i="1" dirty="0">
                <a:solidFill>
                  <a:srgbClr val="006699"/>
                </a:solidFill>
                <a:latin typeface="Times New Roman" pitchFamily="18" charset="0"/>
              </a:rPr>
              <a:t>,q</a:t>
            </a:r>
            <a:r>
              <a:rPr lang="en-US" sz="1800" b="1" baseline="-25000" dirty="0">
                <a:solidFill>
                  <a:srgbClr val="006699"/>
                </a:solidFill>
                <a:latin typeface="Times New Roman" pitchFamily="18" charset="0"/>
              </a:rPr>
              <a:t>2</a:t>
            </a:r>
            <a:r>
              <a:rPr lang="en-US" sz="1800" b="1" i="1" dirty="0">
                <a:solidFill>
                  <a:srgbClr val="006699"/>
                </a:solidFill>
                <a:latin typeface="Times New Roman" pitchFamily="18" charset="0"/>
              </a:rPr>
              <a:t>,...,</a:t>
            </a:r>
            <a:r>
              <a:rPr lang="en-US" sz="1800" b="1" i="1" dirty="0" err="1">
                <a:solidFill>
                  <a:srgbClr val="006699"/>
                </a:solidFill>
                <a:latin typeface="Times New Roman" pitchFamily="18" charset="0"/>
              </a:rPr>
              <a:t>q</a:t>
            </a:r>
            <a:r>
              <a:rPr lang="en-US" sz="1800" b="1" i="1" baseline="-25000" dirty="0" err="1">
                <a:solidFill>
                  <a:srgbClr val="006699"/>
                </a:solidFill>
                <a:latin typeface="Times New Roman" pitchFamily="18" charset="0"/>
              </a:rPr>
              <a:t>N</a:t>
            </a:r>
            <a:r>
              <a:rPr lang="en-US" sz="1800" b="1" dirty="0">
                <a:solidFill>
                  <a:srgbClr val="006699"/>
                </a:solidFill>
                <a:latin typeface="Times New Roman" pitchFamily="18" charset="0"/>
              </a:rPr>
              <a:t>}</a:t>
            </a:r>
          </a:p>
          <a:p>
            <a:pPr lvl="1">
              <a:lnSpc>
                <a:spcPct val="80000"/>
              </a:lnSpc>
            </a:pPr>
            <a:r>
              <a:rPr lang="en-US" sz="1800" dirty="0"/>
              <a:t>state at time </a:t>
            </a:r>
            <a:r>
              <a:rPr lang="en-US" sz="1800" b="1" i="1" dirty="0">
                <a:solidFill>
                  <a:srgbClr val="006699"/>
                </a:solidFill>
                <a:latin typeface="Times New Roman" pitchFamily="18" charset="0"/>
              </a:rPr>
              <a:t>t</a:t>
            </a:r>
            <a:r>
              <a:rPr lang="en-US" sz="1800" b="1" dirty="0">
                <a:solidFill>
                  <a:srgbClr val="006699"/>
                </a:solidFill>
                <a:latin typeface="Times New Roman" pitchFamily="18" charset="0"/>
              </a:rPr>
              <a:t>, </a:t>
            </a:r>
            <a:r>
              <a:rPr lang="en-US" sz="1800" b="1" i="1" dirty="0">
                <a:solidFill>
                  <a:srgbClr val="006699"/>
                </a:solidFill>
                <a:latin typeface="Times New Roman" pitchFamily="18" charset="0"/>
              </a:rPr>
              <a:t>q</a:t>
            </a:r>
            <a:r>
              <a:rPr lang="en-US" sz="1800" b="1" i="1" baseline="-25000" dirty="0">
                <a:solidFill>
                  <a:srgbClr val="006699"/>
                </a:solidFill>
                <a:latin typeface="Times New Roman" pitchFamily="18" charset="0"/>
              </a:rPr>
              <a:t>t</a:t>
            </a:r>
            <a:r>
              <a:rPr lang="en-US" sz="1800" b="1" i="1" dirty="0">
                <a:solidFill>
                  <a:srgbClr val="006699"/>
                </a:solidFill>
                <a:latin typeface="Times New Roman" pitchFamily="18" charset="0"/>
              </a:rPr>
              <a:t> </a:t>
            </a:r>
            <a:r>
              <a:rPr lang="en-US" sz="1800" b="1" dirty="0">
                <a:solidFill>
                  <a:srgbClr val="006699"/>
                </a:solidFill>
                <a:latin typeface="Times New Roman" pitchFamily="18" charset="0"/>
                <a:ea typeface="Arial Unicode MS" pitchFamily="34" charset="-128"/>
                <a:cs typeface="Arial Unicode MS" pitchFamily="34" charset="-128"/>
              </a:rPr>
              <a:t>∈</a:t>
            </a:r>
            <a:r>
              <a:rPr lang="en-US" sz="1800" b="1" dirty="0">
                <a:solidFill>
                  <a:srgbClr val="006699"/>
                </a:solidFill>
                <a:latin typeface="Times New Roman" pitchFamily="18" charset="0"/>
              </a:rPr>
              <a:t> </a:t>
            </a:r>
            <a:r>
              <a:rPr lang="en-US" sz="1800" b="1" i="1" dirty="0">
                <a:solidFill>
                  <a:srgbClr val="006699"/>
                </a:solidFill>
                <a:latin typeface="Times New Roman" pitchFamily="18" charset="0"/>
              </a:rPr>
              <a:t>Q</a:t>
            </a:r>
          </a:p>
          <a:p>
            <a:pPr lvl="1">
              <a:lnSpc>
                <a:spcPct val="80000"/>
              </a:lnSpc>
            </a:pPr>
            <a:endParaRPr lang="en-US" sz="1800" b="1" i="1" dirty="0">
              <a:solidFill>
                <a:srgbClr val="006699"/>
              </a:solidFill>
              <a:latin typeface="Times New Roman" pitchFamily="18" charset="0"/>
            </a:endParaRPr>
          </a:p>
          <a:p>
            <a:pPr>
              <a:lnSpc>
                <a:spcPct val="80000"/>
              </a:lnSpc>
            </a:pPr>
            <a:r>
              <a:rPr lang="en-US" sz="1800" b="1" i="1" dirty="0">
                <a:solidFill>
                  <a:srgbClr val="FF0000"/>
                </a:solidFill>
                <a:latin typeface="Times New Roman" pitchFamily="18" charset="0"/>
              </a:rPr>
              <a:t>A </a:t>
            </a:r>
            <a:r>
              <a:rPr lang="en-US" sz="1800" dirty="0">
                <a:solidFill>
                  <a:srgbClr val="FF0000"/>
                </a:solidFill>
                <a:latin typeface="Times New Roman" pitchFamily="18" charset="0"/>
              </a:rPr>
              <a:t>= {</a:t>
            </a:r>
            <a:r>
              <a:rPr lang="en-US" sz="1800" i="1" dirty="0" err="1">
                <a:solidFill>
                  <a:srgbClr val="FF0000"/>
                </a:solidFill>
                <a:latin typeface="Times New Roman" pitchFamily="18" charset="0"/>
              </a:rPr>
              <a:t>a</a:t>
            </a:r>
            <a:r>
              <a:rPr lang="en-US" sz="1800" i="1" baseline="-25000" dirty="0" err="1">
                <a:solidFill>
                  <a:srgbClr val="FF0000"/>
                </a:solidFill>
                <a:latin typeface="Times New Roman" pitchFamily="18" charset="0"/>
              </a:rPr>
              <a:t>ij</a:t>
            </a:r>
            <a:r>
              <a:rPr lang="en-US" sz="1800" dirty="0">
                <a:solidFill>
                  <a:srgbClr val="FF0000"/>
                </a:solidFill>
                <a:latin typeface="Times New Roman" pitchFamily="18" charset="0"/>
              </a:rPr>
              <a:t>}</a:t>
            </a:r>
            <a:r>
              <a:rPr lang="en-US" sz="1800" dirty="0"/>
              <a:t>: state transition probability distribution matrix</a:t>
            </a:r>
          </a:p>
          <a:p>
            <a:pPr lvl="1">
              <a:lnSpc>
                <a:spcPct val="80000"/>
              </a:lnSpc>
            </a:pPr>
            <a:r>
              <a:rPr lang="en-US" sz="1800" i="1" dirty="0" err="1">
                <a:solidFill>
                  <a:srgbClr val="0000FF"/>
                </a:solidFill>
                <a:latin typeface="Times New Roman" pitchFamily="18" charset="0"/>
              </a:rPr>
              <a:t>a</a:t>
            </a:r>
            <a:r>
              <a:rPr lang="en-US" sz="1800" i="1" baseline="-25000" dirty="0" err="1">
                <a:solidFill>
                  <a:srgbClr val="0000FF"/>
                </a:solidFill>
                <a:latin typeface="Times New Roman" pitchFamily="18" charset="0"/>
              </a:rPr>
              <a:t>ij</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  </a:t>
            </a:r>
            <a:r>
              <a:rPr lang="en-US" sz="1800" i="1" dirty="0">
                <a:solidFill>
                  <a:srgbClr val="0000FF"/>
                </a:solidFill>
                <a:latin typeface="Times New Roman" pitchFamily="18" charset="0"/>
              </a:rPr>
              <a:t>P</a:t>
            </a:r>
            <a:r>
              <a:rPr lang="en-US" sz="1800" dirty="0">
                <a:solidFill>
                  <a:srgbClr val="0000FF"/>
                </a:solidFill>
                <a:latin typeface="Times New Roman" pitchFamily="18" charset="0"/>
              </a:rPr>
              <a:t>(</a:t>
            </a:r>
            <a:r>
              <a:rPr lang="en-US" sz="1800" i="1" dirty="0">
                <a:solidFill>
                  <a:srgbClr val="0000FF"/>
                </a:solidFill>
                <a:latin typeface="Times New Roman" pitchFamily="18" charset="0"/>
              </a:rPr>
              <a:t>Q</a:t>
            </a:r>
            <a:r>
              <a:rPr lang="en-US" sz="1800" i="1" baseline="-25000" dirty="0">
                <a:solidFill>
                  <a:srgbClr val="0000FF"/>
                </a:solidFill>
                <a:latin typeface="Times New Roman" pitchFamily="18" charset="0"/>
              </a:rPr>
              <a:t>t</a:t>
            </a:r>
            <a:r>
              <a:rPr lang="en-US" sz="1800" baseline="-25000" dirty="0">
                <a:solidFill>
                  <a:srgbClr val="0000FF"/>
                </a:solidFill>
                <a:latin typeface="Times New Roman" pitchFamily="18" charset="0"/>
              </a:rPr>
              <a:t>+1</a:t>
            </a:r>
            <a:r>
              <a:rPr lang="en-US" sz="1800" dirty="0">
                <a:solidFill>
                  <a:srgbClr val="0000FF"/>
                </a:solidFill>
                <a:latin typeface="Times New Roman" pitchFamily="18" charset="0"/>
              </a:rPr>
              <a:t>=</a:t>
            </a:r>
            <a:r>
              <a:rPr lang="en-US" sz="1800" i="1" dirty="0" err="1">
                <a:solidFill>
                  <a:srgbClr val="0000FF"/>
                </a:solidFill>
                <a:latin typeface="Times New Roman" pitchFamily="18" charset="0"/>
              </a:rPr>
              <a:t>q</a:t>
            </a:r>
            <a:r>
              <a:rPr lang="en-US" sz="1800" i="1" baseline="-25000" dirty="0" err="1">
                <a:solidFill>
                  <a:srgbClr val="0000FF"/>
                </a:solidFill>
                <a:latin typeface="Times New Roman" pitchFamily="18" charset="0"/>
              </a:rPr>
              <a:t>j</a:t>
            </a:r>
            <a:r>
              <a:rPr lang="en-US" sz="1800" i="1" dirty="0" err="1">
                <a:solidFill>
                  <a:srgbClr val="0000FF"/>
                </a:solidFill>
                <a:latin typeface="Times New Roman" pitchFamily="18" charset="0"/>
              </a:rPr>
              <a:t>|Q</a:t>
            </a:r>
            <a:r>
              <a:rPr lang="en-US" sz="1800" i="1" baseline="-25000" dirty="0" err="1">
                <a:solidFill>
                  <a:srgbClr val="0000FF"/>
                </a:solidFill>
                <a:latin typeface="Times New Roman" pitchFamily="18" charset="0"/>
              </a:rPr>
              <a:t>t</a:t>
            </a:r>
            <a:r>
              <a:rPr lang="en-US" sz="1800" dirty="0">
                <a:solidFill>
                  <a:srgbClr val="0000FF"/>
                </a:solidFill>
                <a:latin typeface="Times New Roman" pitchFamily="18" charset="0"/>
              </a:rPr>
              <a:t>=</a:t>
            </a:r>
            <a:r>
              <a:rPr lang="en-US" sz="1800" i="1" dirty="0" err="1">
                <a:solidFill>
                  <a:srgbClr val="0000FF"/>
                </a:solidFill>
                <a:latin typeface="Times New Roman" pitchFamily="18" charset="0"/>
              </a:rPr>
              <a:t>q</a:t>
            </a:r>
            <a:r>
              <a:rPr lang="en-US" sz="1800" i="1" baseline="-25000" dirty="0" err="1">
                <a:solidFill>
                  <a:srgbClr val="0000FF"/>
                </a:solidFill>
                <a:latin typeface="Times New Roman" pitchFamily="18" charset="0"/>
              </a:rPr>
              <a:t>i</a:t>
            </a:r>
            <a:r>
              <a:rPr lang="en-US" sz="1800" dirty="0">
                <a:solidFill>
                  <a:srgbClr val="0000FF"/>
                </a:solidFill>
                <a:latin typeface="Times New Roman" pitchFamily="18" charset="0"/>
              </a:rPr>
              <a:t>)</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1 ≤ </a:t>
            </a:r>
            <a:r>
              <a:rPr lang="en-US" sz="1800" i="1" dirty="0" err="1">
                <a:solidFill>
                  <a:srgbClr val="0000FF"/>
                </a:solidFill>
                <a:latin typeface="Times New Roman" pitchFamily="18" charset="0"/>
              </a:rPr>
              <a:t>i,j</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 </a:t>
            </a:r>
            <a:r>
              <a:rPr lang="en-US" sz="1800" i="1" dirty="0">
                <a:solidFill>
                  <a:srgbClr val="0000FF"/>
                </a:solidFill>
                <a:latin typeface="Times New Roman" pitchFamily="18" charset="0"/>
              </a:rPr>
              <a:t>N</a:t>
            </a:r>
          </a:p>
          <a:p>
            <a:pPr lvl="1">
              <a:lnSpc>
                <a:spcPct val="80000"/>
              </a:lnSpc>
              <a:buFont typeface="Wingdings" pitchFamily="2" charset="2"/>
              <a:buNone/>
            </a:pPr>
            <a:r>
              <a:rPr lang="en-US" sz="1800" i="1" dirty="0"/>
              <a:t> </a:t>
            </a:r>
            <a:endParaRPr lang="en-US" sz="1800" dirty="0"/>
          </a:p>
          <a:p>
            <a:pPr>
              <a:lnSpc>
                <a:spcPct val="80000"/>
              </a:lnSpc>
            </a:pPr>
            <a:r>
              <a:rPr lang="en-US" sz="1800" b="1" i="1" dirty="0">
                <a:solidFill>
                  <a:srgbClr val="FF0000"/>
                </a:solidFill>
                <a:latin typeface="Times New Roman" pitchFamily="18" charset="0"/>
              </a:rPr>
              <a:t>B </a:t>
            </a:r>
            <a:r>
              <a:rPr lang="en-US" sz="1800" dirty="0">
                <a:solidFill>
                  <a:srgbClr val="FF0000"/>
                </a:solidFill>
                <a:latin typeface="Times New Roman" pitchFamily="18" charset="0"/>
              </a:rPr>
              <a:t>= {</a:t>
            </a:r>
            <a:r>
              <a:rPr lang="en-US" sz="1800" i="1" dirty="0" err="1">
                <a:solidFill>
                  <a:srgbClr val="FF0000"/>
                </a:solidFill>
                <a:latin typeface="Times New Roman" pitchFamily="18" charset="0"/>
              </a:rPr>
              <a:t>b</a:t>
            </a:r>
            <a:r>
              <a:rPr lang="en-US" sz="1800" i="1" baseline="-25000" dirty="0" err="1">
                <a:solidFill>
                  <a:srgbClr val="FF0000"/>
                </a:solidFill>
                <a:latin typeface="Times New Roman" pitchFamily="18" charset="0"/>
              </a:rPr>
              <a:t>j</a:t>
            </a:r>
            <a:r>
              <a:rPr lang="en-US" sz="1800" dirty="0">
                <a:solidFill>
                  <a:srgbClr val="FF0000"/>
                </a:solidFill>
                <a:latin typeface="Times New Roman" pitchFamily="18" charset="0"/>
              </a:rPr>
              <a:t>(</a:t>
            </a:r>
            <a:r>
              <a:rPr lang="en-US" sz="1800" i="1" dirty="0" err="1">
                <a:solidFill>
                  <a:srgbClr val="006699"/>
                </a:solidFill>
                <a:latin typeface="Times New Roman" pitchFamily="18" charset="0"/>
              </a:rPr>
              <a:t>o</a:t>
            </a:r>
            <a:r>
              <a:rPr lang="en-US" sz="1800" i="1" baseline="-25000" dirty="0" err="1">
                <a:solidFill>
                  <a:srgbClr val="006699"/>
                </a:solidFill>
                <a:latin typeface="Times New Roman" pitchFamily="18" charset="0"/>
              </a:rPr>
              <a:t>t</a:t>
            </a:r>
            <a:r>
              <a:rPr lang="en-US" sz="1800" dirty="0">
                <a:solidFill>
                  <a:srgbClr val="FF0000"/>
                </a:solidFill>
                <a:latin typeface="Times New Roman" pitchFamily="18" charset="0"/>
              </a:rPr>
              <a:t>)}</a:t>
            </a:r>
            <a:r>
              <a:rPr lang="en-US" sz="1800" dirty="0"/>
              <a:t>: A set of observation symbol probability distribution also called emission probabilities</a:t>
            </a:r>
            <a:endParaRPr lang="en-US" sz="1800" i="1" dirty="0"/>
          </a:p>
          <a:p>
            <a:pPr lvl="1">
              <a:lnSpc>
                <a:spcPct val="80000"/>
              </a:lnSpc>
            </a:pPr>
            <a:r>
              <a:rPr lang="en-US" sz="1800" i="1" dirty="0" err="1">
                <a:solidFill>
                  <a:srgbClr val="0000FF"/>
                </a:solidFill>
                <a:latin typeface="Times New Roman" pitchFamily="18" charset="0"/>
              </a:rPr>
              <a:t>b</a:t>
            </a:r>
            <a:r>
              <a:rPr lang="en-US" sz="1800" i="1" baseline="-25000" dirty="0" err="1">
                <a:solidFill>
                  <a:srgbClr val="0000FF"/>
                </a:solidFill>
                <a:latin typeface="Times New Roman" pitchFamily="18" charset="0"/>
              </a:rPr>
              <a:t>j</a:t>
            </a:r>
            <a:r>
              <a:rPr lang="en-US" sz="1800" dirty="0">
                <a:solidFill>
                  <a:srgbClr val="0000FF"/>
                </a:solidFill>
                <a:latin typeface="Times New Roman" pitchFamily="18" charset="0"/>
              </a:rPr>
              <a:t>(</a:t>
            </a:r>
            <a:r>
              <a:rPr lang="en-US" sz="1800" i="1" dirty="0" err="1">
                <a:solidFill>
                  <a:srgbClr val="006699"/>
                </a:solidFill>
                <a:latin typeface="Times New Roman" pitchFamily="18" charset="0"/>
              </a:rPr>
              <a:t>o</a:t>
            </a:r>
            <a:r>
              <a:rPr lang="en-US" sz="1800" i="1" baseline="-25000" dirty="0" err="1">
                <a:solidFill>
                  <a:srgbClr val="006699"/>
                </a:solidFill>
                <a:latin typeface="Times New Roman" pitchFamily="18" charset="0"/>
              </a:rPr>
              <a:t>t</a:t>
            </a:r>
            <a:r>
              <a:rPr lang="en-US" sz="1800" dirty="0">
                <a:solidFill>
                  <a:srgbClr val="0000FF"/>
                </a:solidFill>
                <a:latin typeface="Times New Roman" pitchFamily="18" charset="0"/>
              </a:rPr>
              <a:t>) = </a:t>
            </a:r>
            <a:r>
              <a:rPr lang="en-US" sz="1800" i="1" dirty="0">
                <a:solidFill>
                  <a:srgbClr val="0000FF"/>
                </a:solidFill>
                <a:latin typeface="Times New Roman" pitchFamily="18" charset="0"/>
              </a:rPr>
              <a:t>P</a:t>
            </a:r>
            <a:r>
              <a:rPr lang="en-US" sz="1800" dirty="0">
                <a:solidFill>
                  <a:srgbClr val="0000FF"/>
                </a:solidFill>
                <a:latin typeface="Times New Roman" pitchFamily="18" charset="0"/>
              </a:rPr>
              <a:t>(</a:t>
            </a:r>
            <a:r>
              <a:rPr lang="en-US" sz="1800" i="1" dirty="0" err="1">
                <a:solidFill>
                  <a:srgbClr val="006699"/>
                </a:solidFill>
                <a:latin typeface="Times New Roman" pitchFamily="18" charset="0"/>
              </a:rPr>
              <a:t>o</a:t>
            </a:r>
            <a:r>
              <a:rPr lang="en-US" sz="1800" i="1" baseline="-25000" dirty="0" err="1">
                <a:solidFill>
                  <a:srgbClr val="006699"/>
                </a:solidFill>
                <a:latin typeface="Times New Roman" pitchFamily="18" charset="0"/>
              </a:rPr>
              <a:t>t</a:t>
            </a:r>
            <a:r>
              <a:rPr lang="en-US" sz="1800" dirty="0" err="1">
                <a:solidFill>
                  <a:srgbClr val="0000FF"/>
                </a:solidFill>
                <a:latin typeface="Times New Roman" pitchFamily="18" charset="0"/>
              </a:rPr>
              <a:t>|</a:t>
            </a:r>
            <a:r>
              <a:rPr lang="en-US" sz="1800" i="1" dirty="0" err="1">
                <a:solidFill>
                  <a:srgbClr val="0000FF"/>
                </a:solidFill>
                <a:latin typeface="Times New Roman" pitchFamily="18" charset="0"/>
              </a:rPr>
              <a:t>q</a:t>
            </a:r>
            <a:r>
              <a:rPr lang="en-US" sz="1800" i="1" baseline="-25000" dirty="0" err="1">
                <a:solidFill>
                  <a:srgbClr val="0000FF"/>
                </a:solidFill>
                <a:latin typeface="Times New Roman" pitchFamily="18" charset="0"/>
              </a:rPr>
              <a:t>j</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1</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 </a:t>
            </a:r>
            <a:r>
              <a:rPr lang="en-US" sz="1800" i="1" dirty="0">
                <a:solidFill>
                  <a:srgbClr val="0000FF"/>
                </a:solidFill>
                <a:latin typeface="Times New Roman" pitchFamily="18" charset="0"/>
              </a:rPr>
              <a:t>j </a:t>
            </a:r>
            <a:r>
              <a:rPr lang="en-US" sz="1800" dirty="0">
                <a:solidFill>
                  <a:srgbClr val="0000FF"/>
                </a:solidFill>
                <a:latin typeface="Times New Roman" pitchFamily="18" charset="0"/>
              </a:rPr>
              <a:t>≤ </a:t>
            </a:r>
            <a:r>
              <a:rPr lang="en-US" sz="1800" i="1" dirty="0">
                <a:solidFill>
                  <a:srgbClr val="0000FF"/>
                </a:solidFill>
                <a:latin typeface="Times New Roman" pitchFamily="18" charset="0"/>
              </a:rPr>
              <a:t>N</a:t>
            </a:r>
            <a:endParaRPr lang="en-US" sz="1800" i="1" dirty="0">
              <a:latin typeface="Times New Roman" pitchFamily="18" charset="0"/>
            </a:endParaRPr>
          </a:p>
          <a:p>
            <a:pPr lvl="1">
              <a:lnSpc>
                <a:spcPct val="80000"/>
              </a:lnSpc>
            </a:pPr>
            <a:endParaRPr lang="en-US" sz="1800" dirty="0"/>
          </a:p>
          <a:p>
            <a:pPr>
              <a:lnSpc>
                <a:spcPct val="80000"/>
              </a:lnSpc>
            </a:pPr>
            <a:r>
              <a:rPr lang="en-US" sz="1800" b="1" i="1" dirty="0">
                <a:solidFill>
                  <a:srgbClr val="FF0000"/>
                </a:solidFill>
                <a:latin typeface="Times New Roman" pitchFamily="18" charset="0"/>
                <a:sym typeface="Symbol" pitchFamily="18" charset="2"/>
              </a:rPr>
              <a:t></a:t>
            </a:r>
            <a:r>
              <a:rPr lang="en-US" sz="1800" i="1" dirty="0">
                <a:solidFill>
                  <a:srgbClr val="FF0000"/>
                </a:solidFill>
                <a:latin typeface="Times New Roman" pitchFamily="18" charset="0"/>
              </a:rPr>
              <a:t> </a:t>
            </a:r>
            <a:r>
              <a:rPr lang="en-US" sz="1800" dirty="0">
                <a:solidFill>
                  <a:srgbClr val="FF0000"/>
                </a:solidFill>
                <a:latin typeface="Times New Roman" pitchFamily="18" charset="0"/>
              </a:rPr>
              <a:t>= {</a:t>
            </a:r>
            <a:r>
              <a:rPr lang="en-US" sz="1800" i="1" dirty="0">
                <a:solidFill>
                  <a:srgbClr val="FF0000"/>
                </a:solidFill>
                <a:latin typeface="Times New Roman" pitchFamily="18" charset="0"/>
                <a:sym typeface="Symbol" pitchFamily="18" charset="2"/>
              </a:rPr>
              <a:t></a:t>
            </a:r>
            <a:r>
              <a:rPr lang="en-US" sz="1800" i="1" baseline="-25000" dirty="0" err="1">
                <a:solidFill>
                  <a:srgbClr val="FF0000"/>
                </a:solidFill>
                <a:latin typeface="Times New Roman" pitchFamily="18" charset="0"/>
                <a:sym typeface="Symbol" pitchFamily="18" charset="2"/>
              </a:rPr>
              <a:t>i</a:t>
            </a:r>
            <a:r>
              <a:rPr lang="en-US" sz="1800" dirty="0">
                <a:solidFill>
                  <a:srgbClr val="FF0000"/>
                </a:solidFill>
                <a:latin typeface="Times New Roman" pitchFamily="18" charset="0"/>
              </a:rPr>
              <a:t>}</a:t>
            </a:r>
            <a:r>
              <a:rPr lang="en-US" sz="1800" dirty="0"/>
              <a:t>: initial state distribution</a:t>
            </a:r>
          </a:p>
          <a:p>
            <a:pPr lvl="1">
              <a:lnSpc>
                <a:spcPct val="80000"/>
              </a:lnSpc>
            </a:pPr>
            <a:r>
              <a:rPr lang="en-US" sz="1800" i="1" dirty="0">
                <a:solidFill>
                  <a:srgbClr val="006699"/>
                </a:solidFill>
                <a:latin typeface="Times New Roman" pitchFamily="18" charset="0"/>
                <a:cs typeface="Times New Roman" pitchFamily="18" charset="0"/>
                <a:sym typeface="Symbol" pitchFamily="18" charset="2"/>
              </a:rPr>
              <a:t></a:t>
            </a:r>
            <a:r>
              <a:rPr lang="en-US" sz="1800" i="1" baseline="-25000" dirty="0" err="1">
                <a:solidFill>
                  <a:srgbClr val="006699"/>
                </a:solidFill>
                <a:latin typeface="Times New Roman" pitchFamily="18" charset="0"/>
                <a:cs typeface="Times New Roman" pitchFamily="18" charset="0"/>
                <a:sym typeface="Symbol" pitchFamily="18" charset="2"/>
              </a:rPr>
              <a:t>i</a:t>
            </a:r>
            <a:r>
              <a:rPr lang="en-US" sz="1800" i="1" dirty="0">
                <a:solidFill>
                  <a:srgbClr val="006699"/>
                </a:solidFill>
                <a:latin typeface="Times New Roman" pitchFamily="18" charset="0"/>
                <a:cs typeface="Times New Roman" pitchFamily="18" charset="0"/>
              </a:rPr>
              <a:t> </a:t>
            </a:r>
            <a:r>
              <a:rPr lang="en-US" sz="1800" dirty="0">
                <a:solidFill>
                  <a:srgbClr val="006699"/>
                </a:solidFill>
                <a:latin typeface="Times New Roman" pitchFamily="18" charset="0"/>
                <a:cs typeface="Times New Roman" pitchFamily="18" charset="0"/>
              </a:rPr>
              <a:t>=</a:t>
            </a:r>
            <a:r>
              <a:rPr lang="en-US" sz="1800" i="1" dirty="0">
                <a:solidFill>
                  <a:srgbClr val="006699"/>
                </a:solidFill>
                <a:latin typeface="Times New Roman" pitchFamily="18" charset="0"/>
                <a:cs typeface="Times New Roman" pitchFamily="18" charset="0"/>
              </a:rPr>
              <a:t> P</a:t>
            </a:r>
            <a:r>
              <a:rPr lang="en-US" sz="1800" dirty="0">
                <a:solidFill>
                  <a:srgbClr val="006699"/>
                </a:solidFill>
                <a:latin typeface="Times New Roman" pitchFamily="18" charset="0"/>
                <a:cs typeface="Times New Roman" pitchFamily="18" charset="0"/>
              </a:rPr>
              <a:t>(</a:t>
            </a:r>
            <a:r>
              <a:rPr lang="en-US" sz="1800" i="1" dirty="0" err="1">
                <a:solidFill>
                  <a:srgbClr val="006699"/>
                </a:solidFill>
                <a:latin typeface="Times New Roman" pitchFamily="18" charset="0"/>
                <a:cs typeface="Times New Roman" pitchFamily="18" charset="0"/>
              </a:rPr>
              <a:t>q</a:t>
            </a:r>
            <a:r>
              <a:rPr lang="en-US" sz="1800" baseline="-25000" dirty="0" err="1">
                <a:solidFill>
                  <a:srgbClr val="006699"/>
                </a:solidFill>
                <a:latin typeface="Times New Roman" pitchFamily="18" charset="0"/>
                <a:cs typeface="Times New Roman" pitchFamily="18" charset="0"/>
              </a:rPr>
              <a:t>i</a:t>
            </a:r>
            <a:r>
              <a:rPr lang="en-US" sz="1800" i="1" dirty="0">
                <a:solidFill>
                  <a:srgbClr val="006699"/>
                </a:solidFill>
                <a:latin typeface="Times New Roman" pitchFamily="18" charset="0"/>
                <a:cs typeface="Times New Roman" pitchFamily="18" charset="0"/>
              </a:rPr>
              <a:t>) </a:t>
            </a:r>
            <a:r>
              <a:rPr lang="en-US" sz="1800" dirty="0">
                <a:solidFill>
                  <a:srgbClr val="006699"/>
                </a:solidFill>
                <a:latin typeface="Times New Roman" pitchFamily="18" charset="0"/>
                <a:cs typeface="Times New Roman" pitchFamily="18" charset="0"/>
              </a:rPr>
              <a:t>1 ≤ </a:t>
            </a:r>
            <a:r>
              <a:rPr lang="en-US" sz="1800" i="1" dirty="0" err="1">
                <a:solidFill>
                  <a:srgbClr val="006699"/>
                </a:solidFill>
                <a:latin typeface="Times New Roman" pitchFamily="18" charset="0"/>
                <a:cs typeface="Times New Roman" pitchFamily="18" charset="0"/>
              </a:rPr>
              <a:t>i</a:t>
            </a:r>
            <a:r>
              <a:rPr lang="en-US" sz="1800" i="1" dirty="0">
                <a:solidFill>
                  <a:srgbClr val="006699"/>
                </a:solidFill>
                <a:latin typeface="Times New Roman" pitchFamily="18" charset="0"/>
                <a:cs typeface="Times New Roman" pitchFamily="18" charset="0"/>
              </a:rPr>
              <a:t> </a:t>
            </a:r>
            <a:r>
              <a:rPr lang="en-US" sz="1800" dirty="0">
                <a:solidFill>
                  <a:srgbClr val="006699"/>
                </a:solidFill>
                <a:latin typeface="Times New Roman" pitchFamily="18" charset="0"/>
                <a:cs typeface="Times New Roman" pitchFamily="18" charset="0"/>
              </a:rPr>
              <a:t>≤ </a:t>
            </a:r>
            <a:r>
              <a:rPr lang="en-US" sz="1800" i="1" dirty="0">
                <a:solidFill>
                  <a:srgbClr val="006699"/>
                </a:solidFill>
                <a:latin typeface="Times New Roman" pitchFamily="18" charset="0"/>
                <a:cs typeface="Times New Roman" pitchFamily="18" charset="0"/>
              </a:rPr>
              <a:t>N</a:t>
            </a:r>
          </a:p>
          <a:p>
            <a:pPr lvl="1">
              <a:lnSpc>
                <a:spcPct val="80000"/>
              </a:lnSpc>
            </a:pPr>
            <a:endParaRPr lang="en-US" sz="1800" i="1" dirty="0"/>
          </a:p>
          <a:p>
            <a:pPr>
              <a:lnSpc>
                <a:spcPct val="80000"/>
              </a:lnSpc>
            </a:pPr>
            <a:r>
              <a:rPr lang="en-US" sz="1800" dirty="0"/>
              <a:t>A special </a:t>
            </a:r>
            <a:r>
              <a:rPr lang="en-US" sz="1800" b="1" dirty="0">
                <a:solidFill>
                  <a:srgbClr val="FF0000"/>
                </a:solidFill>
              </a:rPr>
              <a:t>start</a:t>
            </a:r>
            <a:r>
              <a:rPr lang="en-US" sz="1800" dirty="0"/>
              <a:t> and </a:t>
            </a:r>
            <a:r>
              <a:rPr lang="en-US" sz="1800" b="1" dirty="0">
                <a:solidFill>
                  <a:srgbClr val="FF0000"/>
                </a:solidFill>
              </a:rPr>
              <a:t>end</a:t>
            </a:r>
            <a:r>
              <a:rPr lang="en-US" sz="1800" dirty="0"/>
              <a:t> state which are not associated with observations. </a:t>
            </a:r>
          </a:p>
          <a:p>
            <a:pPr lvl="1">
              <a:lnSpc>
                <a:spcPct val="80000"/>
              </a:lnSpc>
            </a:pPr>
            <a:r>
              <a:rPr lang="en-US" sz="1800" i="1" dirty="0">
                <a:solidFill>
                  <a:srgbClr val="0000FF"/>
                </a:solidFill>
                <a:latin typeface="Times New Roman" pitchFamily="18" charset="0"/>
                <a:cs typeface="Times New Roman" pitchFamily="18" charset="0"/>
              </a:rPr>
              <a:t>q</a:t>
            </a:r>
            <a:r>
              <a:rPr lang="en-US" sz="1800" i="1" baseline="-25000" dirty="0">
                <a:solidFill>
                  <a:srgbClr val="0000FF"/>
                </a:solidFill>
                <a:latin typeface="Times New Roman" pitchFamily="18" charset="0"/>
                <a:cs typeface="Times New Roman" pitchFamily="18" charset="0"/>
              </a:rPr>
              <a:t>0</a:t>
            </a:r>
            <a:r>
              <a:rPr lang="en-US" sz="1800" i="1" dirty="0">
                <a:solidFill>
                  <a:srgbClr val="0000FF"/>
                </a:solidFill>
                <a:latin typeface="Times New Roman" pitchFamily="18" charset="0"/>
                <a:cs typeface="Times New Roman" pitchFamily="18" charset="0"/>
              </a:rPr>
              <a:t>, </a:t>
            </a:r>
            <a:r>
              <a:rPr lang="en-US" sz="1800" i="1" dirty="0" err="1">
                <a:solidFill>
                  <a:srgbClr val="0000FF"/>
                </a:solidFill>
                <a:latin typeface="Times New Roman" pitchFamily="18" charset="0"/>
                <a:cs typeface="Times New Roman" pitchFamily="18" charset="0"/>
              </a:rPr>
              <a:t>q</a:t>
            </a:r>
            <a:r>
              <a:rPr lang="en-US" sz="1800" i="1" baseline="-25000" dirty="0" err="1">
                <a:solidFill>
                  <a:srgbClr val="0000FF"/>
                </a:solidFill>
                <a:latin typeface="Times New Roman" pitchFamily="18" charset="0"/>
                <a:cs typeface="Times New Roman" pitchFamily="18" charset="0"/>
              </a:rPr>
              <a:t>e</a:t>
            </a:r>
            <a:endParaRPr lang="en-US" sz="1800" b="1" i="1" dirty="0">
              <a:solidFill>
                <a:srgbClr val="006699"/>
              </a:solidFill>
              <a:latin typeface="Times New Roman" pitchFamily="18" charset="0"/>
              <a:cs typeface="Times New Roman" pitchFamily="18" charset="0"/>
            </a:endParaRPr>
          </a:p>
          <a:p>
            <a:pPr lvl="1">
              <a:lnSpc>
                <a:spcPct val="80000"/>
              </a:lnSpc>
            </a:pPr>
            <a:endParaRPr lang="en-US" sz="1800" b="1" dirty="0">
              <a:latin typeface="Times New Roman" pitchFamily="18" charset="0"/>
            </a:endParaRPr>
          </a:p>
        </p:txBody>
      </p:sp>
    </p:spTree>
  </p:cSld>
  <p:clrMapOvr>
    <a:masterClrMapping/>
  </p:clrMapOvr>
  <p:transition spd="slow">
    <p:push dir="u"/>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3"/>
          <p:cNvSpPr>
            <a:spLocks noGrp="1"/>
          </p:cNvSpPr>
          <p:nvPr>
            <p:ph type="dt" sz="half" idx="10"/>
          </p:nvPr>
        </p:nvSpPr>
        <p:spPr/>
        <p:txBody>
          <a:bodyPr/>
          <a:lstStyle/>
          <a:p>
            <a:fld id="{3FFC203D-C70B-420B-B8DA-0A41D4114BB1}" type="datetime3">
              <a:rPr lang="en-US"/>
              <a:pPr/>
              <a:t>22 March 2017</a:t>
            </a:fld>
            <a:endParaRPr lang="en-US"/>
          </a:p>
        </p:txBody>
      </p:sp>
      <p:sp>
        <p:nvSpPr>
          <p:cNvPr id="19" name="Footer Placeholder 4"/>
          <p:cNvSpPr>
            <a:spLocks noGrp="1"/>
          </p:cNvSpPr>
          <p:nvPr>
            <p:ph type="ftr" sz="quarter" idx="11"/>
          </p:nvPr>
        </p:nvSpPr>
        <p:spPr/>
        <p:txBody>
          <a:bodyPr/>
          <a:lstStyle/>
          <a:p>
            <a:r>
              <a:rPr lang="en-US"/>
              <a:t>Veton Këpuska</a:t>
            </a:r>
          </a:p>
        </p:txBody>
      </p:sp>
      <p:sp>
        <p:nvSpPr>
          <p:cNvPr id="20" name="Slide Number Placeholder 5"/>
          <p:cNvSpPr>
            <a:spLocks noGrp="1"/>
          </p:cNvSpPr>
          <p:nvPr>
            <p:ph type="sldNum" sz="quarter" idx="12"/>
          </p:nvPr>
        </p:nvSpPr>
        <p:spPr/>
        <p:txBody>
          <a:bodyPr/>
          <a:lstStyle/>
          <a:p>
            <a:fld id="{148038EC-EB61-4B0D-83AD-633C3E91580B}" type="slidenum">
              <a:rPr lang="en-US"/>
              <a:pPr/>
              <a:t>201</a:t>
            </a:fld>
            <a:endParaRPr lang="en-US"/>
          </a:p>
        </p:txBody>
      </p:sp>
      <p:sp>
        <p:nvSpPr>
          <p:cNvPr id="1382402" name="Rectangle 2"/>
          <p:cNvSpPr>
            <a:spLocks noGrp="1" noChangeArrowheads="1"/>
          </p:cNvSpPr>
          <p:nvPr>
            <p:ph type="title"/>
          </p:nvPr>
        </p:nvSpPr>
        <p:spPr/>
        <p:txBody>
          <a:bodyPr/>
          <a:lstStyle/>
          <a:p>
            <a:r>
              <a:rPr lang="en-US"/>
              <a:t>Search and Deconding</a:t>
            </a:r>
          </a:p>
        </p:txBody>
      </p:sp>
      <p:sp>
        <p:nvSpPr>
          <p:cNvPr id="1382403" name="Rectangle 3"/>
          <p:cNvSpPr>
            <a:spLocks noGrp="1" noChangeArrowheads="1"/>
          </p:cNvSpPr>
          <p:nvPr>
            <p:ph type="body" idx="1"/>
          </p:nvPr>
        </p:nvSpPr>
        <p:spPr/>
        <p:txBody>
          <a:bodyPr/>
          <a:lstStyle/>
          <a:p>
            <a:r>
              <a:rPr lang="en-US" sz="2000" dirty="0"/>
              <a:t>For decoding, we will start with the </a:t>
            </a:r>
            <a:r>
              <a:rPr lang="en-US" sz="2000" dirty="0" err="1"/>
              <a:t>Viterbi</a:t>
            </a:r>
            <a:r>
              <a:rPr lang="en-US" sz="2000" dirty="0"/>
              <a:t> algorithm, applied in the domain of </a:t>
            </a:r>
            <a:r>
              <a:rPr lang="en-US" sz="2000" b="1" dirty="0"/>
              <a:t>digit recognition</a:t>
            </a:r>
            <a:r>
              <a:rPr lang="en-US" sz="2000" dirty="0"/>
              <a:t>, a simple task with a vocabulary size of 11 (the numbers </a:t>
            </a:r>
            <a:r>
              <a:rPr lang="en-US" sz="2000" dirty="0" smtClean="0"/>
              <a:t>“</a:t>
            </a:r>
            <a:r>
              <a:rPr lang="en-US" sz="2000" i="1" dirty="0" smtClean="0"/>
              <a:t>one” </a:t>
            </a:r>
            <a:r>
              <a:rPr lang="en-US" sz="2000" dirty="0"/>
              <a:t>through </a:t>
            </a:r>
            <a:r>
              <a:rPr lang="en-US" sz="2000" dirty="0" smtClean="0"/>
              <a:t>“</a:t>
            </a:r>
            <a:r>
              <a:rPr lang="en-US" sz="2000" i="1" dirty="0" smtClean="0"/>
              <a:t>nine” </a:t>
            </a:r>
            <a:r>
              <a:rPr lang="en-US" sz="2000" dirty="0"/>
              <a:t>plus </a:t>
            </a:r>
            <a:r>
              <a:rPr lang="en-US" sz="2000" dirty="0" smtClean="0"/>
              <a:t>“</a:t>
            </a:r>
            <a:r>
              <a:rPr lang="en-US" sz="2000" i="1" dirty="0" smtClean="0"/>
              <a:t>zero” </a:t>
            </a:r>
            <a:r>
              <a:rPr lang="en-US" sz="2000" dirty="0"/>
              <a:t>and </a:t>
            </a:r>
            <a:r>
              <a:rPr lang="en-US" sz="2000" dirty="0" smtClean="0"/>
              <a:t>“</a:t>
            </a:r>
            <a:r>
              <a:rPr lang="en-US" sz="2000" i="1" dirty="0" smtClean="0"/>
              <a:t>oh”</a:t>
            </a:r>
            <a:r>
              <a:rPr lang="en-US" sz="2000" dirty="0" smtClean="0"/>
              <a:t>).</a:t>
            </a:r>
            <a:endParaRPr lang="en-US" sz="2000" dirty="0"/>
          </a:p>
          <a:p>
            <a:r>
              <a:rPr lang="en-US" sz="2000" dirty="0"/>
              <a:t>Specifically:</a:t>
            </a:r>
          </a:p>
          <a:p>
            <a:pPr>
              <a:buFont typeface="Wingdings" pitchFamily="2" charset="2"/>
              <a:buNone/>
            </a:pPr>
            <a:endParaRPr lang="en-US" sz="2000" dirty="0"/>
          </a:p>
        </p:txBody>
      </p:sp>
      <p:graphicFrame>
        <p:nvGraphicFramePr>
          <p:cNvPr id="1382444" name="Group 44"/>
          <p:cNvGraphicFramePr>
            <a:graphicFrameLocks noGrp="1"/>
          </p:cNvGraphicFramePr>
          <p:nvPr>
            <p:ph sz="half" idx="4294967295"/>
          </p:nvPr>
        </p:nvGraphicFramePr>
        <p:xfrm>
          <a:off x="693738" y="3121025"/>
          <a:ext cx="8067675" cy="2969959"/>
        </p:xfrm>
        <a:graphic>
          <a:graphicData uri="http://schemas.openxmlformats.org/drawingml/2006/table">
            <a:tbl>
              <a:tblPr/>
              <a:tblGrid>
                <a:gridCol w="2419350"/>
                <a:gridCol w="5648325"/>
              </a:tblGrid>
              <a:tr h="5254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Q </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q</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q</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 . .</a:t>
                      </a:r>
                      <a:r>
                        <a:rPr kumimoji="0" lang="en-US" sz="1600" b="0" i="1" u="none" strike="noStrike" cap="none" normalizeH="0" baseline="0" dirty="0" err="1" smtClean="0">
                          <a:ln>
                            <a:noFill/>
                          </a:ln>
                          <a:solidFill>
                            <a:schemeClr val="tx1"/>
                          </a:solidFill>
                          <a:effectLst/>
                          <a:latin typeface="Times New Roman" pitchFamily="18" charset="0"/>
                          <a:cs typeface="Times New Roman" pitchFamily="18" charset="0"/>
                        </a:rPr>
                        <a:t>q</a:t>
                      </a:r>
                      <a:r>
                        <a:rPr kumimoji="0" lang="en-US" sz="1600" b="0" i="1" u="none" strike="noStrike" cap="none" normalizeH="0" baseline="-25000" dirty="0" err="1" smtClean="0">
                          <a:ln>
                            <a:noFill/>
                          </a:ln>
                          <a:solidFill>
                            <a:schemeClr val="tx1"/>
                          </a:solidFill>
                          <a:effectLst/>
                          <a:latin typeface="Times New Roman" pitchFamily="18" charset="0"/>
                          <a:cs typeface="Times New Roman" pitchFamily="18" charset="0"/>
                        </a:rPr>
                        <a:t>N</a:t>
                      </a:r>
                      <a:endParaRPr kumimoji="0" lang="en-US" sz="1600" b="0" i="1" u="none" strike="noStrike" cap="none" normalizeH="0" baseline="-25000" dirty="0" smtClean="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smtClean="0">
                          <a:ln>
                            <a:noFill/>
                          </a:ln>
                          <a:solidFill>
                            <a:schemeClr val="tx1"/>
                          </a:solidFill>
                          <a:effectLst/>
                          <a:latin typeface="Verdana" pitchFamily="34" charset="0"/>
                        </a:rPr>
                        <a:t>a set of </a:t>
                      </a:r>
                      <a:r>
                        <a:rPr kumimoji="0" lang="en-US" sz="1400" b="1" i="0" u="none" strike="noStrike" cap="none" normalizeH="0" baseline="0" smtClean="0">
                          <a:ln>
                            <a:noFill/>
                          </a:ln>
                          <a:solidFill>
                            <a:schemeClr val="tx1"/>
                          </a:solidFill>
                          <a:effectLst/>
                          <a:latin typeface="Verdana" pitchFamily="34" charset="0"/>
                        </a:rPr>
                        <a:t>states </a:t>
                      </a:r>
                      <a:r>
                        <a:rPr kumimoji="0" lang="en-US" sz="1400" b="0" i="0" u="none" strike="noStrike" cap="none" normalizeH="0" baseline="0" smtClean="0">
                          <a:ln>
                            <a:noFill/>
                          </a:ln>
                          <a:solidFill>
                            <a:schemeClr val="tx1"/>
                          </a:solidFill>
                          <a:effectLst/>
                          <a:latin typeface="Verdana" pitchFamily="34" charset="0"/>
                        </a:rPr>
                        <a:t>corresponding to </a:t>
                      </a:r>
                      <a:r>
                        <a:rPr kumimoji="0" lang="en-US" sz="1400" b="1" i="0" u="none" strike="noStrike" cap="none" normalizeH="0" baseline="0" smtClean="0">
                          <a:ln>
                            <a:noFill/>
                          </a:ln>
                          <a:solidFill>
                            <a:schemeClr val="tx1"/>
                          </a:solidFill>
                          <a:effectLst/>
                          <a:latin typeface="Verdana" pitchFamily="34" charset="0"/>
                        </a:rPr>
                        <a:t>subphone.</a:t>
                      </a:r>
                      <a:endParaRPr kumimoji="0" lang="en-US" sz="1400" b="0" i="0" u="none" strike="noStrike" cap="none" normalizeH="0" baseline="0" smtClean="0">
                        <a:ln>
                          <a:noFill/>
                        </a:ln>
                        <a:solidFill>
                          <a:schemeClr val="tx1"/>
                        </a:solidFill>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5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 </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01</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02</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a:t>
                      </a:r>
                      <a:r>
                        <a:rPr kumimoji="0" lang="en-US" sz="1600" b="0" i="1" u="none" strike="noStrike" cap="none" normalizeH="0" baseline="-25000" dirty="0" smtClean="0">
                          <a:ln>
                            <a:noFill/>
                          </a:ln>
                          <a:solidFill>
                            <a:schemeClr val="tx1"/>
                          </a:solidFill>
                          <a:effectLst/>
                          <a:latin typeface="Times New Roman" pitchFamily="18" charset="0"/>
                          <a:cs typeface="Times New Roman" pitchFamily="18" charset="0"/>
                        </a:rPr>
                        <a:t>n</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600" b="0" i="1" u="none" strike="noStrike" cap="none" normalizeH="0" baseline="0" dirty="0" err="1" smtClean="0">
                          <a:ln>
                            <a:noFill/>
                          </a:ln>
                          <a:solidFill>
                            <a:schemeClr val="tx1"/>
                          </a:solidFill>
                          <a:effectLst/>
                          <a:latin typeface="Times New Roman" pitchFamily="18" charset="0"/>
                          <a:cs typeface="Times New Roman" pitchFamily="18" charset="0"/>
                        </a:rPr>
                        <a:t>a</a:t>
                      </a:r>
                      <a:r>
                        <a:rPr kumimoji="0" lang="en-US" sz="1600" b="0" i="1" u="none" strike="noStrike" cap="none" normalizeH="0" baseline="-25000" dirty="0" err="1" smtClean="0">
                          <a:ln>
                            <a:noFill/>
                          </a:ln>
                          <a:solidFill>
                            <a:schemeClr val="tx1"/>
                          </a:solidFill>
                          <a:effectLst/>
                          <a:latin typeface="Times New Roman" pitchFamily="18" charset="0"/>
                          <a:cs typeface="Times New Roman" pitchFamily="18" charset="0"/>
                        </a:rPr>
                        <a:t>nn</a:t>
                      </a:r>
                      <a:endParaRPr kumimoji="0" lang="en-US" sz="1600" b="0" i="1" u="none" strike="noStrike" cap="none" normalizeH="0" baseline="-25000" dirty="0" smtClean="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dirty="0" smtClean="0">
                          <a:ln>
                            <a:noFill/>
                          </a:ln>
                          <a:solidFill>
                            <a:schemeClr val="tx1"/>
                          </a:solidFill>
                          <a:effectLst/>
                          <a:latin typeface="Verdana" pitchFamily="34" charset="0"/>
                        </a:rPr>
                        <a:t>a </a:t>
                      </a:r>
                      <a:r>
                        <a:rPr kumimoji="0" lang="en-US" sz="1400" b="1" i="0" u="none" strike="noStrike" cap="none" normalizeH="0" baseline="0" dirty="0" smtClean="0">
                          <a:ln>
                            <a:noFill/>
                          </a:ln>
                          <a:solidFill>
                            <a:schemeClr val="tx1"/>
                          </a:solidFill>
                          <a:effectLst/>
                          <a:latin typeface="Verdana" pitchFamily="34" charset="0"/>
                        </a:rPr>
                        <a:t>transition probability matrix </a:t>
                      </a:r>
                      <a:r>
                        <a:rPr kumimoji="0" lang="en-US" sz="1400" b="0" i="1" u="none" strike="noStrike" cap="none" normalizeH="0" baseline="0" dirty="0" smtClean="0">
                          <a:ln>
                            <a:noFill/>
                          </a:ln>
                          <a:solidFill>
                            <a:schemeClr val="tx1"/>
                          </a:solidFill>
                          <a:effectLst/>
                          <a:latin typeface="Verdana" pitchFamily="34" charset="0"/>
                        </a:rPr>
                        <a:t>A</a:t>
                      </a:r>
                      <a:r>
                        <a:rPr kumimoji="0" lang="en-US" sz="1400" b="0" i="0" u="none" strike="noStrike" cap="none" normalizeH="0" baseline="0" dirty="0" smtClean="0">
                          <a:ln>
                            <a:noFill/>
                          </a:ln>
                          <a:solidFill>
                            <a:schemeClr val="tx1"/>
                          </a:solidFill>
                          <a:effectLst/>
                          <a:latin typeface="Verdana" pitchFamily="34" charset="0"/>
                        </a:rPr>
                        <a:t>, each </a:t>
                      </a:r>
                      <a:r>
                        <a:rPr kumimoji="0" lang="en-US" sz="1400" b="0" i="1" u="none" strike="noStrike" cap="none" normalizeH="0" baseline="0" dirty="0" err="1" smtClean="0">
                          <a:ln>
                            <a:noFill/>
                          </a:ln>
                          <a:solidFill>
                            <a:schemeClr val="tx1"/>
                          </a:solidFill>
                          <a:effectLst/>
                          <a:latin typeface="Verdana" pitchFamily="34" charset="0"/>
                        </a:rPr>
                        <a:t>a</a:t>
                      </a:r>
                      <a:r>
                        <a:rPr kumimoji="0" lang="en-US" sz="1400" b="0" i="1" u="none" strike="noStrike" cap="none" normalizeH="0" baseline="-25000" dirty="0" err="1" smtClean="0">
                          <a:ln>
                            <a:noFill/>
                          </a:ln>
                          <a:solidFill>
                            <a:schemeClr val="tx1"/>
                          </a:solidFill>
                          <a:effectLst/>
                          <a:latin typeface="Verdana" pitchFamily="34" charset="0"/>
                        </a:rPr>
                        <a:t>ij</a:t>
                      </a:r>
                      <a:r>
                        <a:rPr kumimoji="0" lang="en-US" sz="1400" b="0" i="1" u="none" strike="noStrike" cap="none" normalizeH="0" baseline="0" dirty="0" smtClean="0">
                          <a:ln>
                            <a:noFill/>
                          </a:ln>
                          <a:solidFill>
                            <a:schemeClr val="tx1"/>
                          </a:solidFill>
                          <a:effectLst/>
                          <a:latin typeface="Verdana" pitchFamily="34" charset="0"/>
                        </a:rPr>
                        <a:t> </a:t>
                      </a:r>
                      <a:r>
                        <a:rPr kumimoji="0" lang="en-US" sz="1400" b="0" i="0" u="none" strike="noStrike" cap="none" normalizeH="0" baseline="0" dirty="0" smtClean="0">
                          <a:ln>
                            <a:noFill/>
                          </a:ln>
                          <a:solidFill>
                            <a:schemeClr val="tx1"/>
                          </a:solidFill>
                          <a:effectLst/>
                          <a:latin typeface="Verdana" pitchFamily="34" charset="0"/>
                        </a:rPr>
                        <a:t>representing the probability for each </a:t>
                      </a:r>
                      <a:r>
                        <a:rPr kumimoji="0" lang="en-US" sz="1400" b="0" i="0" u="none" strike="noStrike" cap="none" normalizeH="0" baseline="0" dirty="0" err="1" smtClean="0">
                          <a:ln>
                            <a:noFill/>
                          </a:ln>
                          <a:solidFill>
                            <a:schemeClr val="tx1"/>
                          </a:solidFill>
                          <a:effectLst/>
                          <a:latin typeface="Verdana" pitchFamily="34" charset="0"/>
                        </a:rPr>
                        <a:t>subphone</a:t>
                      </a:r>
                      <a:r>
                        <a:rPr kumimoji="0" lang="en-US" sz="1400" b="0" i="0" u="none" strike="noStrike" cap="none" normalizeH="0" baseline="0" dirty="0" smtClean="0">
                          <a:ln>
                            <a:noFill/>
                          </a:ln>
                          <a:solidFill>
                            <a:schemeClr val="tx1"/>
                          </a:solidFill>
                          <a:effectLst/>
                          <a:latin typeface="Verdana" pitchFamily="34" charset="0"/>
                        </a:rPr>
                        <a:t> of taking a </a:t>
                      </a:r>
                      <a:r>
                        <a:rPr kumimoji="0" lang="en-US" sz="1400" b="1" i="0" u="none" strike="noStrike" cap="none" normalizeH="0" baseline="0" dirty="0" smtClean="0">
                          <a:ln>
                            <a:noFill/>
                          </a:ln>
                          <a:solidFill>
                            <a:schemeClr val="tx1"/>
                          </a:solidFill>
                          <a:effectLst/>
                          <a:latin typeface="Verdana" pitchFamily="34" charset="0"/>
                        </a:rPr>
                        <a:t>self-loop </a:t>
                      </a:r>
                      <a:r>
                        <a:rPr kumimoji="0" lang="en-US" sz="1400" b="0" i="0" u="none" strike="noStrike" cap="none" normalizeH="0" baseline="0" dirty="0" smtClean="0">
                          <a:ln>
                            <a:noFill/>
                          </a:ln>
                          <a:solidFill>
                            <a:schemeClr val="tx1"/>
                          </a:solidFill>
                          <a:effectLst/>
                          <a:latin typeface="Verdana" pitchFamily="34" charset="0"/>
                        </a:rPr>
                        <a:t>or going to the next </a:t>
                      </a:r>
                      <a:r>
                        <a:rPr kumimoji="0" lang="en-US" sz="1400" b="0" i="0" u="none" strike="noStrike" cap="none" normalizeH="0" baseline="0" dirty="0" err="1" smtClean="0">
                          <a:ln>
                            <a:noFill/>
                          </a:ln>
                          <a:solidFill>
                            <a:schemeClr val="tx1"/>
                          </a:solidFill>
                          <a:effectLst/>
                          <a:latin typeface="Verdana" pitchFamily="34" charset="0"/>
                        </a:rPr>
                        <a:t>subphone</a:t>
                      </a:r>
                      <a:r>
                        <a:rPr kumimoji="0" lang="en-US" sz="1400" b="0" i="0" u="none" strike="noStrike" cap="none" normalizeH="0" baseline="0" dirty="0" smtClean="0">
                          <a:ln>
                            <a:noFill/>
                          </a:ln>
                          <a:solidFill>
                            <a:schemeClr val="tx1"/>
                          </a:solidFill>
                          <a:effectLst/>
                          <a:latin typeface="Verdana" pitchFamily="34" charset="0"/>
                        </a:rPr>
                        <a:t>.</a:t>
                      </a:r>
                    </a:p>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dirty="0" smtClean="0">
                          <a:ln>
                            <a:noFill/>
                          </a:ln>
                          <a:solidFill>
                            <a:schemeClr val="tx1"/>
                          </a:solidFill>
                          <a:effectLst/>
                          <a:latin typeface="Verdana" pitchFamily="34" charset="0"/>
                        </a:rPr>
                        <a:t>Together, </a:t>
                      </a:r>
                      <a:r>
                        <a:rPr kumimoji="0" lang="en-US" sz="1400" b="0" i="1" u="none" strike="noStrike" cap="none" normalizeH="0" baseline="0" dirty="0" smtClean="0">
                          <a:ln>
                            <a:noFill/>
                          </a:ln>
                          <a:solidFill>
                            <a:schemeClr val="tx1"/>
                          </a:solidFill>
                          <a:effectLst/>
                          <a:latin typeface="Verdana" pitchFamily="34" charset="0"/>
                        </a:rPr>
                        <a:t>Q </a:t>
                      </a:r>
                      <a:r>
                        <a:rPr kumimoji="0" lang="en-US" sz="1400" b="0" i="0" u="none" strike="noStrike" cap="none" normalizeH="0" baseline="0" dirty="0" smtClean="0">
                          <a:ln>
                            <a:noFill/>
                          </a:ln>
                          <a:solidFill>
                            <a:schemeClr val="tx1"/>
                          </a:solidFill>
                          <a:effectLst/>
                          <a:latin typeface="Verdana" pitchFamily="34" charset="0"/>
                        </a:rPr>
                        <a:t>and </a:t>
                      </a:r>
                      <a:r>
                        <a:rPr kumimoji="0" lang="en-US" sz="1400" b="0" i="1" u="none" strike="noStrike" cap="none" normalizeH="0" baseline="0" dirty="0" smtClean="0">
                          <a:ln>
                            <a:noFill/>
                          </a:ln>
                          <a:solidFill>
                            <a:schemeClr val="tx1"/>
                          </a:solidFill>
                          <a:effectLst/>
                          <a:latin typeface="Verdana" pitchFamily="34" charset="0"/>
                        </a:rPr>
                        <a:t>A </a:t>
                      </a:r>
                      <a:r>
                        <a:rPr kumimoji="0" lang="en-US" sz="1400" b="0" i="0" u="none" strike="noStrike" cap="none" normalizeH="0" baseline="0" dirty="0" smtClean="0">
                          <a:ln>
                            <a:noFill/>
                          </a:ln>
                          <a:solidFill>
                            <a:schemeClr val="tx1"/>
                          </a:solidFill>
                          <a:effectLst/>
                          <a:latin typeface="Verdana" pitchFamily="34" charset="0"/>
                        </a:rPr>
                        <a:t>implement a </a:t>
                      </a:r>
                      <a:r>
                        <a:rPr kumimoji="0" lang="en-US" sz="1400" b="1" i="0" u="none" strike="noStrike" cap="none" normalizeH="0" baseline="0" dirty="0" smtClean="0">
                          <a:ln>
                            <a:noFill/>
                          </a:ln>
                          <a:solidFill>
                            <a:schemeClr val="tx1"/>
                          </a:solidFill>
                          <a:effectLst/>
                          <a:latin typeface="Verdana" pitchFamily="34" charset="0"/>
                        </a:rPr>
                        <a:t>pronunciation</a:t>
                      </a:r>
                    </a:p>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1" i="0" u="none" strike="noStrike" cap="none" normalizeH="0" baseline="0" dirty="0" smtClean="0">
                          <a:ln>
                            <a:noFill/>
                          </a:ln>
                          <a:solidFill>
                            <a:schemeClr val="tx1"/>
                          </a:solidFill>
                          <a:effectLst/>
                          <a:latin typeface="Verdana" pitchFamily="34" charset="0"/>
                        </a:rPr>
                        <a:t>lexicon</a:t>
                      </a:r>
                      <a:r>
                        <a:rPr kumimoji="0" lang="en-US" sz="1400" b="0" i="0" u="none" strike="noStrike" cap="none" normalizeH="0" baseline="0" dirty="0" smtClean="0">
                          <a:ln>
                            <a:noFill/>
                          </a:ln>
                          <a:solidFill>
                            <a:schemeClr val="tx1"/>
                          </a:solidFill>
                          <a:effectLst/>
                          <a:latin typeface="Verdana" pitchFamily="34" charset="0"/>
                        </a:rPr>
                        <a:t>, an HMM state graph structure for each</a:t>
                      </a:r>
                    </a:p>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dirty="0" smtClean="0">
                          <a:ln>
                            <a:noFill/>
                          </a:ln>
                          <a:solidFill>
                            <a:schemeClr val="tx1"/>
                          </a:solidFill>
                          <a:effectLst/>
                          <a:latin typeface="Verdana" pitchFamily="34" charset="0"/>
                        </a:rPr>
                        <a:t>word that the system is capable of recognizing.</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88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B </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b</a:t>
                      </a:r>
                      <a:r>
                        <a:rPr kumimoji="0" lang="en-US" sz="1600"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600" b="0" i="1" u="none" strike="noStrike" cap="none" normalizeH="0" baseline="0" dirty="0" err="1" smtClean="0">
                          <a:ln>
                            <a:noFill/>
                          </a:ln>
                          <a:solidFill>
                            <a:schemeClr val="tx1"/>
                          </a:solidFill>
                          <a:effectLst/>
                          <a:latin typeface="Times New Roman" pitchFamily="18" charset="0"/>
                          <a:cs typeface="Times New Roman" pitchFamily="18" charset="0"/>
                        </a:rPr>
                        <a:t>o</a:t>
                      </a:r>
                      <a:r>
                        <a:rPr kumimoji="0" lang="en-US" sz="1600" b="0" i="1" u="none" strike="noStrike" cap="none" normalizeH="0" baseline="-25000" dirty="0" err="1" smtClean="0">
                          <a:ln>
                            <a:noFill/>
                          </a:ln>
                          <a:solidFill>
                            <a:schemeClr val="tx1"/>
                          </a:solidFill>
                          <a:effectLst/>
                          <a:latin typeface="Times New Roman" pitchFamily="18" charset="0"/>
                          <a:cs typeface="Times New Roman" pitchFamily="18" charset="0"/>
                        </a:rPr>
                        <a:t>t</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smtClean="0">
                          <a:ln>
                            <a:noFill/>
                          </a:ln>
                          <a:solidFill>
                            <a:schemeClr val="tx1"/>
                          </a:solidFill>
                          <a:effectLst/>
                          <a:latin typeface="Verdana" pitchFamily="34" charset="0"/>
                        </a:rPr>
                        <a:t>A set of </a:t>
                      </a:r>
                      <a:r>
                        <a:rPr kumimoji="0" lang="en-US" sz="1400" b="1" i="0" u="none" strike="noStrike" cap="none" normalizeH="0" baseline="0" smtClean="0">
                          <a:ln>
                            <a:noFill/>
                          </a:ln>
                          <a:solidFill>
                            <a:schemeClr val="tx1"/>
                          </a:solidFill>
                          <a:effectLst/>
                          <a:latin typeface="Verdana" pitchFamily="34" charset="0"/>
                        </a:rPr>
                        <a:t>observation likelihoods:</a:t>
                      </a:r>
                      <a:r>
                        <a:rPr kumimoji="0" lang="en-US" sz="1400" b="0" i="0" u="none" strike="noStrike" cap="none" normalizeH="0" baseline="0" smtClean="0">
                          <a:ln>
                            <a:noFill/>
                          </a:ln>
                          <a:solidFill>
                            <a:schemeClr val="tx1"/>
                          </a:solidFill>
                          <a:effectLst/>
                          <a:latin typeface="Verdana" pitchFamily="34" charset="0"/>
                        </a:rPr>
                        <a:t>, also called </a:t>
                      </a:r>
                      <a:r>
                        <a:rPr kumimoji="0" lang="en-US" sz="1400" b="1" i="0" u="none" strike="noStrike" cap="none" normalizeH="0" baseline="0" smtClean="0">
                          <a:ln>
                            <a:noFill/>
                          </a:ln>
                          <a:solidFill>
                            <a:schemeClr val="tx1"/>
                          </a:solidFill>
                          <a:effectLst/>
                          <a:latin typeface="Verdana" pitchFamily="34" charset="0"/>
                        </a:rPr>
                        <a:t>emission probabilities</a:t>
                      </a:r>
                      <a:r>
                        <a:rPr kumimoji="0" lang="en-US" sz="1400" b="0" i="0" u="none" strike="noStrike" cap="none" normalizeH="0" baseline="0" smtClean="0">
                          <a:ln>
                            <a:noFill/>
                          </a:ln>
                          <a:solidFill>
                            <a:schemeClr val="tx1"/>
                          </a:solidFill>
                          <a:effectLst/>
                          <a:latin typeface="Verdana" pitchFamily="34" charset="0"/>
                        </a:rPr>
                        <a:t>, each expressing the probability of a cepstral feature vector (observation </a:t>
                      </a:r>
                      <a:r>
                        <a:rPr kumimoji="0" lang="en-US" sz="1400" b="0" i="1" u="none" strike="noStrike" cap="none" normalizeH="0" baseline="0" smtClean="0">
                          <a:ln>
                            <a:noFill/>
                          </a:ln>
                          <a:solidFill>
                            <a:schemeClr val="tx1"/>
                          </a:solidFill>
                          <a:effectLst/>
                          <a:latin typeface="Verdana" pitchFamily="34" charset="0"/>
                        </a:rPr>
                        <a:t>ot </a:t>
                      </a:r>
                      <a:r>
                        <a:rPr kumimoji="0" lang="en-US" sz="1400" b="0" i="0" u="none" strike="noStrike" cap="none" normalizeH="0" baseline="0" smtClean="0">
                          <a:ln>
                            <a:noFill/>
                          </a:ln>
                          <a:solidFill>
                            <a:schemeClr val="tx1"/>
                          </a:solidFill>
                          <a:effectLst/>
                          <a:latin typeface="Verdana" pitchFamily="34" charset="0"/>
                        </a:rPr>
                        <a:t>) being generated from subphone state </a:t>
                      </a:r>
                      <a:r>
                        <a:rPr kumimoji="0" lang="en-US" sz="1400" b="0" i="1" u="none" strike="noStrike" cap="none" normalizeH="0" baseline="0" smtClean="0">
                          <a:ln>
                            <a:noFill/>
                          </a:ln>
                          <a:solidFill>
                            <a:schemeClr val="tx1"/>
                          </a:solidFill>
                          <a:effectLst/>
                          <a:latin typeface="Verdana" pitchFamily="34" charset="0"/>
                        </a:rPr>
                        <a:t>i</a:t>
                      </a:r>
                      <a:r>
                        <a:rPr kumimoji="0" lang="en-US" sz="1400" b="0" i="0" u="none" strike="noStrike" cap="none" normalizeH="0" baseline="0" smtClean="0">
                          <a:ln>
                            <a:noFill/>
                          </a:ln>
                          <a:solidFill>
                            <a:schemeClr val="tx1"/>
                          </a:solidFill>
                          <a:effectLst/>
                          <a:latin typeface="Verdana" pitchFamily="34" charset="0"/>
                        </a:rPr>
                        <a:t>.</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6DF101-61BB-45D4-8847-A6B27EE43E67}"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A58D452-39CF-4043-9B27-E2B175FA6F53}" type="slidenum">
              <a:rPr lang="en-US"/>
              <a:pPr/>
              <a:t>202</a:t>
            </a:fld>
            <a:endParaRPr lang="en-US"/>
          </a:p>
        </p:txBody>
      </p:sp>
      <p:sp>
        <p:nvSpPr>
          <p:cNvPr id="1389570" name="Rectangle 2"/>
          <p:cNvSpPr>
            <a:spLocks noGrp="1" noChangeArrowheads="1"/>
          </p:cNvSpPr>
          <p:nvPr>
            <p:ph type="title"/>
          </p:nvPr>
        </p:nvSpPr>
        <p:spPr/>
        <p:txBody>
          <a:bodyPr/>
          <a:lstStyle/>
          <a:p>
            <a:r>
              <a:rPr lang="en-US"/>
              <a:t>Search &amp; Decoding</a:t>
            </a:r>
          </a:p>
        </p:txBody>
      </p:sp>
      <p:sp>
        <p:nvSpPr>
          <p:cNvPr id="1389571" name="Rectangle 3"/>
          <p:cNvSpPr>
            <a:spLocks noGrp="1" noChangeArrowheads="1"/>
          </p:cNvSpPr>
          <p:nvPr>
            <p:ph type="body" idx="1"/>
          </p:nvPr>
        </p:nvSpPr>
        <p:spPr/>
        <p:txBody>
          <a:bodyPr/>
          <a:lstStyle/>
          <a:p>
            <a:pPr>
              <a:lnSpc>
                <a:spcPct val="80000"/>
              </a:lnSpc>
            </a:pPr>
            <a:r>
              <a:rPr lang="en-US" sz="1700" dirty="0"/>
              <a:t>The HMM structure for each word comes from a lexicon of word pronunciations.</a:t>
            </a:r>
          </a:p>
          <a:p>
            <a:pPr>
              <a:lnSpc>
                <a:spcPct val="80000"/>
              </a:lnSpc>
            </a:pPr>
            <a:endParaRPr lang="en-US" sz="1700" dirty="0"/>
          </a:p>
          <a:p>
            <a:pPr>
              <a:lnSpc>
                <a:spcPct val="80000"/>
              </a:lnSpc>
            </a:pPr>
            <a:r>
              <a:rPr lang="en-US" sz="1700" dirty="0"/>
              <a:t>Generally we use an off-the-shelf pronunciation dictionary such as the free </a:t>
            </a:r>
            <a:r>
              <a:rPr lang="en-US" sz="1700" dirty="0" err="1"/>
              <a:t>CMUdict</a:t>
            </a:r>
            <a:r>
              <a:rPr lang="en-US" sz="1700" dirty="0"/>
              <a:t> </a:t>
            </a:r>
            <a:r>
              <a:rPr lang="en-US" sz="1700" dirty="0" smtClean="0"/>
              <a:t>dictionary. </a:t>
            </a:r>
            <a:endParaRPr lang="en-US" sz="1700" dirty="0"/>
          </a:p>
          <a:p>
            <a:pPr>
              <a:lnSpc>
                <a:spcPct val="80000"/>
              </a:lnSpc>
            </a:pPr>
            <a:r>
              <a:rPr lang="en-US" sz="1700" dirty="0"/>
              <a:t>Recall from the slide </a:t>
            </a:r>
            <a:r>
              <a:rPr lang="en-US" sz="1700" dirty="0">
                <a:hlinkClick r:id="rId2" action="ppaction://hlinksldjump"/>
              </a:rPr>
              <a:t>Phone Modeling with HMMs</a:t>
            </a:r>
            <a:r>
              <a:rPr lang="en-US" sz="1700" dirty="0"/>
              <a:t> that the HMM structure for words in speech recognition is a simple concatenation of phone HMMs, each phone consisting of 3 </a:t>
            </a:r>
            <a:r>
              <a:rPr lang="en-US" sz="1700" dirty="0" smtClean="0"/>
              <a:t>sub-phone </a:t>
            </a:r>
            <a:r>
              <a:rPr lang="en-US" sz="1700" dirty="0"/>
              <a:t>states, where every state has exactly two transitions: a self-loop and a loop to the next </a:t>
            </a:r>
            <a:r>
              <a:rPr lang="en-US" sz="1700" dirty="0" smtClean="0"/>
              <a:t>phone. </a:t>
            </a:r>
            <a:endParaRPr lang="en-US" sz="1700" dirty="0"/>
          </a:p>
          <a:p>
            <a:pPr>
              <a:lnSpc>
                <a:spcPct val="80000"/>
              </a:lnSpc>
            </a:pPr>
            <a:r>
              <a:rPr lang="en-US" sz="1700" dirty="0"/>
              <a:t>Thus the HMM structure for each digit word in our digit recognizer is computed simply by taking the phone string from the dictionary, expanding each phone into 3 </a:t>
            </a:r>
            <a:r>
              <a:rPr lang="en-US" sz="1700" dirty="0" smtClean="0"/>
              <a:t>sub-phones</a:t>
            </a:r>
            <a:r>
              <a:rPr lang="en-US" sz="1700" dirty="0"/>
              <a:t>, and concatenating together. </a:t>
            </a:r>
          </a:p>
          <a:p>
            <a:pPr>
              <a:lnSpc>
                <a:spcPct val="80000"/>
              </a:lnSpc>
            </a:pPr>
            <a:r>
              <a:rPr lang="en-US" sz="1700" dirty="0"/>
              <a:t>In addition, we generally add an optional silence phone at the end of each word, allowing the possibility of pausing between words. We usually define the set of states </a:t>
            </a:r>
            <a:r>
              <a:rPr lang="en-US" sz="1700" b="1" i="1" dirty="0">
                <a:latin typeface="Times New Roman" pitchFamily="18" charset="0"/>
                <a:cs typeface="Times New Roman" pitchFamily="18" charset="0"/>
              </a:rPr>
              <a:t>Q</a:t>
            </a:r>
            <a:r>
              <a:rPr lang="en-US" sz="1700" i="1" dirty="0"/>
              <a:t> </a:t>
            </a:r>
            <a:r>
              <a:rPr lang="en-US" sz="1700" dirty="0"/>
              <a:t>from some version of the </a:t>
            </a:r>
            <a:r>
              <a:rPr lang="en-US" sz="1700" dirty="0" err="1"/>
              <a:t>ARPAbet</a:t>
            </a:r>
            <a:r>
              <a:rPr lang="en-US" sz="1700" dirty="0"/>
              <a:t>, augmented with silence phones, and expanded to create three </a:t>
            </a:r>
            <a:r>
              <a:rPr lang="en-US" sz="1700" dirty="0" smtClean="0"/>
              <a:t>sub-phones </a:t>
            </a:r>
            <a:r>
              <a:rPr lang="en-US" sz="1700" dirty="0"/>
              <a:t>for each phone.</a:t>
            </a:r>
          </a:p>
        </p:txBody>
      </p:sp>
    </p:spTree>
  </p:cSld>
  <p:clrMapOvr>
    <a:masterClrMapping/>
  </p:clrMapOvr>
  <p:transition spd="slow">
    <p:push dir="u"/>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990FD4-210D-446C-8B00-9096270C5CE6}"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7E01D40-8114-4C67-9AF5-934D4A0A1410}" type="slidenum">
              <a:rPr lang="en-US"/>
              <a:pPr/>
              <a:t>203</a:t>
            </a:fld>
            <a:endParaRPr lang="en-US"/>
          </a:p>
        </p:txBody>
      </p:sp>
      <p:sp>
        <p:nvSpPr>
          <p:cNvPr id="1386498" name="Rectangle 2"/>
          <p:cNvSpPr>
            <a:spLocks noGrp="1" noChangeArrowheads="1"/>
          </p:cNvSpPr>
          <p:nvPr>
            <p:ph type="title"/>
          </p:nvPr>
        </p:nvSpPr>
        <p:spPr/>
        <p:txBody>
          <a:bodyPr/>
          <a:lstStyle/>
          <a:p>
            <a:r>
              <a:rPr lang="en-US"/>
              <a:t>Search &amp; Decoding</a:t>
            </a:r>
          </a:p>
        </p:txBody>
      </p:sp>
      <p:sp>
        <p:nvSpPr>
          <p:cNvPr id="1386499" name="Rectangle 3"/>
          <p:cNvSpPr>
            <a:spLocks noGrp="1" noChangeArrowheads="1"/>
          </p:cNvSpPr>
          <p:nvPr>
            <p:ph type="body" idx="1"/>
          </p:nvPr>
        </p:nvSpPr>
        <p:spPr/>
        <p:txBody>
          <a:bodyPr/>
          <a:lstStyle/>
          <a:p>
            <a:r>
              <a:rPr lang="en-US" sz="2000" dirty="0"/>
              <a:t>The </a:t>
            </a:r>
            <a:r>
              <a:rPr lang="en-US" sz="2000" b="1" i="1" dirty="0">
                <a:latin typeface="Times New Roman" pitchFamily="18" charset="0"/>
                <a:cs typeface="Times New Roman" pitchFamily="18" charset="0"/>
              </a:rPr>
              <a:t>A</a:t>
            </a:r>
            <a:r>
              <a:rPr lang="en-US" sz="2000" i="1" dirty="0"/>
              <a:t> </a:t>
            </a:r>
            <a:r>
              <a:rPr lang="en-US" sz="2000" dirty="0"/>
              <a:t>and </a:t>
            </a:r>
            <a:r>
              <a:rPr lang="en-US" sz="2000" b="1" i="1" dirty="0">
                <a:latin typeface="Times New Roman" pitchFamily="18" charset="0"/>
                <a:cs typeface="Times New Roman" pitchFamily="18" charset="0"/>
              </a:rPr>
              <a:t>B</a:t>
            </a:r>
            <a:r>
              <a:rPr lang="en-US" sz="2000" i="1" dirty="0"/>
              <a:t> </a:t>
            </a:r>
            <a:r>
              <a:rPr lang="en-US" sz="2000" dirty="0"/>
              <a:t>matrices for the HMM are trained by the Baum-Welch algorithm in the </a:t>
            </a:r>
            <a:r>
              <a:rPr lang="en-US" sz="2000" b="1" dirty="0"/>
              <a:t>embedded training </a:t>
            </a:r>
            <a:r>
              <a:rPr lang="en-US" sz="2000" dirty="0"/>
              <a:t>procedure that we will describe in one of following </a:t>
            </a:r>
            <a:r>
              <a:rPr lang="en-US" sz="2000" dirty="0" smtClean="0"/>
              <a:t>sections. </a:t>
            </a:r>
            <a:r>
              <a:rPr lang="en-US" sz="2000" dirty="0"/>
              <a:t>For now we’ll assume that these probabilities have been trained.</a:t>
            </a:r>
          </a:p>
          <a:p>
            <a:r>
              <a:rPr lang="en-US" sz="2000" dirty="0"/>
              <a:t>Fig. in the next slide shows the resulting HMM for digit recognition. </a:t>
            </a:r>
          </a:p>
          <a:p>
            <a:pPr lvl="1"/>
            <a:r>
              <a:rPr lang="en-US" sz="1800" dirty="0"/>
              <a:t>Note that we’ve added non-emitting </a:t>
            </a:r>
            <a:r>
              <a:rPr lang="en-US" sz="1800" b="1" dirty="0">
                <a:solidFill>
                  <a:srgbClr val="FF0000"/>
                </a:solidFill>
              </a:rPr>
              <a:t>start</a:t>
            </a:r>
            <a:r>
              <a:rPr lang="en-US" sz="1800" dirty="0"/>
              <a:t> and </a:t>
            </a:r>
            <a:r>
              <a:rPr lang="en-US" sz="1800" b="1" dirty="0">
                <a:solidFill>
                  <a:srgbClr val="0000FF"/>
                </a:solidFill>
              </a:rPr>
              <a:t>end</a:t>
            </a:r>
            <a:r>
              <a:rPr lang="en-US" sz="1800" dirty="0"/>
              <a:t> states, with transitions from the end of each word to the end state, and a transition from the end state back to the start state to allow for sequences of digits. </a:t>
            </a:r>
          </a:p>
          <a:p>
            <a:pPr lvl="1"/>
            <a:r>
              <a:rPr lang="en-US" sz="1800" dirty="0"/>
              <a:t>Note also the optional silence phones at the end of each word.</a:t>
            </a:r>
          </a:p>
        </p:txBody>
      </p:sp>
    </p:spTree>
  </p:cSld>
  <p:clrMapOvr>
    <a:masterClrMapping/>
  </p:clrMapOvr>
  <p:transition spd="slow">
    <p:push dir="u"/>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Digit Recognition with HMM’s</a:t>
            </a:r>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204</a:t>
            </a:fld>
            <a:endParaRPr lang="en-US"/>
          </a:p>
        </p:txBody>
      </p:sp>
      <p:pic>
        <p:nvPicPr>
          <p:cNvPr id="8"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33215" y="1447800"/>
            <a:ext cx="586804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8062321"/>
      </p:ext>
    </p:extLst>
  </p:cSld>
  <p:clrMapOvr>
    <a:masterClrMapping/>
  </p:clrMapOvr>
  <p:transition spd="slow">
    <p:push dir="u"/>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Digit Recognition with HMM’s</a:t>
            </a:r>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205</a:t>
            </a:fld>
            <a:endParaRPr lang="en-US"/>
          </a:p>
        </p:txBody>
      </p:sp>
      <p:pic>
        <p:nvPicPr>
          <p:cNvPr id="155341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66738" y="1919825"/>
            <a:ext cx="8001000" cy="362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7924684"/>
      </p:ext>
    </p:extLst>
  </p:cSld>
  <p:clrMapOvr>
    <a:masterClrMapping/>
  </p:clrMapOvr>
  <p:transition spd="slow">
    <p:push dir="u"/>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5165D2-3A52-40D7-B6EB-461A0D54874A}"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6CFA417-0B8F-43CF-BA33-0712FF38B4E4}" type="slidenum">
              <a:rPr lang="en-US"/>
              <a:pPr/>
              <a:t>206</a:t>
            </a:fld>
            <a:endParaRPr lang="en-US"/>
          </a:p>
        </p:txBody>
      </p:sp>
      <p:sp>
        <p:nvSpPr>
          <p:cNvPr id="1391618" name="Rectangle 2"/>
          <p:cNvSpPr>
            <a:spLocks noGrp="1" noChangeArrowheads="1"/>
          </p:cNvSpPr>
          <p:nvPr>
            <p:ph type="title"/>
          </p:nvPr>
        </p:nvSpPr>
        <p:spPr/>
        <p:txBody>
          <a:bodyPr/>
          <a:lstStyle/>
          <a:p>
            <a:r>
              <a:rPr lang="en-US"/>
              <a:t>Viterbi Search</a:t>
            </a:r>
          </a:p>
        </p:txBody>
      </p:sp>
      <p:sp>
        <p:nvSpPr>
          <p:cNvPr id="1391619" name="Rectangle 3"/>
          <p:cNvSpPr>
            <a:spLocks noGrp="1" noChangeArrowheads="1"/>
          </p:cNvSpPr>
          <p:nvPr>
            <p:ph type="body" idx="1"/>
          </p:nvPr>
        </p:nvSpPr>
        <p:spPr/>
        <p:txBody>
          <a:bodyPr/>
          <a:lstStyle/>
          <a:p>
            <a:pPr>
              <a:lnSpc>
                <a:spcPct val="80000"/>
              </a:lnSpc>
            </a:pPr>
            <a:r>
              <a:rPr lang="en-US" sz="1900"/>
              <a:t>Now that we have an HMM, we can use the same </a:t>
            </a:r>
            <a:r>
              <a:rPr lang="en-US" sz="1900" b="1" i="1">
                <a:solidFill>
                  <a:srgbClr val="FF0000"/>
                </a:solidFill>
              </a:rPr>
              <a:t>forward</a:t>
            </a:r>
            <a:r>
              <a:rPr lang="en-US" sz="1900"/>
              <a:t> and </a:t>
            </a:r>
            <a:r>
              <a:rPr lang="en-US" sz="1900" b="1" i="1">
                <a:solidFill>
                  <a:srgbClr val="FF0000"/>
                </a:solidFill>
              </a:rPr>
              <a:t>Viterbi</a:t>
            </a:r>
            <a:r>
              <a:rPr lang="en-US" sz="1900"/>
              <a:t> algorithms that we introduced previously.</a:t>
            </a:r>
          </a:p>
          <a:p>
            <a:pPr>
              <a:lnSpc>
                <a:spcPct val="80000"/>
              </a:lnSpc>
            </a:pPr>
            <a:r>
              <a:rPr lang="en-US" sz="1900"/>
              <a:t>Let’s see how to use the forward algorithm to generate </a:t>
            </a:r>
            <a:r>
              <a:rPr lang="en-US" sz="1900" b="1" i="1">
                <a:latin typeface="Times New Roman" pitchFamily="18" charset="0"/>
              </a:rPr>
              <a:t>P(O|W)</a:t>
            </a:r>
            <a:r>
              <a:rPr lang="en-US" sz="1900"/>
              <a:t>, the likelihood of an observation sequence </a:t>
            </a:r>
            <a:r>
              <a:rPr lang="en-US" sz="1900" b="1" i="1">
                <a:latin typeface="Times New Roman" pitchFamily="18" charset="0"/>
              </a:rPr>
              <a:t>O</a:t>
            </a:r>
            <a:r>
              <a:rPr lang="en-US" sz="1900" i="1"/>
              <a:t> </a:t>
            </a:r>
            <a:r>
              <a:rPr lang="en-US" sz="1900"/>
              <a:t>given a sequence of words </a:t>
            </a:r>
            <a:r>
              <a:rPr lang="en-US" sz="1900" b="1" i="1">
                <a:latin typeface="Times New Roman" pitchFamily="18" charset="0"/>
              </a:rPr>
              <a:t>W</a:t>
            </a:r>
            <a:r>
              <a:rPr lang="en-US" sz="1900"/>
              <a:t>; we’ll use the single word “five”. </a:t>
            </a:r>
          </a:p>
          <a:p>
            <a:pPr>
              <a:lnSpc>
                <a:spcPct val="80000"/>
              </a:lnSpc>
            </a:pPr>
            <a:r>
              <a:rPr lang="en-US" sz="1900"/>
              <a:t>In order to compute this likelihood, we need to sum over all possible sequences of states; assuming </a:t>
            </a:r>
            <a:r>
              <a:rPr lang="en-US" sz="1900" i="1"/>
              <a:t>five </a:t>
            </a:r>
            <a:r>
              <a:rPr lang="en-US" sz="1900"/>
              <a:t>has the states [f], [ay], and [v], a 10-observation sequence includes many sequences such as the following:</a:t>
            </a:r>
          </a:p>
          <a:p>
            <a:pPr lvl="1">
              <a:lnSpc>
                <a:spcPct val="80000"/>
              </a:lnSpc>
            </a:pPr>
            <a:r>
              <a:rPr lang="en-US" sz="1700">
                <a:latin typeface="Courier New" pitchFamily="49" charset="0"/>
              </a:rPr>
              <a:t>f ay ay ay ay v v v v v</a:t>
            </a:r>
          </a:p>
          <a:p>
            <a:pPr lvl="1">
              <a:lnSpc>
                <a:spcPct val="80000"/>
              </a:lnSpc>
            </a:pPr>
            <a:r>
              <a:rPr lang="en-US" sz="1700">
                <a:latin typeface="Courier New" pitchFamily="49" charset="0"/>
              </a:rPr>
              <a:t>f f ay ay ay ay v v v v</a:t>
            </a:r>
          </a:p>
          <a:p>
            <a:pPr lvl="1">
              <a:lnSpc>
                <a:spcPct val="80000"/>
              </a:lnSpc>
            </a:pPr>
            <a:r>
              <a:rPr lang="en-US" sz="1700">
                <a:latin typeface="Courier New" pitchFamily="49" charset="0"/>
              </a:rPr>
              <a:t>f f f f ay ay ay ay v v</a:t>
            </a:r>
          </a:p>
          <a:p>
            <a:pPr lvl="1">
              <a:lnSpc>
                <a:spcPct val="80000"/>
              </a:lnSpc>
            </a:pPr>
            <a:r>
              <a:rPr lang="en-US" sz="1700">
                <a:latin typeface="Courier New" pitchFamily="49" charset="0"/>
              </a:rPr>
              <a:t>f f ay ay ay ay ay ay v v</a:t>
            </a:r>
          </a:p>
          <a:p>
            <a:pPr lvl="1">
              <a:lnSpc>
                <a:spcPct val="80000"/>
              </a:lnSpc>
            </a:pPr>
            <a:r>
              <a:rPr lang="en-US" sz="1700">
                <a:latin typeface="Courier New" pitchFamily="49" charset="0"/>
              </a:rPr>
              <a:t>f f ay ay ay ay ay ay ay v</a:t>
            </a:r>
          </a:p>
          <a:p>
            <a:pPr lvl="1">
              <a:lnSpc>
                <a:spcPct val="80000"/>
              </a:lnSpc>
            </a:pPr>
            <a:r>
              <a:rPr lang="en-US" sz="1700">
                <a:latin typeface="Courier New" pitchFamily="49" charset="0"/>
              </a:rPr>
              <a:t>f f ay ay ay ay ay v v v</a:t>
            </a:r>
          </a:p>
          <a:p>
            <a:pPr lvl="1">
              <a:lnSpc>
                <a:spcPct val="80000"/>
              </a:lnSpc>
            </a:pPr>
            <a:r>
              <a:rPr lang="en-US" sz="1700">
                <a:latin typeface="Courier New" pitchFamily="49" charset="0"/>
              </a:rPr>
              <a:t>...</a:t>
            </a:r>
          </a:p>
          <a:p>
            <a:pPr>
              <a:lnSpc>
                <a:spcPct val="80000"/>
              </a:lnSpc>
            </a:pPr>
            <a:endParaRPr lang="en-US" sz="1900">
              <a:latin typeface="Courier New" pitchFamily="49" charset="0"/>
            </a:endParaRPr>
          </a:p>
        </p:txBody>
      </p:sp>
    </p:spTree>
  </p:cSld>
  <p:clrMapOvr>
    <a:masterClrMapping/>
  </p:clrMapOvr>
  <p:transition spd="slow">
    <p:push dir="u"/>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2240B0-AEBB-4CFA-A671-D89E14893241}"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FC67B4F-5C2B-4308-A2E2-C9C143C6924F}" type="slidenum">
              <a:rPr lang="en-US"/>
              <a:pPr/>
              <a:t>207</a:t>
            </a:fld>
            <a:endParaRPr lang="en-US"/>
          </a:p>
        </p:txBody>
      </p:sp>
      <p:sp>
        <p:nvSpPr>
          <p:cNvPr id="1392642" name="Rectangle 2"/>
          <p:cNvSpPr>
            <a:spLocks noGrp="1" noChangeArrowheads="1"/>
          </p:cNvSpPr>
          <p:nvPr>
            <p:ph type="title"/>
          </p:nvPr>
        </p:nvSpPr>
        <p:spPr/>
        <p:txBody>
          <a:bodyPr/>
          <a:lstStyle/>
          <a:p>
            <a:r>
              <a:rPr lang="en-US" sz="3400" dirty="0"/>
              <a:t>Forward Algorithm For Sequence Matching</a:t>
            </a:r>
          </a:p>
        </p:txBody>
      </p:sp>
      <p:sp>
        <p:nvSpPr>
          <p:cNvPr id="1392643" name="Rectangle 3"/>
          <p:cNvSpPr>
            <a:spLocks noGrp="1" noChangeArrowheads="1"/>
          </p:cNvSpPr>
          <p:nvPr>
            <p:ph type="body" idx="1"/>
          </p:nvPr>
        </p:nvSpPr>
        <p:spPr/>
        <p:txBody>
          <a:bodyPr/>
          <a:lstStyle/>
          <a:p>
            <a:pPr>
              <a:lnSpc>
                <a:spcPct val="80000"/>
              </a:lnSpc>
            </a:pPr>
            <a:r>
              <a:rPr lang="en-US" sz="2000" dirty="0"/>
              <a:t>The </a:t>
            </a:r>
            <a:r>
              <a:rPr lang="en-US" sz="2000" b="1" i="1" dirty="0">
                <a:solidFill>
                  <a:srgbClr val="FF0000"/>
                </a:solidFill>
              </a:rPr>
              <a:t>forward</a:t>
            </a:r>
            <a:r>
              <a:rPr lang="en-US" sz="2000" dirty="0"/>
              <a:t> algorithm efficiently sums over this large number of sequences in </a:t>
            </a:r>
            <a:r>
              <a:rPr lang="en-US" sz="2000" b="1" i="1" dirty="0">
                <a:latin typeface="Times New Roman" pitchFamily="18" charset="0"/>
              </a:rPr>
              <a:t>O</a:t>
            </a:r>
            <a:r>
              <a:rPr lang="en-US" sz="2000" b="1" dirty="0">
                <a:latin typeface="Times New Roman" pitchFamily="18" charset="0"/>
              </a:rPr>
              <a:t>(</a:t>
            </a:r>
            <a:r>
              <a:rPr lang="en-US" sz="2000" b="1" i="1" dirty="0">
                <a:latin typeface="Times New Roman" pitchFamily="18" charset="0"/>
              </a:rPr>
              <a:t>N</a:t>
            </a:r>
            <a:r>
              <a:rPr lang="en-US" sz="2000" b="1" baseline="30000" dirty="0">
                <a:latin typeface="Times New Roman" pitchFamily="18" charset="0"/>
              </a:rPr>
              <a:t>2</a:t>
            </a:r>
            <a:r>
              <a:rPr lang="en-US" sz="2000" b="1" i="1" dirty="0">
                <a:latin typeface="Times New Roman" pitchFamily="18" charset="0"/>
              </a:rPr>
              <a:t>T</a:t>
            </a:r>
            <a:r>
              <a:rPr lang="en-US" sz="2000" b="1" dirty="0">
                <a:latin typeface="Times New Roman" pitchFamily="18" charset="0"/>
              </a:rPr>
              <a:t>)</a:t>
            </a:r>
            <a:r>
              <a:rPr lang="en-US" sz="2000" dirty="0"/>
              <a:t> time.</a:t>
            </a:r>
          </a:p>
          <a:p>
            <a:pPr>
              <a:lnSpc>
                <a:spcPct val="80000"/>
              </a:lnSpc>
            </a:pPr>
            <a:r>
              <a:rPr lang="en-US" sz="2000" dirty="0"/>
              <a:t>Let’s quickly review the forward algorithm. It is a dynamic programming algorithm, i.e. an algorithm that uses a table to store intermediate values as it builds up the probability of the observation sequence. </a:t>
            </a:r>
          </a:p>
          <a:p>
            <a:pPr lvl="1">
              <a:lnSpc>
                <a:spcPct val="80000"/>
              </a:lnSpc>
            </a:pPr>
            <a:r>
              <a:rPr lang="en-US" sz="2000" dirty="0"/>
              <a:t>The forward algorithm computes the observation probability by summing over the probabilities of all possible paths that could generate the observation sequence.</a:t>
            </a:r>
          </a:p>
          <a:p>
            <a:pPr lvl="1">
              <a:lnSpc>
                <a:spcPct val="80000"/>
              </a:lnSpc>
            </a:pPr>
            <a:r>
              <a:rPr lang="en-US" sz="2000" dirty="0"/>
              <a:t>Each cell of the forward algorithm trellis a</a:t>
            </a:r>
            <a:r>
              <a:rPr lang="en-US" sz="2000" i="1" dirty="0"/>
              <a:t>t </a:t>
            </a:r>
            <a:r>
              <a:rPr lang="en-US" sz="2000" b="1" i="1" dirty="0" err="1">
                <a:latin typeface="Symbol" pitchFamily="18" charset="2"/>
                <a:cs typeface="Times New Roman" pitchFamily="18" charset="0"/>
              </a:rPr>
              <a:t>a</a:t>
            </a:r>
            <a:r>
              <a:rPr lang="en-US" sz="2000" b="1" i="1" baseline="-25000" dirty="0" err="1">
                <a:latin typeface="Times New Roman" pitchFamily="18" charset="0"/>
                <a:cs typeface="Times New Roman" pitchFamily="18" charset="0"/>
              </a:rPr>
              <a:t>t</a:t>
            </a:r>
            <a:r>
              <a:rPr lang="en-US" sz="2000" i="1" dirty="0">
                <a:latin typeface="Times New Roman" pitchFamily="18" charset="0"/>
                <a:cs typeface="Times New Roman" pitchFamily="18" charset="0"/>
              </a:rPr>
              <a:t>(j)</a:t>
            </a:r>
            <a:r>
              <a:rPr lang="en-US" sz="2000" dirty="0"/>
              <a:t> or </a:t>
            </a:r>
            <a:r>
              <a:rPr lang="en-US" sz="2000" i="1" dirty="0"/>
              <a:t>forward</a:t>
            </a:r>
            <a:r>
              <a:rPr lang="en-US" sz="2000" dirty="0"/>
              <a:t>[</a:t>
            </a:r>
            <a:r>
              <a:rPr lang="en-US" sz="2000" i="1" dirty="0"/>
              <a:t>t</a:t>
            </a:r>
            <a:r>
              <a:rPr lang="en-US" sz="2000" dirty="0"/>
              <a:t>, </a:t>
            </a:r>
            <a:r>
              <a:rPr lang="en-US" sz="2000" i="1" dirty="0"/>
              <a:t>j</a:t>
            </a:r>
            <a:r>
              <a:rPr lang="en-US" sz="2000" dirty="0"/>
              <a:t>] represents the probability of being in state </a:t>
            </a:r>
            <a:r>
              <a:rPr lang="en-US" sz="2000" i="1" dirty="0"/>
              <a:t>j </a:t>
            </a:r>
            <a:r>
              <a:rPr lang="en-US" sz="2000" dirty="0"/>
              <a:t>after seeing the first </a:t>
            </a:r>
            <a:r>
              <a:rPr lang="en-US" sz="2000" i="1" dirty="0"/>
              <a:t>t </a:t>
            </a:r>
            <a:r>
              <a:rPr lang="en-US" sz="2000" dirty="0"/>
              <a:t>observations, given the automaton (model) </a:t>
            </a:r>
            <a:r>
              <a:rPr lang="en-US" sz="2000" b="1" i="1" dirty="0">
                <a:latin typeface="Symbol" pitchFamily="18" charset="2"/>
              </a:rPr>
              <a:t>l</a:t>
            </a:r>
            <a:r>
              <a:rPr lang="en-US" sz="2000" dirty="0"/>
              <a:t> . The value of each cell a</a:t>
            </a:r>
            <a:r>
              <a:rPr lang="en-US" sz="2000" i="1" dirty="0"/>
              <a:t>t </a:t>
            </a:r>
            <a:r>
              <a:rPr lang="en-US" sz="2000" b="1" i="1" dirty="0" err="1">
                <a:latin typeface="Symbol" pitchFamily="18" charset="2"/>
              </a:rPr>
              <a:t>a</a:t>
            </a:r>
            <a:r>
              <a:rPr lang="en-US" sz="2000" b="1" i="1" baseline="-25000" dirty="0" err="1">
                <a:latin typeface="Times New Roman" pitchFamily="18" charset="0"/>
                <a:cs typeface="Times New Roman" pitchFamily="18" charset="0"/>
              </a:rPr>
              <a:t>t</a:t>
            </a:r>
            <a:r>
              <a:rPr lang="en-US" sz="2000" i="1" dirty="0">
                <a:latin typeface="Times New Roman" pitchFamily="18" charset="0"/>
                <a:cs typeface="Times New Roman" pitchFamily="18" charset="0"/>
              </a:rPr>
              <a:t>(j)</a:t>
            </a:r>
            <a:r>
              <a:rPr lang="en-US" sz="2000" dirty="0">
                <a:latin typeface="Times New Roman" pitchFamily="18" charset="0"/>
                <a:cs typeface="Times New Roman" pitchFamily="18" charset="0"/>
              </a:rPr>
              <a:t> </a:t>
            </a:r>
            <a:r>
              <a:rPr lang="en-US" sz="2000" dirty="0"/>
              <a:t>is computed by summing over the probabilities of every path that could lead us to this cell. Formally, each cell expresses the following probability:</a:t>
            </a:r>
          </a:p>
        </p:txBody>
      </p:sp>
    </p:spTree>
  </p:cSld>
  <p:clrMapOvr>
    <a:masterClrMapping/>
  </p:clrMapOvr>
  <p:transition spd="slow">
    <p:push dir="u"/>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91693D18-9F54-489A-A2C9-2D6836068D51}"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A3D69221-13FB-4C75-9292-BFEDF68D7F6E}" type="slidenum">
              <a:rPr lang="en-US"/>
              <a:pPr/>
              <a:t>208</a:t>
            </a:fld>
            <a:endParaRPr lang="en-US"/>
          </a:p>
        </p:txBody>
      </p:sp>
      <p:sp>
        <p:nvSpPr>
          <p:cNvPr id="1393666" name="Rectangle 2"/>
          <p:cNvSpPr>
            <a:spLocks noGrp="1" noChangeArrowheads="1"/>
          </p:cNvSpPr>
          <p:nvPr>
            <p:ph type="title"/>
          </p:nvPr>
        </p:nvSpPr>
        <p:spPr/>
        <p:txBody>
          <a:bodyPr/>
          <a:lstStyle/>
          <a:p>
            <a:r>
              <a:rPr lang="en-US"/>
              <a:t>Forward Algorithm</a:t>
            </a:r>
          </a:p>
        </p:txBody>
      </p:sp>
      <p:graphicFrame>
        <p:nvGraphicFramePr>
          <p:cNvPr id="1393668" name="Object 4"/>
          <p:cNvGraphicFramePr>
            <a:graphicFrameLocks noGrp="1" noChangeAspect="1"/>
          </p:cNvGraphicFramePr>
          <p:nvPr>
            <p:ph idx="4294967295"/>
          </p:nvPr>
        </p:nvGraphicFramePr>
        <p:xfrm>
          <a:off x="2613345" y="1508750"/>
          <a:ext cx="3956050" cy="443710"/>
        </p:xfrm>
        <a:graphic>
          <a:graphicData uri="http://schemas.openxmlformats.org/presentationml/2006/ole">
            <mc:AlternateContent xmlns:mc="http://schemas.openxmlformats.org/markup-compatibility/2006">
              <mc:Choice xmlns:v="urn:schemas-microsoft-com:vml" Requires="v">
                <p:oleObj spid="_x0000_s1393738" name="Equation" r:id="rId3" imgW="1854200" imgH="228600" progId="Equation.3">
                  <p:embed/>
                </p:oleObj>
              </mc:Choice>
              <mc:Fallback>
                <p:oleObj name="Equation" r:id="rId3" imgW="1854200" imgH="2286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345" y="1508750"/>
                        <a:ext cx="3956050" cy="4437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93671" name="Picture 7"/>
          <p:cNvPicPr>
            <a:picLocks noChangeAspect="1" noChangeArrowheads="1"/>
          </p:cNvPicPr>
          <p:nvPr/>
        </p:nvPicPr>
        <p:blipFill>
          <a:blip r:embed="rId5" cstate="print"/>
          <a:srcRect/>
          <a:stretch>
            <a:fillRect/>
          </a:stretch>
        </p:blipFill>
        <p:spPr bwMode="auto">
          <a:xfrm>
            <a:off x="1883650" y="2084824"/>
            <a:ext cx="5349875" cy="2726755"/>
          </a:xfrm>
          <a:prstGeom prst="rect">
            <a:avLst/>
          </a:prstGeom>
          <a:noFill/>
          <a:ln w="9525">
            <a:noFill/>
            <a:miter lim="800000"/>
            <a:headEnd/>
            <a:tailEnd/>
          </a:ln>
          <a:effectLst/>
        </p:spPr>
      </p:pic>
    </p:spTree>
  </p:cSld>
  <p:clrMapOvr>
    <a:masterClrMapping/>
  </p:clrMapOvr>
  <p:transition spd="slow">
    <p:push dir="u"/>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
          <p:cNvSpPr>
            <a:spLocks noGrp="1"/>
          </p:cNvSpPr>
          <p:nvPr>
            <p:ph type="dt" sz="half" idx="10"/>
          </p:nvPr>
        </p:nvSpPr>
        <p:spPr/>
        <p:txBody>
          <a:bodyPr/>
          <a:lstStyle/>
          <a:p>
            <a:fld id="{B998A33F-DDBD-4A77-BBA9-2C9D3DD50062}" type="datetime3">
              <a:rPr lang="en-US"/>
              <a:pPr/>
              <a:t>22 March 2017</a:t>
            </a:fld>
            <a:endParaRPr lang="en-US"/>
          </a:p>
        </p:txBody>
      </p:sp>
      <p:sp>
        <p:nvSpPr>
          <p:cNvPr id="33" name="Footer Placeholder 4"/>
          <p:cNvSpPr>
            <a:spLocks noGrp="1"/>
          </p:cNvSpPr>
          <p:nvPr>
            <p:ph type="ftr" sz="quarter" idx="11"/>
          </p:nvPr>
        </p:nvSpPr>
        <p:spPr/>
        <p:txBody>
          <a:bodyPr/>
          <a:lstStyle/>
          <a:p>
            <a:r>
              <a:rPr lang="en-US"/>
              <a:t>Veton Këpuska</a:t>
            </a:r>
          </a:p>
        </p:txBody>
      </p:sp>
      <p:sp>
        <p:nvSpPr>
          <p:cNvPr id="34" name="Slide Number Placeholder 5"/>
          <p:cNvSpPr>
            <a:spLocks noGrp="1"/>
          </p:cNvSpPr>
          <p:nvPr>
            <p:ph type="sldNum" sz="quarter" idx="12"/>
          </p:nvPr>
        </p:nvSpPr>
        <p:spPr/>
        <p:txBody>
          <a:bodyPr/>
          <a:lstStyle/>
          <a:p>
            <a:fld id="{9749567F-5CC0-4B45-BA52-05638AA8F139}" type="slidenum">
              <a:rPr lang="en-US"/>
              <a:pPr/>
              <a:t>209</a:t>
            </a:fld>
            <a:endParaRPr lang="en-US"/>
          </a:p>
        </p:txBody>
      </p:sp>
      <p:sp>
        <p:nvSpPr>
          <p:cNvPr id="1395714" name="Rectangle 2"/>
          <p:cNvSpPr>
            <a:spLocks noGrp="1" noChangeArrowheads="1"/>
          </p:cNvSpPr>
          <p:nvPr>
            <p:ph type="title"/>
          </p:nvPr>
        </p:nvSpPr>
        <p:spPr/>
        <p:txBody>
          <a:bodyPr/>
          <a:lstStyle/>
          <a:p>
            <a:r>
              <a:rPr lang="en-US" dirty="0"/>
              <a:t>The Forward Algorithm</a:t>
            </a:r>
          </a:p>
        </p:txBody>
      </p:sp>
      <p:sp>
        <p:nvSpPr>
          <p:cNvPr id="1395715" name="Rectangle 3"/>
          <p:cNvSpPr>
            <a:spLocks noGrp="1" noChangeArrowheads="1"/>
          </p:cNvSpPr>
          <p:nvPr>
            <p:ph type="body" idx="1"/>
          </p:nvPr>
        </p:nvSpPr>
        <p:spPr/>
        <p:txBody>
          <a:bodyPr/>
          <a:lstStyle/>
          <a:p>
            <a:pPr marL="571500" indent="-571500">
              <a:buFont typeface="Wingdings" pitchFamily="2" charset="2"/>
              <a:buAutoNum type="arabicPeriod"/>
            </a:pPr>
            <a:r>
              <a:rPr lang="en-US" dirty="0"/>
              <a:t>Initialization</a:t>
            </a:r>
          </a:p>
          <a:p>
            <a:pPr marL="571500" indent="-571500">
              <a:buFont typeface="Wingdings" pitchFamily="2" charset="2"/>
              <a:buAutoNum type="arabicPeriod"/>
            </a:pPr>
            <a:endParaRPr lang="en-US" dirty="0"/>
          </a:p>
          <a:p>
            <a:pPr marL="571500" indent="-571500">
              <a:buFont typeface="Wingdings" pitchFamily="2" charset="2"/>
              <a:buAutoNum type="arabicPeriod"/>
            </a:pPr>
            <a:r>
              <a:rPr lang="en-US" dirty="0"/>
              <a:t>Induction</a:t>
            </a:r>
          </a:p>
          <a:p>
            <a:pPr marL="571500" indent="-571500">
              <a:buFont typeface="Wingdings" pitchFamily="2" charset="2"/>
              <a:buAutoNum type="arabicPeriod"/>
            </a:pPr>
            <a:endParaRPr lang="en-US" dirty="0"/>
          </a:p>
          <a:p>
            <a:pPr marL="571500" indent="-571500">
              <a:buFont typeface="Wingdings" pitchFamily="2" charset="2"/>
              <a:buAutoNum type="arabicPeriod"/>
            </a:pPr>
            <a:endParaRPr lang="en-US" dirty="0"/>
          </a:p>
          <a:p>
            <a:pPr marL="571500" indent="-571500">
              <a:buFont typeface="Wingdings" pitchFamily="2" charset="2"/>
              <a:buAutoNum type="arabicPeriod"/>
            </a:pPr>
            <a:r>
              <a:rPr lang="en-US" dirty="0"/>
              <a:t>Termination</a:t>
            </a:r>
          </a:p>
          <a:p>
            <a:pPr marL="571500" indent="-571500">
              <a:buFont typeface="Wingdings" pitchFamily="2" charset="2"/>
              <a:buAutoNum type="arabicPeriod"/>
            </a:pPr>
            <a:endParaRPr lang="en-US" dirty="0"/>
          </a:p>
        </p:txBody>
      </p:sp>
      <p:graphicFrame>
        <p:nvGraphicFramePr>
          <p:cNvPr id="1395716" name="Object 4"/>
          <p:cNvGraphicFramePr>
            <a:graphicFrameLocks noChangeAspect="1"/>
          </p:cNvGraphicFramePr>
          <p:nvPr/>
        </p:nvGraphicFramePr>
        <p:xfrm>
          <a:off x="1270000" y="1955800"/>
          <a:ext cx="3343275" cy="503238"/>
        </p:xfrm>
        <a:graphic>
          <a:graphicData uri="http://schemas.openxmlformats.org/presentationml/2006/ole">
            <mc:AlternateContent xmlns:mc="http://schemas.openxmlformats.org/markup-compatibility/2006">
              <mc:Choice xmlns:v="urn:schemas-microsoft-com:vml" Requires="v">
                <p:oleObj spid="_x0000_s1396000" name="Equation" r:id="rId4" imgW="1524000" imgH="228600" progId="Equation.3">
                  <p:embed/>
                </p:oleObj>
              </mc:Choice>
              <mc:Fallback>
                <p:oleObj name="Equation" r:id="rId4" imgW="1524000" imgH="228600" progId="Equation.3">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0" y="1955800"/>
                        <a:ext cx="33432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5717" name="Object 5"/>
          <p:cNvGraphicFramePr>
            <a:graphicFrameLocks noChangeAspect="1"/>
          </p:cNvGraphicFramePr>
          <p:nvPr/>
        </p:nvGraphicFramePr>
        <p:xfrm>
          <a:off x="1117600" y="2951163"/>
          <a:ext cx="5710238" cy="1006475"/>
        </p:xfrm>
        <a:graphic>
          <a:graphicData uri="http://schemas.openxmlformats.org/presentationml/2006/ole">
            <mc:AlternateContent xmlns:mc="http://schemas.openxmlformats.org/markup-compatibility/2006">
              <mc:Choice xmlns:v="urn:schemas-microsoft-com:vml" Requires="v">
                <p:oleObj spid="_x0000_s1396001" name="Equation" r:id="rId6" imgW="2603500" imgH="457200" progId="Equation.3">
                  <p:embed/>
                </p:oleObj>
              </mc:Choice>
              <mc:Fallback>
                <p:oleObj name="Equation" r:id="rId6" imgW="2603500" imgH="457200" progId="Equation.3">
                  <p:embed/>
                  <p:pic>
                    <p:nvPicPr>
                      <p:cNvPr id="0"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2951163"/>
                        <a:ext cx="5710238"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5718" name="Object 6"/>
          <p:cNvGraphicFramePr>
            <a:graphicFrameLocks noChangeAspect="1"/>
          </p:cNvGraphicFramePr>
          <p:nvPr/>
        </p:nvGraphicFramePr>
        <p:xfrm>
          <a:off x="1165225" y="4652963"/>
          <a:ext cx="2563813" cy="950912"/>
        </p:xfrm>
        <a:graphic>
          <a:graphicData uri="http://schemas.openxmlformats.org/presentationml/2006/ole">
            <mc:AlternateContent xmlns:mc="http://schemas.openxmlformats.org/markup-compatibility/2006">
              <mc:Choice xmlns:v="urn:schemas-microsoft-com:vml" Requires="v">
                <p:oleObj spid="_x0000_s1396002" name="Equation" r:id="rId8" imgW="1167893" imgH="431613" progId="Equation.3">
                  <p:embed/>
                </p:oleObj>
              </mc:Choice>
              <mc:Fallback>
                <p:oleObj name="Equation" r:id="rId8" imgW="1167893" imgH="431613" progId="Equation.3">
                  <p:embed/>
                  <p:pic>
                    <p:nvPicPr>
                      <p:cNvPr id="0"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5225" y="4652963"/>
                        <a:ext cx="2563813"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5719" name="Oval 7"/>
          <p:cNvSpPr>
            <a:spLocks noChangeArrowheads="1"/>
          </p:cNvSpPr>
          <p:nvPr/>
        </p:nvSpPr>
        <p:spPr bwMode="auto">
          <a:xfrm>
            <a:off x="7105650" y="26543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395720" name="Oval 8"/>
          <p:cNvSpPr>
            <a:spLocks noChangeArrowheads="1"/>
          </p:cNvSpPr>
          <p:nvPr/>
        </p:nvSpPr>
        <p:spPr bwMode="auto">
          <a:xfrm>
            <a:off x="7107238" y="30495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395721" name="Oval 9"/>
          <p:cNvSpPr>
            <a:spLocks noChangeArrowheads="1"/>
          </p:cNvSpPr>
          <p:nvPr/>
        </p:nvSpPr>
        <p:spPr bwMode="auto">
          <a:xfrm>
            <a:off x="7102475" y="34575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395722" name="Oval 10"/>
          <p:cNvSpPr>
            <a:spLocks noChangeArrowheads="1"/>
          </p:cNvSpPr>
          <p:nvPr/>
        </p:nvSpPr>
        <p:spPr bwMode="auto">
          <a:xfrm>
            <a:off x="7104063" y="41449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graphicFrame>
        <p:nvGraphicFramePr>
          <p:cNvPr id="1395723" name="Object 11"/>
          <p:cNvGraphicFramePr>
            <a:graphicFrameLocks noChangeAspect="1"/>
          </p:cNvGraphicFramePr>
          <p:nvPr/>
        </p:nvGraphicFramePr>
        <p:xfrm>
          <a:off x="7112000" y="3663950"/>
          <a:ext cx="147638" cy="368300"/>
        </p:xfrm>
        <a:graphic>
          <a:graphicData uri="http://schemas.openxmlformats.org/presentationml/2006/ole">
            <mc:AlternateContent xmlns:mc="http://schemas.openxmlformats.org/markup-compatibility/2006">
              <mc:Choice xmlns:v="urn:schemas-microsoft-com:vml" Requires="v">
                <p:oleObj spid="_x0000_s1396003" name="Equation" r:id="rId10" imgW="76101" imgH="190252" progId="Equation.3">
                  <p:embed/>
                </p:oleObj>
              </mc:Choice>
              <mc:Fallback>
                <p:oleObj name="Equation" r:id="rId10" imgW="76101" imgH="190252" progId="Equation.3">
                  <p:embed/>
                  <p:pic>
                    <p:nvPicPr>
                      <p:cNvPr id="0"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2000" y="3663950"/>
                        <a:ext cx="14763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5724" name="Oval 12"/>
          <p:cNvSpPr>
            <a:spLocks noChangeArrowheads="1"/>
          </p:cNvSpPr>
          <p:nvPr/>
        </p:nvSpPr>
        <p:spPr bwMode="auto">
          <a:xfrm>
            <a:off x="8307388" y="3455988"/>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395725" name="AutoShape 13"/>
          <p:cNvCxnSpPr>
            <a:cxnSpLocks noChangeShapeType="1"/>
            <a:stCxn id="1395719" idx="5"/>
            <a:endCxn id="1395724" idx="1"/>
          </p:cNvCxnSpPr>
          <p:nvPr/>
        </p:nvCxnSpPr>
        <p:spPr bwMode="auto">
          <a:xfrm>
            <a:off x="7192963" y="2754313"/>
            <a:ext cx="1128712" cy="703262"/>
          </a:xfrm>
          <a:prstGeom prst="straightConnector1">
            <a:avLst/>
          </a:prstGeom>
          <a:noFill/>
          <a:ln w="25400">
            <a:solidFill>
              <a:srgbClr val="00FF00"/>
            </a:solidFill>
            <a:round/>
            <a:headEnd/>
            <a:tailEnd type="triangle" w="med" len="lg"/>
          </a:ln>
          <a:effectLst/>
        </p:spPr>
      </p:cxnSp>
      <p:cxnSp>
        <p:nvCxnSpPr>
          <p:cNvPr id="1395726" name="AutoShape 14"/>
          <p:cNvCxnSpPr>
            <a:cxnSpLocks noChangeShapeType="1"/>
            <a:stCxn id="1395720" idx="6"/>
            <a:endCxn id="1395724" idx="2"/>
          </p:cNvCxnSpPr>
          <p:nvPr/>
        </p:nvCxnSpPr>
        <p:spPr bwMode="auto">
          <a:xfrm>
            <a:off x="7221538" y="3100388"/>
            <a:ext cx="1073150" cy="406400"/>
          </a:xfrm>
          <a:prstGeom prst="straightConnector1">
            <a:avLst/>
          </a:prstGeom>
          <a:noFill/>
          <a:ln w="25400">
            <a:solidFill>
              <a:srgbClr val="00FF00"/>
            </a:solidFill>
            <a:round/>
            <a:headEnd/>
            <a:tailEnd type="triangle" w="med" len="lg"/>
          </a:ln>
          <a:effectLst/>
        </p:spPr>
      </p:cxnSp>
      <p:cxnSp>
        <p:nvCxnSpPr>
          <p:cNvPr id="1395727" name="AutoShape 15"/>
          <p:cNvCxnSpPr>
            <a:cxnSpLocks noChangeShapeType="1"/>
            <a:stCxn id="1395721" idx="6"/>
            <a:endCxn id="1395724" idx="2"/>
          </p:cNvCxnSpPr>
          <p:nvPr/>
        </p:nvCxnSpPr>
        <p:spPr bwMode="auto">
          <a:xfrm flipV="1">
            <a:off x="7216775" y="3506788"/>
            <a:ext cx="1077913" cy="1587"/>
          </a:xfrm>
          <a:prstGeom prst="straightConnector1">
            <a:avLst/>
          </a:prstGeom>
          <a:noFill/>
          <a:ln w="25400">
            <a:solidFill>
              <a:srgbClr val="00FF00"/>
            </a:solidFill>
            <a:round/>
            <a:headEnd/>
            <a:tailEnd type="triangle" w="med" len="lg"/>
          </a:ln>
          <a:effectLst/>
        </p:spPr>
      </p:cxnSp>
      <p:cxnSp>
        <p:nvCxnSpPr>
          <p:cNvPr id="1395728" name="AutoShape 16"/>
          <p:cNvCxnSpPr>
            <a:cxnSpLocks noChangeShapeType="1"/>
            <a:stCxn id="1395722" idx="7"/>
            <a:endCxn id="1395724" idx="3"/>
          </p:cNvCxnSpPr>
          <p:nvPr/>
        </p:nvCxnSpPr>
        <p:spPr bwMode="auto">
          <a:xfrm flipV="1">
            <a:off x="7191375" y="3556000"/>
            <a:ext cx="1130300" cy="590550"/>
          </a:xfrm>
          <a:prstGeom prst="straightConnector1">
            <a:avLst/>
          </a:prstGeom>
          <a:noFill/>
          <a:ln w="25400">
            <a:solidFill>
              <a:srgbClr val="00FF00"/>
            </a:solidFill>
            <a:round/>
            <a:headEnd/>
            <a:tailEnd type="triangle" w="med" len="lg"/>
          </a:ln>
          <a:effectLst/>
        </p:spPr>
      </p:cxnSp>
      <p:sp>
        <p:nvSpPr>
          <p:cNvPr id="1395729" name="Text Box 17"/>
          <p:cNvSpPr txBox="1">
            <a:spLocks noChangeArrowheads="1"/>
          </p:cNvSpPr>
          <p:nvPr/>
        </p:nvSpPr>
        <p:spPr bwMode="auto">
          <a:xfrm>
            <a:off x="6775450" y="2406650"/>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1</a:t>
            </a:r>
          </a:p>
        </p:txBody>
      </p:sp>
      <p:sp>
        <p:nvSpPr>
          <p:cNvPr id="1395730" name="Text Box 18"/>
          <p:cNvSpPr txBox="1">
            <a:spLocks noChangeArrowheads="1"/>
          </p:cNvSpPr>
          <p:nvPr/>
        </p:nvSpPr>
        <p:spPr bwMode="auto">
          <a:xfrm>
            <a:off x="6751638" y="282098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2</a:t>
            </a:r>
          </a:p>
        </p:txBody>
      </p:sp>
      <p:sp>
        <p:nvSpPr>
          <p:cNvPr id="1395731" name="Text Box 19"/>
          <p:cNvSpPr txBox="1">
            <a:spLocks noChangeArrowheads="1"/>
          </p:cNvSpPr>
          <p:nvPr/>
        </p:nvSpPr>
        <p:spPr bwMode="auto">
          <a:xfrm>
            <a:off x="6751638" y="390048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N</a:t>
            </a:r>
          </a:p>
        </p:txBody>
      </p:sp>
      <p:sp>
        <p:nvSpPr>
          <p:cNvPr id="1395732" name="Text Box 20"/>
          <p:cNvSpPr txBox="1">
            <a:spLocks noChangeArrowheads="1"/>
          </p:cNvSpPr>
          <p:nvPr/>
        </p:nvSpPr>
        <p:spPr bwMode="auto">
          <a:xfrm>
            <a:off x="6854825" y="2162175"/>
            <a:ext cx="425450" cy="336550"/>
          </a:xfrm>
          <a:prstGeom prst="rect">
            <a:avLst/>
          </a:prstGeom>
          <a:noFill/>
          <a:ln w="25400" algn="ctr">
            <a:noFill/>
            <a:miter lim="800000"/>
            <a:headEnd/>
            <a:tailEnd type="none" w="med" len="lg"/>
          </a:ln>
          <a:effectLst/>
        </p:spPr>
        <p:txBody>
          <a:bodyPr>
            <a:spAutoFit/>
          </a:bodyPr>
          <a:lstStyle/>
          <a:p>
            <a:r>
              <a:rPr lang="en-US" sz="1600"/>
              <a:t>t</a:t>
            </a:r>
            <a:endParaRPr lang="en-US" sz="1600" baseline="-25000"/>
          </a:p>
        </p:txBody>
      </p:sp>
      <p:sp>
        <p:nvSpPr>
          <p:cNvPr id="1395733" name="Text Box 21"/>
          <p:cNvSpPr txBox="1">
            <a:spLocks noChangeArrowheads="1"/>
          </p:cNvSpPr>
          <p:nvPr/>
        </p:nvSpPr>
        <p:spPr bwMode="auto">
          <a:xfrm>
            <a:off x="6765925" y="322897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3</a:t>
            </a:r>
          </a:p>
        </p:txBody>
      </p:sp>
      <p:sp>
        <p:nvSpPr>
          <p:cNvPr id="1395734" name="Text Box 22"/>
          <p:cNvSpPr txBox="1">
            <a:spLocks noChangeArrowheads="1"/>
          </p:cNvSpPr>
          <p:nvPr/>
        </p:nvSpPr>
        <p:spPr bwMode="auto">
          <a:xfrm>
            <a:off x="8296275" y="322897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j</a:t>
            </a:r>
          </a:p>
        </p:txBody>
      </p:sp>
      <p:sp>
        <p:nvSpPr>
          <p:cNvPr id="1395735" name="Text Box 23"/>
          <p:cNvSpPr txBox="1">
            <a:spLocks noChangeArrowheads="1"/>
          </p:cNvSpPr>
          <p:nvPr/>
        </p:nvSpPr>
        <p:spPr bwMode="auto">
          <a:xfrm>
            <a:off x="7381875" y="2714625"/>
            <a:ext cx="501650" cy="336550"/>
          </a:xfrm>
          <a:prstGeom prst="rect">
            <a:avLst/>
          </a:prstGeom>
          <a:noFill/>
          <a:ln w="25400" algn="ctr">
            <a:noFill/>
            <a:miter lim="800000"/>
            <a:headEnd/>
            <a:tailEnd type="none" w="med" len="lg"/>
          </a:ln>
          <a:effectLst/>
        </p:spPr>
        <p:txBody>
          <a:bodyPr>
            <a:spAutoFit/>
          </a:bodyPr>
          <a:lstStyle/>
          <a:p>
            <a:r>
              <a:rPr lang="en-US" sz="1600" i="1" dirty="0">
                <a:latin typeface="Times New Roman" pitchFamily="18" charset="0"/>
                <a:cs typeface="Times New Roman" pitchFamily="18" charset="0"/>
                <a:sym typeface="Symbol" pitchFamily="18" charset="2"/>
              </a:rPr>
              <a:t>a</a:t>
            </a:r>
            <a:r>
              <a:rPr lang="en-US" sz="1600" baseline="-25000" dirty="0"/>
              <a:t>1j</a:t>
            </a:r>
          </a:p>
        </p:txBody>
      </p:sp>
      <p:sp>
        <p:nvSpPr>
          <p:cNvPr id="1395736" name="Text Box 24"/>
          <p:cNvSpPr txBox="1">
            <a:spLocks noChangeArrowheads="1"/>
          </p:cNvSpPr>
          <p:nvPr/>
        </p:nvSpPr>
        <p:spPr bwMode="auto">
          <a:xfrm>
            <a:off x="7326313" y="2932113"/>
            <a:ext cx="501650" cy="336550"/>
          </a:xfrm>
          <a:prstGeom prst="rect">
            <a:avLst/>
          </a:prstGeom>
          <a:noFill/>
          <a:ln w="25400" algn="ctr">
            <a:noFill/>
            <a:miter lim="800000"/>
            <a:headEnd/>
            <a:tailEnd type="none" w="med" len="lg"/>
          </a:ln>
          <a:effectLst/>
        </p:spPr>
        <p:txBody>
          <a:bodyPr>
            <a:spAutoFit/>
          </a:bodyPr>
          <a:lstStyle/>
          <a:p>
            <a:r>
              <a:rPr lang="en-US" sz="1600" i="1" dirty="0" smtClean="0">
                <a:latin typeface="Times New Roman" pitchFamily="18" charset="0"/>
                <a:cs typeface="Times New Roman" pitchFamily="18" charset="0"/>
                <a:sym typeface="Symbol" pitchFamily="18" charset="2"/>
              </a:rPr>
              <a:t>a</a:t>
            </a:r>
            <a:r>
              <a:rPr lang="en-US" sz="1600" baseline="-25000" dirty="0" smtClean="0"/>
              <a:t>2j</a:t>
            </a:r>
            <a:endParaRPr lang="en-US" sz="1600" baseline="-25000" dirty="0"/>
          </a:p>
        </p:txBody>
      </p:sp>
      <p:sp>
        <p:nvSpPr>
          <p:cNvPr id="1395737" name="Text Box 25"/>
          <p:cNvSpPr txBox="1">
            <a:spLocks noChangeArrowheads="1"/>
          </p:cNvSpPr>
          <p:nvPr/>
        </p:nvSpPr>
        <p:spPr bwMode="auto">
          <a:xfrm>
            <a:off x="7275513" y="3205163"/>
            <a:ext cx="501650" cy="336550"/>
          </a:xfrm>
          <a:prstGeom prst="rect">
            <a:avLst/>
          </a:prstGeom>
          <a:noFill/>
          <a:ln w="25400" algn="ctr">
            <a:noFill/>
            <a:miter lim="800000"/>
            <a:headEnd/>
            <a:tailEnd type="none" w="med" len="lg"/>
          </a:ln>
          <a:effectLst/>
        </p:spPr>
        <p:txBody>
          <a:bodyPr>
            <a:spAutoFit/>
          </a:bodyPr>
          <a:lstStyle/>
          <a:p>
            <a:r>
              <a:rPr lang="en-US" sz="1600" i="1" dirty="0" smtClean="0">
                <a:latin typeface="Times New Roman" pitchFamily="18" charset="0"/>
                <a:cs typeface="Times New Roman" pitchFamily="18" charset="0"/>
                <a:sym typeface="Symbol" pitchFamily="18" charset="2"/>
              </a:rPr>
              <a:t>a</a:t>
            </a:r>
            <a:r>
              <a:rPr lang="en-US" sz="1600" baseline="-25000" dirty="0" smtClean="0"/>
              <a:t>3j</a:t>
            </a:r>
            <a:endParaRPr lang="en-US" sz="1600" baseline="-25000" dirty="0"/>
          </a:p>
        </p:txBody>
      </p:sp>
      <p:sp>
        <p:nvSpPr>
          <p:cNvPr id="1395738" name="Text Box 26"/>
          <p:cNvSpPr txBox="1">
            <a:spLocks noChangeArrowheads="1"/>
          </p:cNvSpPr>
          <p:nvPr/>
        </p:nvSpPr>
        <p:spPr bwMode="auto">
          <a:xfrm>
            <a:off x="7302500" y="3575050"/>
            <a:ext cx="501650" cy="336550"/>
          </a:xfrm>
          <a:prstGeom prst="rect">
            <a:avLst/>
          </a:prstGeom>
          <a:noFill/>
          <a:ln w="25400" algn="ctr">
            <a:noFill/>
            <a:miter lim="800000"/>
            <a:headEnd/>
            <a:tailEnd type="none" w="med" len="lg"/>
          </a:ln>
          <a:effectLst/>
        </p:spPr>
        <p:txBody>
          <a:bodyPr>
            <a:spAutoFit/>
          </a:bodyPr>
          <a:lstStyle/>
          <a:p>
            <a:r>
              <a:rPr lang="en-US" sz="1600" i="1" dirty="0" err="1" smtClean="0">
                <a:latin typeface="Times New Roman" pitchFamily="18" charset="0"/>
                <a:cs typeface="Times New Roman" pitchFamily="18" charset="0"/>
                <a:sym typeface="Symbol" pitchFamily="18" charset="2"/>
              </a:rPr>
              <a:t>a</a:t>
            </a:r>
            <a:r>
              <a:rPr lang="en-US" sz="1600" baseline="-25000" dirty="0" err="1" smtClean="0"/>
              <a:t>Nj</a:t>
            </a:r>
            <a:endParaRPr lang="en-US" sz="1600" baseline="-25000" dirty="0"/>
          </a:p>
        </p:txBody>
      </p:sp>
      <p:sp>
        <p:nvSpPr>
          <p:cNvPr id="1395739" name="Text Box 27"/>
          <p:cNvSpPr txBox="1">
            <a:spLocks noChangeArrowheads="1"/>
          </p:cNvSpPr>
          <p:nvPr/>
        </p:nvSpPr>
        <p:spPr bwMode="auto">
          <a:xfrm>
            <a:off x="8024813" y="2151063"/>
            <a:ext cx="647700" cy="336550"/>
          </a:xfrm>
          <a:prstGeom prst="rect">
            <a:avLst/>
          </a:prstGeom>
          <a:noFill/>
          <a:ln w="25400" algn="ctr">
            <a:noFill/>
            <a:miter lim="800000"/>
            <a:headEnd/>
            <a:tailEnd type="none" w="med" len="lg"/>
          </a:ln>
          <a:effectLst/>
        </p:spPr>
        <p:txBody>
          <a:bodyPr>
            <a:spAutoFit/>
          </a:bodyPr>
          <a:lstStyle/>
          <a:p>
            <a:r>
              <a:rPr lang="en-US" sz="1600"/>
              <a:t>t+1</a:t>
            </a:r>
            <a:endParaRPr lang="en-US" sz="1600" baseline="-25000"/>
          </a:p>
        </p:txBody>
      </p:sp>
      <p:sp>
        <p:nvSpPr>
          <p:cNvPr id="1395740" name="Line 28"/>
          <p:cNvSpPr>
            <a:spLocks noChangeShapeType="1"/>
          </p:cNvSpPr>
          <p:nvPr/>
        </p:nvSpPr>
        <p:spPr bwMode="auto">
          <a:xfrm>
            <a:off x="7156450" y="2457450"/>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395741" name="Line 29"/>
          <p:cNvSpPr>
            <a:spLocks noChangeShapeType="1"/>
          </p:cNvSpPr>
          <p:nvPr/>
        </p:nvSpPr>
        <p:spPr bwMode="auto">
          <a:xfrm>
            <a:off x="8358188" y="2478088"/>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395742" name="Text Box 30"/>
          <p:cNvSpPr txBox="1">
            <a:spLocks noChangeArrowheads="1"/>
          </p:cNvSpPr>
          <p:nvPr/>
        </p:nvSpPr>
        <p:spPr bwMode="auto">
          <a:xfrm>
            <a:off x="6831013" y="4405313"/>
            <a:ext cx="6350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a:t>
            </a:r>
            <a:r>
              <a:rPr lang="en-US" sz="1600"/>
              <a:t>(i)</a:t>
            </a:r>
          </a:p>
        </p:txBody>
      </p:sp>
      <p:sp>
        <p:nvSpPr>
          <p:cNvPr id="1395743" name="Text Box 31"/>
          <p:cNvSpPr txBox="1">
            <a:spLocks noChangeArrowheads="1"/>
          </p:cNvSpPr>
          <p:nvPr/>
        </p:nvSpPr>
        <p:spPr bwMode="auto">
          <a:xfrm>
            <a:off x="7905750" y="4432300"/>
            <a:ext cx="9017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t+1</a:t>
            </a:r>
            <a:r>
              <a:rPr lang="en-US" sz="1600"/>
              <a:t>(j)</a:t>
            </a:r>
          </a:p>
        </p:txBody>
      </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6" name="Rectangle 4"/>
          <p:cNvSpPr>
            <a:spLocks noGrp="1" noChangeArrowheads="1"/>
          </p:cNvSpPr>
          <p:nvPr>
            <p:ph type="ctrTitle"/>
          </p:nvPr>
        </p:nvSpPr>
        <p:spPr/>
        <p:txBody>
          <a:bodyPr/>
          <a:lstStyle/>
          <a:p>
            <a:endParaRPr lang="en-US"/>
          </a:p>
        </p:txBody>
      </p:sp>
      <p:sp>
        <p:nvSpPr>
          <p:cNvPr id="1196037" name="Rectangle 5"/>
          <p:cNvSpPr>
            <a:spLocks noGrp="1" noChangeArrowheads="1"/>
          </p:cNvSpPr>
          <p:nvPr>
            <p:ph type="subTitle" idx="1"/>
          </p:nvPr>
        </p:nvSpPr>
        <p:spPr/>
        <p:txBody>
          <a:bodyPr/>
          <a:lstStyle/>
          <a:p>
            <a:r>
              <a:rPr lang="en-US"/>
              <a:t>Information Theoretic Approach to ASR</a:t>
            </a:r>
          </a:p>
        </p:txBody>
      </p:sp>
    </p:spTree>
  </p:cSld>
  <p:clrMapOvr>
    <a:masterClrMapping/>
  </p:clrMapOvr>
  <p:transition spd="slow">
    <p:push dir="u"/>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4"/>
          <p:cNvSpPr>
            <a:spLocks noGrp="1"/>
          </p:cNvSpPr>
          <p:nvPr>
            <p:ph type="dt" sz="half" idx="10"/>
          </p:nvPr>
        </p:nvSpPr>
        <p:spPr/>
        <p:txBody>
          <a:bodyPr/>
          <a:lstStyle/>
          <a:p>
            <a:fld id="{F5361943-5132-4622-84F7-4BC238C6069A}" type="datetime3">
              <a:rPr lang="en-US"/>
              <a:pPr/>
              <a:t>22 March 2017</a:t>
            </a:fld>
            <a:endParaRPr lang="en-US" dirty="0"/>
          </a:p>
        </p:txBody>
      </p:sp>
      <p:sp>
        <p:nvSpPr>
          <p:cNvPr id="15" name="Footer Placeholder 5"/>
          <p:cNvSpPr>
            <a:spLocks noGrp="1"/>
          </p:cNvSpPr>
          <p:nvPr>
            <p:ph type="ftr" sz="quarter" idx="11"/>
          </p:nvPr>
        </p:nvSpPr>
        <p:spPr/>
        <p:txBody>
          <a:bodyPr/>
          <a:lstStyle/>
          <a:p>
            <a:r>
              <a:rPr lang="en-US" dirty="0"/>
              <a:t>Veton Këpuska</a:t>
            </a:r>
          </a:p>
        </p:txBody>
      </p:sp>
      <p:sp>
        <p:nvSpPr>
          <p:cNvPr id="16" name="Slide Number Placeholder 6"/>
          <p:cNvSpPr>
            <a:spLocks noGrp="1"/>
          </p:cNvSpPr>
          <p:nvPr>
            <p:ph type="sldNum" sz="quarter" idx="12"/>
          </p:nvPr>
        </p:nvSpPr>
        <p:spPr/>
        <p:txBody>
          <a:bodyPr/>
          <a:lstStyle/>
          <a:p>
            <a:fld id="{5B40629D-1922-46EE-A15F-1C2C6AB19353}" type="slidenum">
              <a:rPr lang="en-US"/>
              <a:pPr/>
              <a:t>210</a:t>
            </a:fld>
            <a:endParaRPr lang="en-US" dirty="0"/>
          </a:p>
        </p:txBody>
      </p:sp>
      <p:sp>
        <p:nvSpPr>
          <p:cNvPr id="1398786" name="Rectangle 2"/>
          <p:cNvSpPr>
            <a:spLocks noGrp="1" noChangeArrowheads="1"/>
          </p:cNvSpPr>
          <p:nvPr>
            <p:ph type="title"/>
          </p:nvPr>
        </p:nvSpPr>
        <p:spPr/>
        <p:txBody>
          <a:bodyPr/>
          <a:lstStyle/>
          <a:p>
            <a:r>
              <a:rPr lang="en-US" sz="3400" dirty="0"/>
              <a:t>Example of Forward Trellis for word “five”</a:t>
            </a:r>
          </a:p>
        </p:txBody>
      </p:sp>
      <p:pic>
        <p:nvPicPr>
          <p:cNvPr id="1398790" name="Picture 6"/>
          <p:cNvPicPr>
            <a:picLocks noGrp="1" noChangeAspect="1" noChangeArrowheads="1"/>
          </p:cNvPicPr>
          <p:nvPr>
            <p:ph sz="half" idx="1"/>
          </p:nvPr>
        </p:nvPicPr>
        <p:blipFill>
          <a:blip r:embed="rId3" cstate="print"/>
          <a:srcRect/>
          <a:stretch>
            <a:fillRect/>
          </a:stretch>
        </p:blipFill>
        <p:spPr>
          <a:xfrm>
            <a:off x="615950" y="1447800"/>
            <a:ext cx="7720013" cy="1789113"/>
          </a:xfrm>
          <a:noFill/>
          <a:ln/>
        </p:spPr>
      </p:pic>
      <p:graphicFrame>
        <p:nvGraphicFramePr>
          <p:cNvPr id="1398798" name="Object 14"/>
          <p:cNvGraphicFramePr>
            <a:graphicFrameLocks noGrp="1" noChangeAspect="1"/>
          </p:cNvGraphicFramePr>
          <p:nvPr>
            <p:ph sz="quarter" idx="4294967295"/>
          </p:nvPr>
        </p:nvGraphicFramePr>
        <p:xfrm>
          <a:off x="666750" y="3275013"/>
          <a:ext cx="6272213" cy="2911475"/>
        </p:xfrm>
        <a:graphic>
          <a:graphicData uri="http://schemas.openxmlformats.org/presentationml/2006/ole">
            <mc:AlternateContent xmlns:mc="http://schemas.openxmlformats.org/markup-compatibility/2006">
              <mc:Choice xmlns:v="urn:schemas-microsoft-com:vml" Requires="v">
                <p:oleObj spid="_x0000_s1398938" name="Visio" r:id="rId4" imgW="4982872" imgH="2313562" progId="Visio.Drawing.11">
                  <p:embed/>
                </p:oleObj>
              </mc:Choice>
              <mc:Fallback>
                <p:oleObj name="Visio" r:id="rId4" imgW="4982872" imgH="2313562" progId="Visio.Drawing.11">
                  <p:embed/>
                  <p:pic>
                    <p:nvPicPr>
                      <p:cNvPr id="0" name="Picture 1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0" y="3275013"/>
                        <a:ext cx="6272213" cy="291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8799" name="Object 15"/>
          <p:cNvGraphicFramePr>
            <a:graphicFrameLocks noGrp="1" noChangeAspect="1"/>
          </p:cNvGraphicFramePr>
          <p:nvPr>
            <p:ph sz="quarter" idx="4294967295"/>
          </p:nvPr>
        </p:nvGraphicFramePr>
        <p:xfrm>
          <a:off x="4879975" y="3313113"/>
          <a:ext cx="3648075" cy="641350"/>
        </p:xfrm>
        <a:graphic>
          <a:graphicData uri="http://schemas.openxmlformats.org/presentationml/2006/ole">
            <mc:AlternateContent xmlns:mc="http://schemas.openxmlformats.org/markup-compatibility/2006">
              <mc:Choice xmlns:v="urn:schemas-microsoft-com:vml" Requires="v">
                <p:oleObj spid="_x0000_s1398939" name="Equation" r:id="rId6" imgW="2603500" imgH="457200" progId="Equation.3">
                  <p:embed/>
                </p:oleObj>
              </mc:Choice>
              <mc:Fallback>
                <p:oleObj name="Equation" r:id="rId6" imgW="2603500" imgH="457200" progId="Equation.3">
                  <p:embed/>
                  <p:pic>
                    <p:nvPicPr>
                      <p:cNvPr id="0" name="Picture 1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9975" y="3313113"/>
                        <a:ext cx="3648075"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8804" name="Oval 20"/>
          <p:cNvSpPr>
            <a:spLocks noChangeArrowheads="1"/>
          </p:cNvSpPr>
          <p:nvPr/>
        </p:nvSpPr>
        <p:spPr bwMode="auto">
          <a:xfrm>
            <a:off x="2228850" y="1892300"/>
            <a:ext cx="576263" cy="266700"/>
          </a:xfrm>
          <a:prstGeom prst="ellipse">
            <a:avLst/>
          </a:prstGeom>
          <a:noFill/>
          <a:ln w="28575" algn="ctr">
            <a:solidFill>
              <a:srgbClr val="FF0000"/>
            </a:solidFill>
            <a:round/>
            <a:headEnd/>
            <a:tailEnd/>
          </a:ln>
          <a:effectLst/>
        </p:spPr>
        <p:txBody>
          <a:bodyPr anchor="ctr">
            <a:spAutoFit/>
          </a:bodyPr>
          <a:lstStyle/>
          <a:p>
            <a:endParaRPr lang="en-US" dirty="0"/>
          </a:p>
        </p:txBody>
      </p:sp>
      <p:sp>
        <p:nvSpPr>
          <p:cNvPr id="1398805" name="Oval 21"/>
          <p:cNvSpPr>
            <a:spLocks noChangeArrowheads="1"/>
          </p:cNvSpPr>
          <p:nvPr/>
        </p:nvSpPr>
        <p:spPr bwMode="auto">
          <a:xfrm>
            <a:off x="6645275" y="3352800"/>
            <a:ext cx="768350" cy="533400"/>
          </a:xfrm>
          <a:prstGeom prst="ellipse">
            <a:avLst/>
          </a:prstGeom>
          <a:noFill/>
          <a:ln w="28575" algn="ctr">
            <a:solidFill>
              <a:srgbClr val="FF0000"/>
            </a:solidFill>
            <a:round/>
            <a:headEnd/>
            <a:tailEnd/>
          </a:ln>
          <a:effectLst/>
        </p:spPr>
        <p:txBody>
          <a:bodyPr anchor="ctr">
            <a:spAutoFit/>
          </a:bodyPr>
          <a:lstStyle/>
          <a:p>
            <a:endParaRPr lang="en-US" dirty="0"/>
          </a:p>
        </p:txBody>
      </p:sp>
      <p:sp>
        <p:nvSpPr>
          <p:cNvPr id="1398806" name="Oval 22"/>
          <p:cNvSpPr>
            <a:spLocks noChangeArrowheads="1"/>
          </p:cNvSpPr>
          <p:nvPr/>
        </p:nvSpPr>
        <p:spPr bwMode="auto">
          <a:xfrm>
            <a:off x="4994275" y="5618163"/>
            <a:ext cx="268288" cy="268287"/>
          </a:xfrm>
          <a:prstGeom prst="ellipse">
            <a:avLst/>
          </a:prstGeom>
          <a:noFill/>
          <a:ln w="28575" algn="ctr">
            <a:solidFill>
              <a:srgbClr val="FF0000"/>
            </a:solidFill>
            <a:round/>
            <a:headEnd/>
            <a:tailEnd/>
          </a:ln>
          <a:effectLst/>
        </p:spPr>
        <p:txBody>
          <a:bodyPr anchor="ctr">
            <a:spAutoFit/>
          </a:bodyPr>
          <a:lstStyle/>
          <a:p>
            <a:endParaRPr lang="en-US" dirty="0"/>
          </a:p>
        </p:txBody>
      </p:sp>
      <p:cxnSp>
        <p:nvCxnSpPr>
          <p:cNvPr id="1398807" name="AutoShape 23"/>
          <p:cNvCxnSpPr>
            <a:cxnSpLocks noChangeShapeType="1"/>
            <a:stCxn id="1398805" idx="0"/>
            <a:endCxn id="1398804" idx="6"/>
          </p:cNvCxnSpPr>
          <p:nvPr/>
        </p:nvCxnSpPr>
        <p:spPr bwMode="auto">
          <a:xfrm rot="5400000" flipH="1">
            <a:off x="4267993" y="577057"/>
            <a:ext cx="1312863" cy="4210050"/>
          </a:xfrm>
          <a:prstGeom prst="curvedConnector2">
            <a:avLst/>
          </a:prstGeom>
          <a:noFill/>
          <a:ln w="19050">
            <a:solidFill>
              <a:srgbClr val="FF0000"/>
            </a:solidFill>
            <a:round/>
            <a:headEnd type="triangle" w="med" len="lg"/>
            <a:tailEnd type="triangle" w="med" len="lg"/>
          </a:ln>
          <a:effectLst/>
        </p:spPr>
      </p:cxnSp>
      <p:cxnSp>
        <p:nvCxnSpPr>
          <p:cNvPr id="1398808" name="AutoShape 24"/>
          <p:cNvCxnSpPr>
            <a:cxnSpLocks noChangeShapeType="1"/>
            <a:stCxn id="1398806" idx="6"/>
            <a:endCxn id="1398805" idx="4"/>
          </p:cNvCxnSpPr>
          <p:nvPr/>
        </p:nvCxnSpPr>
        <p:spPr bwMode="auto">
          <a:xfrm flipV="1">
            <a:off x="5276850" y="3900488"/>
            <a:ext cx="1752600" cy="1852612"/>
          </a:xfrm>
          <a:prstGeom prst="curvedConnector2">
            <a:avLst/>
          </a:prstGeom>
          <a:noFill/>
          <a:ln w="19050">
            <a:solidFill>
              <a:srgbClr val="FF0000"/>
            </a:solidFill>
            <a:round/>
            <a:headEnd type="triangle" w="med" len="lg"/>
            <a:tailEnd type="triangle" w="med" len="lg"/>
          </a:ln>
          <a:effectLst/>
        </p:spPr>
      </p:cxnSp>
      <p:sp>
        <p:nvSpPr>
          <p:cNvPr id="1398812" name="Oval 28"/>
          <p:cNvSpPr>
            <a:spLocks noChangeArrowheads="1"/>
          </p:cNvSpPr>
          <p:nvPr/>
        </p:nvSpPr>
        <p:spPr bwMode="auto">
          <a:xfrm>
            <a:off x="5992813" y="3429000"/>
            <a:ext cx="460375" cy="460375"/>
          </a:xfrm>
          <a:prstGeom prst="ellipse">
            <a:avLst/>
          </a:prstGeom>
          <a:noFill/>
          <a:ln w="28575" algn="ctr">
            <a:solidFill>
              <a:srgbClr val="FF0000"/>
            </a:solidFill>
            <a:round/>
            <a:headEnd/>
            <a:tailEnd/>
          </a:ln>
          <a:effectLst/>
        </p:spPr>
        <p:txBody>
          <a:bodyPr anchor="ctr">
            <a:spAutoFit/>
          </a:bodyPr>
          <a:lstStyle/>
          <a:p>
            <a:endParaRPr lang="en-US" dirty="0"/>
          </a:p>
        </p:txBody>
      </p:sp>
      <p:sp>
        <p:nvSpPr>
          <p:cNvPr id="1398813" name="Oval 29"/>
          <p:cNvSpPr>
            <a:spLocks noChangeArrowheads="1"/>
          </p:cNvSpPr>
          <p:nvPr/>
        </p:nvSpPr>
        <p:spPr bwMode="auto">
          <a:xfrm>
            <a:off x="3765550" y="5195888"/>
            <a:ext cx="346075" cy="307975"/>
          </a:xfrm>
          <a:prstGeom prst="ellipse">
            <a:avLst/>
          </a:prstGeom>
          <a:noFill/>
          <a:ln w="28575" algn="ctr">
            <a:solidFill>
              <a:srgbClr val="FF0000"/>
            </a:solidFill>
            <a:round/>
            <a:headEnd/>
            <a:tailEnd/>
          </a:ln>
          <a:effectLst/>
        </p:spPr>
        <p:txBody>
          <a:bodyPr anchor="ctr">
            <a:spAutoFit/>
          </a:bodyPr>
          <a:lstStyle/>
          <a:p>
            <a:endParaRPr lang="en-US" dirty="0"/>
          </a:p>
        </p:txBody>
      </p:sp>
      <p:cxnSp>
        <p:nvCxnSpPr>
          <p:cNvPr id="1398815" name="AutoShape 31"/>
          <p:cNvCxnSpPr>
            <a:cxnSpLocks noChangeShapeType="1"/>
            <a:stCxn id="1398813" idx="6"/>
            <a:endCxn id="1398812" idx="4"/>
          </p:cNvCxnSpPr>
          <p:nvPr/>
        </p:nvCxnSpPr>
        <p:spPr bwMode="auto">
          <a:xfrm flipV="1">
            <a:off x="4125913" y="3903663"/>
            <a:ext cx="2097087" cy="1446212"/>
          </a:xfrm>
          <a:prstGeom prst="curvedConnector2">
            <a:avLst/>
          </a:prstGeom>
          <a:noFill/>
          <a:ln w="19050">
            <a:solidFill>
              <a:srgbClr val="FF0000"/>
            </a:solidFill>
            <a:round/>
            <a:headEnd type="triangle" w="med" len="lg"/>
            <a:tailEnd type="triangle" w="med" len="lg"/>
          </a:ln>
          <a:effectLst/>
        </p:spPr>
      </p:cxnSp>
    </p:spTree>
  </p:cSld>
  <p:clrMapOvr>
    <a:masterClrMapping/>
  </p:clrMapOvr>
  <p:transition spd="slow">
    <p:push dir="u"/>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F92855B0-04EF-4798-9CB8-3F28CC791DD6}" type="datetime3">
              <a:rPr lang="en-US"/>
              <a:pPr/>
              <a:t>22 March 2017</a:t>
            </a:fld>
            <a:endParaRPr lang="en-US" dirty="0"/>
          </a:p>
        </p:txBody>
      </p:sp>
      <p:sp>
        <p:nvSpPr>
          <p:cNvPr id="6" name="Footer Placeholder 4"/>
          <p:cNvSpPr>
            <a:spLocks noGrp="1"/>
          </p:cNvSpPr>
          <p:nvPr>
            <p:ph type="ftr" sz="quarter" idx="11"/>
          </p:nvPr>
        </p:nvSpPr>
        <p:spPr/>
        <p:txBody>
          <a:bodyPr/>
          <a:lstStyle/>
          <a:p>
            <a:r>
              <a:rPr lang="en-US" dirty="0"/>
              <a:t>Veton Këpuska</a:t>
            </a:r>
          </a:p>
        </p:txBody>
      </p:sp>
      <p:sp>
        <p:nvSpPr>
          <p:cNvPr id="7" name="Slide Number Placeholder 5"/>
          <p:cNvSpPr>
            <a:spLocks noGrp="1"/>
          </p:cNvSpPr>
          <p:nvPr>
            <p:ph type="sldNum" sz="quarter" idx="12"/>
          </p:nvPr>
        </p:nvSpPr>
        <p:spPr/>
        <p:txBody>
          <a:bodyPr/>
          <a:lstStyle/>
          <a:p>
            <a:fld id="{C5F6BF1C-DE62-4692-8156-A44596097F41}" type="slidenum">
              <a:rPr lang="en-US"/>
              <a:pPr/>
              <a:t>211</a:t>
            </a:fld>
            <a:endParaRPr lang="en-US" dirty="0"/>
          </a:p>
        </p:txBody>
      </p:sp>
      <p:sp>
        <p:nvSpPr>
          <p:cNvPr id="1403906" name="Rectangle 2"/>
          <p:cNvSpPr>
            <a:spLocks noGrp="1" noChangeArrowheads="1"/>
          </p:cNvSpPr>
          <p:nvPr>
            <p:ph type="title"/>
          </p:nvPr>
        </p:nvSpPr>
        <p:spPr/>
        <p:txBody>
          <a:bodyPr/>
          <a:lstStyle/>
          <a:p>
            <a:r>
              <a:rPr lang="en-US" dirty="0" err="1"/>
              <a:t>Viterbi</a:t>
            </a:r>
            <a:r>
              <a:rPr lang="en-US" dirty="0"/>
              <a:t> Trellis</a:t>
            </a:r>
          </a:p>
        </p:txBody>
      </p:sp>
      <p:sp>
        <p:nvSpPr>
          <p:cNvPr id="1403907" name="Rectangle 3"/>
          <p:cNvSpPr>
            <a:spLocks noGrp="1" noChangeArrowheads="1"/>
          </p:cNvSpPr>
          <p:nvPr>
            <p:ph type="body" idx="1"/>
          </p:nvPr>
        </p:nvSpPr>
        <p:spPr/>
        <p:txBody>
          <a:bodyPr/>
          <a:lstStyle/>
          <a:p>
            <a:pPr>
              <a:lnSpc>
                <a:spcPct val="80000"/>
              </a:lnSpc>
            </a:pPr>
            <a:r>
              <a:rPr lang="en-US" sz="2000" dirty="0"/>
              <a:t>Each cell of the </a:t>
            </a:r>
            <a:r>
              <a:rPr lang="en-US" sz="2000" dirty="0" err="1"/>
              <a:t>Viterbi</a:t>
            </a:r>
            <a:r>
              <a:rPr lang="en-US" sz="2000" dirty="0"/>
              <a:t> trellis, </a:t>
            </a:r>
            <a:r>
              <a:rPr lang="en-US" sz="2000" b="1" i="1" dirty="0" err="1">
                <a:latin typeface="Times New Roman" pitchFamily="18" charset="0"/>
              </a:rPr>
              <a:t>v</a:t>
            </a:r>
            <a:r>
              <a:rPr lang="en-US" sz="2000" i="1" baseline="-25000" dirty="0" err="1"/>
              <a:t>t</a:t>
            </a:r>
            <a:r>
              <a:rPr lang="en-US" sz="2000" dirty="0"/>
              <a:t>(</a:t>
            </a:r>
            <a:r>
              <a:rPr lang="en-US" sz="2000" i="1" dirty="0"/>
              <a:t>j</a:t>
            </a:r>
            <a:r>
              <a:rPr lang="en-US" sz="2000" dirty="0"/>
              <a:t>) represents the probability that the HMM is in state </a:t>
            </a:r>
            <a:r>
              <a:rPr lang="en-US" sz="2000" i="1" dirty="0"/>
              <a:t>j </a:t>
            </a:r>
            <a:r>
              <a:rPr lang="en-US" sz="2000" dirty="0"/>
              <a:t>after seeing the first </a:t>
            </a:r>
            <a:r>
              <a:rPr lang="en-US" sz="2000" i="1" dirty="0"/>
              <a:t>t </a:t>
            </a:r>
            <a:r>
              <a:rPr lang="en-US" sz="2000" dirty="0"/>
              <a:t>observations and passing through the most likely state sequence </a:t>
            </a:r>
            <a:r>
              <a:rPr lang="en-US" sz="2000" i="1" dirty="0"/>
              <a:t>q</a:t>
            </a:r>
            <a:r>
              <a:rPr lang="en-US" sz="2000" baseline="-25000" dirty="0"/>
              <a:t>1</a:t>
            </a:r>
            <a:r>
              <a:rPr lang="en-US" sz="2000" dirty="0"/>
              <a:t>...</a:t>
            </a:r>
            <a:r>
              <a:rPr lang="en-US" sz="2000" i="1" dirty="0"/>
              <a:t>q</a:t>
            </a:r>
            <a:r>
              <a:rPr lang="en-US" sz="2000" i="1" baseline="-25000" dirty="0"/>
              <a:t>t</a:t>
            </a:r>
            <a:r>
              <a:rPr lang="en-US" sz="2000" baseline="-25000" dirty="0"/>
              <a:t>−1</a:t>
            </a:r>
            <a:r>
              <a:rPr lang="en-US" sz="2000" dirty="0"/>
              <a:t>, given the automaton/model </a:t>
            </a:r>
            <a:r>
              <a:rPr lang="en-US" sz="2000" dirty="0">
                <a:latin typeface="Symbol" pitchFamily="18" charset="2"/>
              </a:rPr>
              <a:t>l</a:t>
            </a:r>
            <a:r>
              <a:rPr lang="en-US" sz="2000" dirty="0"/>
              <a:t>. </a:t>
            </a:r>
          </a:p>
          <a:p>
            <a:pPr>
              <a:lnSpc>
                <a:spcPct val="80000"/>
              </a:lnSpc>
            </a:pPr>
            <a:r>
              <a:rPr lang="en-US" sz="2000" dirty="0"/>
              <a:t>The value of each cell </a:t>
            </a:r>
            <a:r>
              <a:rPr lang="en-US" sz="2000" i="1" dirty="0" err="1"/>
              <a:t>v</a:t>
            </a:r>
            <a:r>
              <a:rPr lang="en-US" sz="2000" i="1" baseline="-25000" dirty="0" err="1"/>
              <a:t>t</a:t>
            </a:r>
            <a:r>
              <a:rPr lang="en-US" sz="2000" dirty="0"/>
              <a:t>( </a:t>
            </a:r>
            <a:r>
              <a:rPr lang="en-US" sz="2000" i="1" dirty="0"/>
              <a:t>j</a:t>
            </a:r>
            <a:r>
              <a:rPr lang="en-US" sz="2000" dirty="0"/>
              <a:t>) is computed by recursively taking the most probable path that could lead us to this cell. Formally, each cell expresses the following probability:</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Like other dynamic programming algorithms, </a:t>
            </a:r>
            <a:r>
              <a:rPr lang="en-US" sz="2000" dirty="0" err="1"/>
              <a:t>Viterbi</a:t>
            </a:r>
            <a:r>
              <a:rPr lang="en-US" sz="2000" dirty="0"/>
              <a:t> fills each cell recursively. Given that we had already computed the probability of being in every state at time </a:t>
            </a:r>
            <a:r>
              <a:rPr lang="en-US" sz="2000" i="1" dirty="0"/>
              <a:t>t</a:t>
            </a:r>
            <a:r>
              <a:rPr lang="en-US" sz="2000" dirty="0"/>
              <a:t>−1,We compute the </a:t>
            </a:r>
            <a:r>
              <a:rPr lang="en-US" sz="2000" dirty="0" err="1"/>
              <a:t>Viterbi</a:t>
            </a:r>
            <a:r>
              <a:rPr lang="en-US" sz="2000" dirty="0"/>
              <a:t> probability by taking the most probable of the extensions of the paths that lead to the current cell. For a given state </a:t>
            </a:r>
            <a:r>
              <a:rPr lang="en-US" sz="2000" i="1" dirty="0" err="1"/>
              <a:t>q</a:t>
            </a:r>
            <a:r>
              <a:rPr lang="en-US" sz="2000" i="1" baseline="-25000" dirty="0" err="1"/>
              <a:t>j</a:t>
            </a:r>
            <a:r>
              <a:rPr lang="en-US" sz="2000" i="1" dirty="0"/>
              <a:t> </a:t>
            </a:r>
            <a:r>
              <a:rPr lang="en-US" sz="2000" dirty="0"/>
              <a:t>at time </a:t>
            </a:r>
            <a:r>
              <a:rPr lang="en-US" sz="2000" i="1" dirty="0"/>
              <a:t>t</a:t>
            </a:r>
            <a:r>
              <a:rPr lang="en-US" sz="2000" dirty="0"/>
              <a:t>, the value </a:t>
            </a:r>
            <a:r>
              <a:rPr lang="en-US" sz="2000" b="1" i="1" dirty="0" err="1">
                <a:latin typeface="Times New Roman" pitchFamily="18" charset="0"/>
              </a:rPr>
              <a:t>v</a:t>
            </a:r>
            <a:r>
              <a:rPr lang="en-US" sz="2000" i="1" baseline="-25000" dirty="0" err="1"/>
              <a:t>t</a:t>
            </a:r>
            <a:r>
              <a:rPr lang="en-US" sz="2000" dirty="0"/>
              <a:t>(</a:t>
            </a:r>
            <a:r>
              <a:rPr lang="en-US" sz="2000" i="1" dirty="0"/>
              <a:t>j</a:t>
            </a:r>
            <a:r>
              <a:rPr lang="en-US" sz="2000" dirty="0"/>
              <a:t>) is computed as follows:</a:t>
            </a:r>
          </a:p>
        </p:txBody>
      </p:sp>
      <p:graphicFrame>
        <p:nvGraphicFramePr>
          <p:cNvPr id="1403908" name="Object 4"/>
          <p:cNvGraphicFramePr>
            <a:graphicFrameLocks noGrp="1" noChangeAspect="1"/>
          </p:cNvGraphicFramePr>
          <p:nvPr>
            <p:ph sz="half" idx="4294967295"/>
          </p:nvPr>
        </p:nvGraphicFramePr>
        <p:xfrm>
          <a:off x="1116013" y="3697288"/>
          <a:ext cx="6643687" cy="484187"/>
        </p:xfrm>
        <a:graphic>
          <a:graphicData uri="http://schemas.openxmlformats.org/presentationml/2006/ole">
            <mc:AlternateContent xmlns:mc="http://schemas.openxmlformats.org/markup-compatibility/2006">
              <mc:Choice xmlns:v="urn:schemas-microsoft-com:vml" Requires="v">
                <p:oleObj spid="_x0000_s1403978" name="Equation" r:id="rId3" imgW="3136900" imgH="228600" progId="Equation.3">
                  <p:embed/>
                </p:oleObj>
              </mc:Choice>
              <mc:Fallback>
                <p:oleObj name="Equation" r:id="rId3" imgW="3136900" imgH="2286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697288"/>
                        <a:ext cx="6643687"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F64A1D0-3D3D-442E-9715-07313201BD9F}" type="datetime3">
              <a:rPr lang="en-US"/>
              <a:pPr/>
              <a:t>22 March 2017</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BCCD144F-8257-4161-A43E-4DDF87107EAD}" type="slidenum">
              <a:rPr lang="en-US"/>
              <a:pPr/>
              <a:t>212</a:t>
            </a:fld>
            <a:endParaRPr lang="en-US"/>
          </a:p>
        </p:txBody>
      </p:sp>
      <p:sp>
        <p:nvSpPr>
          <p:cNvPr id="1408004" name="Rectangle 4"/>
          <p:cNvSpPr>
            <a:spLocks noGrp="1" noChangeArrowheads="1"/>
          </p:cNvSpPr>
          <p:nvPr>
            <p:ph type="title"/>
          </p:nvPr>
        </p:nvSpPr>
        <p:spPr/>
        <p:txBody>
          <a:bodyPr/>
          <a:lstStyle/>
          <a:p>
            <a:r>
              <a:rPr lang="en-US"/>
              <a:t>Viterbi Alignment</a:t>
            </a:r>
          </a:p>
        </p:txBody>
      </p:sp>
      <p:sp>
        <p:nvSpPr>
          <p:cNvPr id="1408006" name="Rectangle 6"/>
          <p:cNvSpPr>
            <a:spLocks noGrp="1" noChangeArrowheads="1"/>
          </p:cNvSpPr>
          <p:nvPr>
            <p:ph type="body" sz="half" idx="2"/>
          </p:nvPr>
        </p:nvSpPr>
        <p:spPr>
          <a:xfrm>
            <a:off x="566738" y="2430463"/>
            <a:ext cx="8001000" cy="3589337"/>
          </a:xfrm>
        </p:spPr>
        <p:txBody>
          <a:bodyPr/>
          <a:lstStyle/>
          <a:p>
            <a:pPr>
              <a:lnSpc>
                <a:spcPct val="80000"/>
              </a:lnSpc>
            </a:pPr>
            <a:r>
              <a:rPr lang="en-US" sz="2200" dirty="0"/>
              <a:t>The three factors that are multiplied in equation above for extending the previous paths to compute the </a:t>
            </a:r>
            <a:r>
              <a:rPr lang="en-US" sz="2200" dirty="0" err="1"/>
              <a:t>Viterbi</a:t>
            </a:r>
            <a:r>
              <a:rPr lang="en-US" sz="2200" dirty="0"/>
              <a:t> probability at time </a:t>
            </a:r>
            <a:r>
              <a:rPr lang="en-US" sz="2200" i="1" dirty="0"/>
              <a:t>t </a:t>
            </a:r>
            <a:r>
              <a:rPr lang="en-US" sz="2200" dirty="0"/>
              <a:t>are:</a:t>
            </a:r>
            <a:br>
              <a:rPr lang="en-US" sz="2200" dirty="0"/>
            </a:br>
            <a:endParaRPr lang="en-US" sz="2200" dirty="0"/>
          </a:p>
          <a:p>
            <a:pPr>
              <a:lnSpc>
                <a:spcPct val="80000"/>
              </a:lnSpc>
            </a:pPr>
            <a:r>
              <a:rPr lang="en-US" sz="2200" b="1" i="1" dirty="0">
                <a:latin typeface="Times New Roman" pitchFamily="18" charset="0"/>
              </a:rPr>
              <a:t>v</a:t>
            </a:r>
            <a:r>
              <a:rPr lang="en-US" sz="2200" b="1" i="1" baseline="-25000" dirty="0">
                <a:latin typeface="Times New Roman" pitchFamily="18" charset="0"/>
              </a:rPr>
              <a:t>t</a:t>
            </a:r>
            <a:r>
              <a:rPr lang="en-US" sz="2200" b="1" baseline="-25000" dirty="0">
                <a:latin typeface="Times New Roman" pitchFamily="18" charset="0"/>
              </a:rPr>
              <a:t>−1</a:t>
            </a:r>
            <a:r>
              <a:rPr lang="en-US" sz="2200" b="1" dirty="0">
                <a:latin typeface="Times New Roman" pitchFamily="18" charset="0"/>
              </a:rPr>
              <a:t>(</a:t>
            </a:r>
            <a:r>
              <a:rPr lang="en-US" sz="2200" b="1" i="1" dirty="0" err="1">
                <a:latin typeface="Times New Roman" pitchFamily="18" charset="0"/>
              </a:rPr>
              <a:t>i</a:t>
            </a:r>
            <a:r>
              <a:rPr lang="en-US" sz="2200" b="1" dirty="0">
                <a:latin typeface="Times New Roman" pitchFamily="18" charset="0"/>
              </a:rPr>
              <a:t>)</a:t>
            </a:r>
            <a:r>
              <a:rPr lang="en-US" sz="2200" dirty="0"/>
              <a:t> 	the </a:t>
            </a:r>
            <a:r>
              <a:rPr lang="en-US" sz="2200" b="1" dirty="0">
                <a:solidFill>
                  <a:srgbClr val="FF0000"/>
                </a:solidFill>
              </a:rPr>
              <a:t>previous </a:t>
            </a:r>
            <a:r>
              <a:rPr lang="en-US" sz="2200" b="1" dirty="0" err="1">
                <a:solidFill>
                  <a:srgbClr val="FF0000"/>
                </a:solidFill>
              </a:rPr>
              <a:t>Viterbi</a:t>
            </a:r>
            <a:r>
              <a:rPr lang="en-US" sz="2200" b="1" dirty="0">
                <a:solidFill>
                  <a:srgbClr val="FF0000"/>
                </a:solidFill>
              </a:rPr>
              <a:t> path probability </a:t>
            </a:r>
            <a:r>
              <a:rPr lang="en-US" sz="2200" b="1" dirty="0"/>
              <a:t/>
            </a:r>
            <a:br>
              <a:rPr lang="en-US" sz="2200" b="1" dirty="0"/>
            </a:br>
            <a:r>
              <a:rPr lang="en-US" sz="2200" b="1" dirty="0"/>
              <a:t>		</a:t>
            </a:r>
            <a:r>
              <a:rPr lang="en-US" sz="2200" dirty="0"/>
              <a:t>from the previous time step</a:t>
            </a:r>
          </a:p>
          <a:p>
            <a:pPr>
              <a:lnSpc>
                <a:spcPct val="80000"/>
              </a:lnSpc>
            </a:pPr>
            <a:r>
              <a:rPr lang="en-US" sz="2200" b="1" i="1" dirty="0" err="1">
                <a:latin typeface="Times New Roman" pitchFamily="18" charset="0"/>
              </a:rPr>
              <a:t>a</a:t>
            </a:r>
            <a:r>
              <a:rPr lang="en-US" sz="2200" b="1" i="1" baseline="-25000" dirty="0" err="1">
                <a:latin typeface="Times New Roman" pitchFamily="18" charset="0"/>
              </a:rPr>
              <a:t>ij</a:t>
            </a:r>
            <a:r>
              <a:rPr lang="en-US" sz="2200" i="1" dirty="0"/>
              <a:t> 		</a:t>
            </a:r>
            <a:r>
              <a:rPr lang="en-US" sz="2200" dirty="0"/>
              <a:t>the </a:t>
            </a:r>
            <a:r>
              <a:rPr lang="en-US" sz="2200" b="1" dirty="0">
                <a:solidFill>
                  <a:srgbClr val="FF0000"/>
                </a:solidFill>
              </a:rPr>
              <a:t>transition probability </a:t>
            </a:r>
            <a:r>
              <a:rPr lang="en-US" sz="2200" dirty="0"/>
              <a:t>from previous 		state </a:t>
            </a:r>
            <a:r>
              <a:rPr lang="en-US" sz="2200" i="1" dirty="0" err="1"/>
              <a:t>q</a:t>
            </a:r>
            <a:r>
              <a:rPr lang="en-US" sz="2200" i="1" baseline="-25000" dirty="0" err="1"/>
              <a:t>i</a:t>
            </a:r>
            <a:r>
              <a:rPr lang="en-US" sz="2200" i="1" dirty="0"/>
              <a:t> </a:t>
            </a:r>
            <a:r>
              <a:rPr lang="en-US" sz="2200" dirty="0"/>
              <a:t>to current state </a:t>
            </a:r>
            <a:r>
              <a:rPr lang="en-US" sz="2200" i="1" dirty="0" err="1"/>
              <a:t>q</a:t>
            </a:r>
            <a:r>
              <a:rPr lang="en-US" sz="2200" i="1" baseline="-25000" dirty="0" err="1"/>
              <a:t>j</a:t>
            </a:r>
            <a:endParaRPr lang="en-US" sz="2200" i="1" baseline="-25000" dirty="0"/>
          </a:p>
          <a:p>
            <a:pPr>
              <a:lnSpc>
                <a:spcPct val="80000"/>
              </a:lnSpc>
            </a:pPr>
            <a:r>
              <a:rPr lang="en-US" sz="2200" b="1" i="1" dirty="0" err="1">
                <a:latin typeface="Times New Roman" pitchFamily="18" charset="0"/>
              </a:rPr>
              <a:t>b</a:t>
            </a:r>
            <a:r>
              <a:rPr lang="en-US" sz="2200" b="1" i="1" baseline="-25000" dirty="0" err="1">
                <a:latin typeface="Times New Roman" pitchFamily="18" charset="0"/>
              </a:rPr>
              <a:t>j</a:t>
            </a:r>
            <a:r>
              <a:rPr lang="en-US" sz="2200" b="1" dirty="0">
                <a:latin typeface="Times New Roman" pitchFamily="18" charset="0"/>
              </a:rPr>
              <a:t>(</a:t>
            </a:r>
            <a:r>
              <a:rPr lang="en-US" sz="2200" b="1" i="1" dirty="0" err="1">
                <a:latin typeface="Times New Roman" pitchFamily="18" charset="0"/>
              </a:rPr>
              <a:t>o</a:t>
            </a:r>
            <a:r>
              <a:rPr lang="en-US" sz="2200" b="1" i="1" baseline="-25000" dirty="0" err="1">
                <a:latin typeface="Times New Roman" pitchFamily="18" charset="0"/>
              </a:rPr>
              <a:t>t</a:t>
            </a:r>
            <a:r>
              <a:rPr lang="en-US" sz="2200" b="1" dirty="0">
                <a:latin typeface="Times New Roman" pitchFamily="18" charset="0"/>
              </a:rPr>
              <a:t>)</a:t>
            </a:r>
            <a:r>
              <a:rPr lang="en-US" sz="2200" dirty="0"/>
              <a:t> 	the </a:t>
            </a:r>
            <a:r>
              <a:rPr lang="en-US" sz="2200" b="1" dirty="0">
                <a:solidFill>
                  <a:srgbClr val="FF0000"/>
                </a:solidFill>
              </a:rPr>
              <a:t>state observation likelihood </a:t>
            </a:r>
            <a:r>
              <a:rPr lang="en-US" sz="2200" dirty="0"/>
              <a:t>of the 		observation symbol </a:t>
            </a:r>
            <a:r>
              <a:rPr lang="en-US" sz="2200" i="1" dirty="0" err="1"/>
              <a:t>o</a:t>
            </a:r>
            <a:r>
              <a:rPr lang="en-US" sz="2200" i="1" baseline="-25000" dirty="0" err="1"/>
              <a:t>t</a:t>
            </a:r>
            <a:r>
              <a:rPr lang="en-US" sz="2200" i="1" dirty="0"/>
              <a:t> </a:t>
            </a:r>
            <a:r>
              <a:rPr lang="en-US" sz="2200" dirty="0"/>
              <a:t>given the current 		state </a:t>
            </a:r>
            <a:r>
              <a:rPr lang="en-US" sz="2200" i="1" dirty="0"/>
              <a:t>j</a:t>
            </a:r>
          </a:p>
        </p:txBody>
      </p:sp>
      <p:graphicFrame>
        <p:nvGraphicFramePr>
          <p:cNvPr id="1408007" name="Object 7"/>
          <p:cNvGraphicFramePr>
            <a:graphicFrameLocks noGrp="1" noChangeAspect="1"/>
          </p:cNvGraphicFramePr>
          <p:nvPr>
            <p:ph sz="half" idx="1"/>
          </p:nvPr>
        </p:nvGraphicFramePr>
        <p:xfrm>
          <a:off x="2536825" y="1470025"/>
          <a:ext cx="4254500" cy="725488"/>
        </p:xfrm>
        <a:graphic>
          <a:graphicData uri="http://schemas.openxmlformats.org/presentationml/2006/ole">
            <mc:AlternateContent xmlns:mc="http://schemas.openxmlformats.org/markup-compatibility/2006">
              <mc:Choice xmlns:v="urn:schemas-microsoft-com:vml" Requires="v">
                <p:oleObj spid="_x0000_s1408077" name="Equation" r:id="rId3" imgW="1638300" imgH="279400" progId="Equation.3">
                  <p:embed/>
                </p:oleObj>
              </mc:Choice>
              <mc:Fallback>
                <p:oleObj name="Equation" r:id="rId3" imgW="1638300" imgH="279400" progId="Equation.3">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825" y="1470025"/>
                        <a:ext cx="4254500"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286381-CAE7-4A47-A11B-8E163447B71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28695EF-0D7F-4624-A812-250611C800B8}" type="slidenum">
              <a:rPr lang="en-US"/>
              <a:pPr/>
              <a:t>213</a:t>
            </a:fld>
            <a:endParaRPr lang="en-US"/>
          </a:p>
        </p:txBody>
      </p:sp>
      <p:sp>
        <p:nvSpPr>
          <p:cNvPr id="1410050" name="Rectangle 2"/>
          <p:cNvSpPr>
            <a:spLocks noGrp="1" noChangeArrowheads="1"/>
          </p:cNvSpPr>
          <p:nvPr>
            <p:ph type="title"/>
          </p:nvPr>
        </p:nvSpPr>
        <p:spPr/>
        <p:txBody>
          <a:bodyPr/>
          <a:lstStyle/>
          <a:p>
            <a:r>
              <a:rPr lang="en-US"/>
              <a:t>Viterbi Alignment</a:t>
            </a:r>
          </a:p>
        </p:txBody>
      </p:sp>
      <p:sp>
        <p:nvSpPr>
          <p:cNvPr id="1410051" name="Rectangle 3"/>
          <p:cNvSpPr>
            <a:spLocks noGrp="1" noChangeArrowheads="1"/>
          </p:cNvSpPr>
          <p:nvPr>
            <p:ph type="body" idx="1"/>
          </p:nvPr>
        </p:nvSpPr>
        <p:spPr/>
        <p:txBody>
          <a:bodyPr/>
          <a:lstStyle/>
          <a:p>
            <a:pPr>
              <a:lnSpc>
                <a:spcPct val="90000"/>
              </a:lnSpc>
            </a:pPr>
            <a:r>
              <a:rPr lang="en-US" sz="1800" dirty="0"/>
              <a:t>Recall that the goal of the </a:t>
            </a:r>
            <a:r>
              <a:rPr lang="en-US" sz="1800" dirty="0" err="1"/>
              <a:t>Viterbi</a:t>
            </a:r>
            <a:r>
              <a:rPr lang="en-US" sz="1800" dirty="0"/>
              <a:t> algorithm is to find the best state sequence </a:t>
            </a:r>
            <a:r>
              <a:rPr lang="en-US" sz="1800" i="1" dirty="0">
                <a:latin typeface="Times New Roman" pitchFamily="18" charset="0"/>
              </a:rPr>
              <a:t>q </a:t>
            </a:r>
            <a:r>
              <a:rPr lang="en-US" sz="1800" dirty="0">
                <a:latin typeface="Times New Roman" pitchFamily="18" charset="0"/>
              </a:rPr>
              <a:t>= (</a:t>
            </a:r>
            <a:r>
              <a:rPr lang="en-US" sz="1800" i="1" dirty="0">
                <a:latin typeface="Times New Roman" pitchFamily="18" charset="0"/>
              </a:rPr>
              <a:t>q</a:t>
            </a:r>
            <a:r>
              <a:rPr lang="en-US" sz="1800" baseline="-25000" dirty="0">
                <a:latin typeface="Times New Roman" pitchFamily="18" charset="0"/>
              </a:rPr>
              <a:t>1</a:t>
            </a:r>
            <a:r>
              <a:rPr lang="en-US" sz="1800" i="1" dirty="0">
                <a:latin typeface="Times New Roman" pitchFamily="18" charset="0"/>
              </a:rPr>
              <a:t>q</a:t>
            </a:r>
            <a:r>
              <a:rPr lang="en-US" sz="1800" baseline="-25000" dirty="0">
                <a:latin typeface="Times New Roman" pitchFamily="18" charset="0"/>
              </a:rPr>
              <a:t>2</a:t>
            </a:r>
            <a:r>
              <a:rPr lang="en-US" sz="1800" i="1" dirty="0">
                <a:latin typeface="Times New Roman" pitchFamily="18" charset="0"/>
              </a:rPr>
              <a:t>q</a:t>
            </a:r>
            <a:r>
              <a:rPr lang="en-US" sz="1800" baseline="-25000" dirty="0">
                <a:latin typeface="Times New Roman" pitchFamily="18" charset="0"/>
              </a:rPr>
              <a:t>3</a:t>
            </a:r>
            <a:r>
              <a:rPr lang="en-US" sz="1800" dirty="0">
                <a:latin typeface="Times New Roman" pitchFamily="18" charset="0"/>
              </a:rPr>
              <a:t> . . .</a:t>
            </a:r>
            <a:r>
              <a:rPr lang="en-US" sz="1800" i="1" dirty="0" err="1">
                <a:latin typeface="Times New Roman" pitchFamily="18" charset="0"/>
              </a:rPr>
              <a:t>q</a:t>
            </a:r>
            <a:r>
              <a:rPr lang="en-US" sz="1800" i="1" baseline="-25000" dirty="0" err="1">
                <a:latin typeface="Times New Roman" pitchFamily="18" charset="0"/>
              </a:rPr>
              <a:t>T</a:t>
            </a:r>
            <a:r>
              <a:rPr lang="en-US" sz="1800" dirty="0">
                <a:latin typeface="Times New Roman" pitchFamily="18" charset="0"/>
              </a:rPr>
              <a:t>)</a:t>
            </a:r>
            <a:r>
              <a:rPr lang="en-US" sz="1800" dirty="0"/>
              <a:t> given the set of observations </a:t>
            </a:r>
            <a:r>
              <a:rPr lang="en-US" sz="1800" dirty="0" smtClean="0"/>
              <a:t/>
            </a:r>
            <a:br>
              <a:rPr lang="en-US" sz="1800" dirty="0" smtClean="0"/>
            </a:br>
            <a:r>
              <a:rPr lang="en-US" sz="1800" i="1" dirty="0" smtClean="0">
                <a:latin typeface="Times New Roman" pitchFamily="18" charset="0"/>
              </a:rPr>
              <a:t>o </a:t>
            </a:r>
            <a:r>
              <a:rPr lang="en-US" sz="1800" dirty="0">
                <a:latin typeface="Times New Roman" pitchFamily="18" charset="0"/>
              </a:rPr>
              <a:t>= (</a:t>
            </a:r>
            <a:r>
              <a:rPr lang="en-US" sz="1800" i="1" dirty="0">
                <a:latin typeface="Times New Roman" pitchFamily="18" charset="0"/>
              </a:rPr>
              <a:t>o</a:t>
            </a:r>
            <a:r>
              <a:rPr lang="en-US" sz="1800" baseline="-25000" dirty="0">
                <a:latin typeface="Times New Roman" pitchFamily="18" charset="0"/>
              </a:rPr>
              <a:t>1</a:t>
            </a:r>
            <a:r>
              <a:rPr lang="en-US" sz="1800" i="1" dirty="0">
                <a:latin typeface="Times New Roman" pitchFamily="18" charset="0"/>
              </a:rPr>
              <a:t>o</a:t>
            </a:r>
            <a:r>
              <a:rPr lang="en-US" sz="1800" baseline="-25000" dirty="0">
                <a:latin typeface="Times New Roman" pitchFamily="18" charset="0"/>
              </a:rPr>
              <a:t>2</a:t>
            </a:r>
            <a:r>
              <a:rPr lang="en-US" sz="1800" i="1" dirty="0">
                <a:latin typeface="Times New Roman" pitchFamily="18" charset="0"/>
              </a:rPr>
              <a:t>o</a:t>
            </a:r>
            <a:r>
              <a:rPr lang="en-US" sz="1800" baseline="-25000" dirty="0">
                <a:latin typeface="Times New Roman" pitchFamily="18" charset="0"/>
              </a:rPr>
              <a:t>3</a:t>
            </a:r>
            <a:r>
              <a:rPr lang="en-US" sz="1800" dirty="0">
                <a:latin typeface="Times New Roman" pitchFamily="18" charset="0"/>
              </a:rPr>
              <a:t> . . .</a:t>
            </a:r>
            <a:r>
              <a:rPr lang="en-US" sz="1800" i="1" dirty="0" err="1">
                <a:latin typeface="Times New Roman" pitchFamily="18" charset="0"/>
              </a:rPr>
              <a:t>o</a:t>
            </a:r>
            <a:r>
              <a:rPr lang="en-US" sz="1800" i="1" baseline="-25000" dirty="0" err="1">
                <a:latin typeface="Times New Roman" pitchFamily="18" charset="0"/>
              </a:rPr>
              <a:t>T</a:t>
            </a:r>
            <a:r>
              <a:rPr lang="en-US" sz="1800" i="1" dirty="0">
                <a:latin typeface="Times New Roman" pitchFamily="18" charset="0"/>
              </a:rPr>
              <a:t> </a:t>
            </a:r>
            <a:r>
              <a:rPr lang="en-US" sz="1800" dirty="0">
                <a:latin typeface="Times New Roman" pitchFamily="18" charset="0"/>
              </a:rPr>
              <a:t>)</a:t>
            </a:r>
            <a:r>
              <a:rPr lang="en-US" sz="1800" dirty="0"/>
              <a:t>. </a:t>
            </a:r>
          </a:p>
          <a:p>
            <a:pPr>
              <a:lnSpc>
                <a:spcPct val="90000"/>
              </a:lnSpc>
            </a:pPr>
            <a:r>
              <a:rPr lang="en-US" sz="1800" dirty="0" smtClean="0"/>
              <a:t>It </a:t>
            </a:r>
            <a:r>
              <a:rPr lang="en-US" sz="1800" dirty="0"/>
              <a:t>needs to also find the probability of this state sequence. </a:t>
            </a:r>
            <a:endParaRPr lang="en-US" sz="1800" dirty="0" smtClean="0"/>
          </a:p>
          <a:p>
            <a:pPr>
              <a:lnSpc>
                <a:spcPct val="90000"/>
              </a:lnSpc>
            </a:pPr>
            <a:endParaRPr lang="en-US" sz="1800" dirty="0" smtClean="0"/>
          </a:p>
          <a:p>
            <a:pPr>
              <a:lnSpc>
                <a:spcPct val="90000"/>
              </a:lnSpc>
            </a:pPr>
            <a:r>
              <a:rPr lang="en-US" sz="1800" dirty="0" smtClean="0"/>
              <a:t>Note </a:t>
            </a:r>
            <a:r>
              <a:rPr lang="en-US" sz="1800" dirty="0"/>
              <a:t>that the </a:t>
            </a:r>
            <a:r>
              <a:rPr lang="en-US" sz="1800" dirty="0" err="1"/>
              <a:t>Viterbi</a:t>
            </a:r>
            <a:r>
              <a:rPr lang="en-US" sz="1800" dirty="0"/>
              <a:t> algorithm is identical to the forward algorithm except that it takes the </a:t>
            </a:r>
            <a:r>
              <a:rPr lang="en-US" sz="1800" b="1" dirty="0">
                <a:solidFill>
                  <a:srgbClr val="FF0000"/>
                </a:solidFill>
              </a:rPr>
              <a:t>MAX</a:t>
            </a:r>
            <a:r>
              <a:rPr lang="en-US" sz="1800" dirty="0"/>
              <a:t> over the previous path probabilities where forward takes the </a:t>
            </a:r>
            <a:r>
              <a:rPr lang="en-US" sz="1800" b="1" dirty="0">
                <a:solidFill>
                  <a:srgbClr val="0000FF"/>
                </a:solidFill>
              </a:rPr>
              <a:t>SUM</a:t>
            </a:r>
            <a:r>
              <a:rPr lang="en-US" sz="1800" dirty="0"/>
              <a:t>.</a:t>
            </a:r>
          </a:p>
          <a:p>
            <a:pPr>
              <a:lnSpc>
                <a:spcPct val="90000"/>
              </a:lnSpc>
            </a:pPr>
            <a:endParaRPr lang="en-US" sz="1800" dirty="0" smtClean="0"/>
          </a:p>
          <a:p>
            <a:pPr>
              <a:lnSpc>
                <a:spcPct val="90000"/>
              </a:lnSpc>
            </a:pPr>
            <a:r>
              <a:rPr lang="en-US" sz="1800" dirty="0" smtClean="0"/>
              <a:t>Fig</a:t>
            </a:r>
            <a:r>
              <a:rPr lang="en-US" sz="1800" dirty="0"/>
              <a:t>. in the next slide shows the computation of the first three time-steps in the </a:t>
            </a:r>
            <a:r>
              <a:rPr lang="en-US" sz="1800" dirty="0" err="1"/>
              <a:t>Viterbi</a:t>
            </a:r>
            <a:r>
              <a:rPr lang="en-US" sz="1800" dirty="0"/>
              <a:t> trellis corresponding to the forward trellis in </a:t>
            </a:r>
            <a:r>
              <a:rPr lang="en-US" sz="1800" dirty="0">
                <a:hlinkClick r:id="rId2" action="ppaction://hlinksldjump"/>
              </a:rPr>
              <a:t>Example of Forward Trellis for word “five”</a:t>
            </a:r>
            <a:r>
              <a:rPr lang="en-US" sz="1800" dirty="0"/>
              <a:t>. </a:t>
            </a:r>
          </a:p>
          <a:p>
            <a:pPr>
              <a:lnSpc>
                <a:spcPct val="90000"/>
              </a:lnSpc>
            </a:pPr>
            <a:r>
              <a:rPr lang="en-US" sz="1800" dirty="0"/>
              <a:t>We have again used the made-up probabilities for the </a:t>
            </a:r>
            <a:r>
              <a:rPr lang="en-US" sz="1800" dirty="0" err="1"/>
              <a:t>cepstral</a:t>
            </a:r>
            <a:r>
              <a:rPr lang="en-US" sz="1800" dirty="0"/>
              <a:t> observations; here we also follow common convention in not showing the zero cells in the upper left corner. Note that only the middle cell in the third column differs from </a:t>
            </a:r>
            <a:r>
              <a:rPr lang="en-US" sz="1800" dirty="0" err="1"/>
              <a:t>Viterbi</a:t>
            </a:r>
            <a:r>
              <a:rPr lang="en-US" sz="1800" dirty="0"/>
              <a:t> to </a:t>
            </a:r>
            <a:r>
              <a:rPr lang="en-US" sz="1800" dirty="0" smtClean="0"/>
              <a:t>forward algorithm. </a:t>
            </a:r>
            <a:endParaRPr lang="en-US" sz="1800" dirty="0"/>
          </a:p>
        </p:txBody>
      </p:sp>
    </p:spTree>
  </p:cSld>
  <p:clrMapOvr>
    <a:masterClrMapping/>
  </p:clrMapOvr>
  <p:transition spd="slow">
    <p:push dir="u"/>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6"/>
          <p:cNvSpPr>
            <a:spLocks noGrp="1"/>
          </p:cNvSpPr>
          <p:nvPr>
            <p:ph type="dt" sz="half" idx="10"/>
          </p:nvPr>
        </p:nvSpPr>
        <p:spPr/>
        <p:txBody>
          <a:bodyPr/>
          <a:lstStyle/>
          <a:p>
            <a:fld id="{4C1B9291-C83C-419D-936B-EE5D7120116C}" type="datetime3">
              <a:rPr lang="en-US"/>
              <a:pPr/>
              <a:t>22 March 2017</a:t>
            </a:fld>
            <a:endParaRPr lang="en-US"/>
          </a:p>
        </p:txBody>
      </p:sp>
      <p:sp>
        <p:nvSpPr>
          <p:cNvPr id="6" name="Footer Placeholder 7"/>
          <p:cNvSpPr>
            <a:spLocks noGrp="1"/>
          </p:cNvSpPr>
          <p:nvPr>
            <p:ph type="ftr" sz="quarter" idx="11"/>
          </p:nvPr>
        </p:nvSpPr>
        <p:spPr/>
        <p:txBody>
          <a:bodyPr/>
          <a:lstStyle/>
          <a:p>
            <a:r>
              <a:rPr lang="en-US"/>
              <a:t>Veton Këpuska</a:t>
            </a:r>
          </a:p>
        </p:txBody>
      </p:sp>
      <p:sp>
        <p:nvSpPr>
          <p:cNvPr id="7" name="Slide Number Placeholder 8"/>
          <p:cNvSpPr>
            <a:spLocks noGrp="1"/>
          </p:cNvSpPr>
          <p:nvPr>
            <p:ph type="sldNum" sz="quarter" idx="12"/>
          </p:nvPr>
        </p:nvSpPr>
        <p:spPr/>
        <p:txBody>
          <a:bodyPr/>
          <a:lstStyle/>
          <a:p>
            <a:fld id="{AA3AF593-0F0D-4087-8AB5-0F38D05C5322}" type="slidenum">
              <a:rPr lang="en-US"/>
              <a:pPr/>
              <a:t>214</a:t>
            </a:fld>
            <a:endParaRPr lang="en-US"/>
          </a:p>
        </p:txBody>
      </p:sp>
      <p:sp>
        <p:nvSpPr>
          <p:cNvPr id="1412098" name="Rectangle 2"/>
          <p:cNvSpPr>
            <a:spLocks noGrp="1" noChangeArrowheads="1"/>
          </p:cNvSpPr>
          <p:nvPr>
            <p:ph type="title" sz="quarter"/>
          </p:nvPr>
        </p:nvSpPr>
        <p:spPr/>
        <p:txBody>
          <a:bodyPr/>
          <a:lstStyle/>
          <a:p>
            <a:r>
              <a:rPr lang="en-US" sz="3400" dirty="0"/>
              <a:t>Example of </a:t>
            </a:r>
            <a:r>
              <a:rPr lang="en-US" sz="3400" dirty="0" err="1" smtClean="0"/>
              <a:t>Viterbi</a:t>
            </a:r>
            <a:r>
              <a:rPr lang="en-US" sz="3400" dirty="0" smtClean="0"/>
              <a:t> </a:t>
            </a:r>
            <a:r>
              <a:rPr lang="en-US" sz="3400" dirty="0"/>
              <a:t>Trellis for word “five”</a:t>
            </a:r>
          </a:p>
        </p:txBody>
      </p:sp>
      <p:pic>
        <p:nvPicPr>
          <p:cNvPr id="1412102" name="Picture 6"/>
          <p:cNvPicPr>
            <a:picLocks noGrp="1" noChangeAspect="1" noChangeArrowheads="1"/>
          </p:cNvPicPr>
          <p:nvPr>
            <p:ph sz="quarter" idx="1"/>
          </p:nvPr>
        </p:nvPicPr>
        <p:blipFill>
          <a:blip r:embed="rId3" cstate="print"/>
          <a:srcRect/>
          <a:stretch>
            <a:fillRect/>
          </a:stretch>
        </p:blipFill>
        <p:spPr>
          <a:xfrm>
            <a:off x="566738" y="1582738"/>
            <a:ext cx="7999412" cy="1938337"/>
          </a:xfrm>
          <a:noFill/>
          <a:ln/>
        </p:spPr>
      </p:pic>
      <p:graphicFrame>
        <p:nvGraphicFramePr>
          <p:cNvPr id="1412103" name="Object 7"/>
          <p:cNvGraphicFramePr>
            <a:graphicFrameLocks noGrp="1" noChangeAspect="1"/>
          </p:cNvGraphicFramePr>
          <p:nvPr>
            <p:ph sz="quarter" idx="3"/>
          </p:nvPr>
        </p:nvGraphicFramePr>
        <p:xfrm>
          <a:off x="1798638" y="3582988"/>
          <a:ext cx="5457825" cy="2533650"/>
        </p:xfrm>
        <a:graphic>
          <a:graphicData uri="http://schemas.openxmlformats.org/presentationml/2006/ole">
            <mc:AlternateContent xmlns:mc="http://schemas.openxmlformats.org/markup-compatibility/2006">
              <mc:Choice xmlns:v="urn:schemas-microsoft-com:vml" Requires="v">
                <p:oleObj spid="_x0000_s1487944" name="Visio" r:id="rId4" imgW="4982766" imgH="2313503" progId="Visio.Drawing.11">
                  <p:embed/>
                </p:oleObj>
              </mc:Choice>
              <mc:Fallback>
                <p:oleObj name="Visio" r:id="rId4" imgW="4982766" imgH="2313503" progId="Visio.Drawing.11">
                  <p:embed/>
                  <p:pic>
                    <p:nvPicPr>
                      <p:cNvPr id="0" name="Picture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638" y="3582988"/>
                        <a:ext cx="5457825" cy="253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38328F-4F1B-4AF6-827D-933F5680B22B}"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3931751-BAED-4773-996A-B66703FD5CEA}" type="slidenum">
              <a:rPr lang="en-US"/>
              <a:pPr/>
              <a:t>215</a:t>
            </a:fld>
            <a:endParaRPr lang="en-US"/>
          </a:p>
        </p:txBody>
      </p:sp>
      <p:sp>
        <p:nvSpPr>
          <p:cNvPr id="1411074" name="Rectangle 2"/>
          <p:cNvSpPr>
            <a:spLocks noGrp="1" noChangeArrowheads="1"/>
          </p:cNvSpPr>
          <p:nvPr>
            <p:ph type="title"/>
          </p:nvPr>
        </p:nvSpPr>
        <p:spPr/>
        <p:txBody>
          <a:bodyPr/>
          <a:lstStyle/>
          <a:p>
            <a:r>
              <a:rPr lang="en-US" sz="3400" dirty="0"/>
              <a:t>Viterbi vs. Forward/Baum Welch Algorithm</a:t>
            </a:r>
          </a:p>
        </p:txBody>
      </p:sp>
      <p:sp>
        <p:nvSpPr>
          <p:cNvPr id="1411075" name="Rectangle 3"/>
          <p:cNvSpPr>
            <a:spLocks noGrp="1" noChangeArrowheads="1"/>
          </p:cNvSpPr>
          <p:nvPr>
            <p:ph type="body" idx="1"/>
          </p:nvPr>
        </p:nvSpPr>
        <p:spPr/>
        <p:txBody>
          <a:bodyPr/>
          <a:lstStyle/>
          <a:p>
            <a:pPr>
              <a:lnSpc>
                <a:spcPct val="90000"/>
              </a:lnSpc>
            </a:pPr>
            <a:r>
              <a:rPr lang="en-US" sz="2000"/>
              <a:t>The forward algorithm gives the probability of the observation sequence as .00128, which we get by summing the final column. </a:t>
            </a:r>
          </a:p>
          <a:p>
            <a:pPr>
              <a:lnSpc>
                <a:spcPct val="90000"/>
              </a:lnSpc>
            </a:pPr>
            <a:r>
              <a:rPr lang="en-US" sz="2000"/>
              <a:t>The Viterbi algorithm gives the probability of the observation sequence given the best path, which we get from the Viterbi matrix as .000493. </a:t>
            </a:r>
          </a:p>
          <a:p>
            <a:pPr>
              <a:lnSpc>
                <a:spcPct val="90000"/>
              </a:lnSpc>
            </a:pPr>
            <a:r>
              <a:rPr lang="en-US" sz="2000"/>
              <a:t>The Viterbi probability is much smaller than the forward probability, as we should expect since Viterbi comes from a single path, where the forward probability is the sum over all paths.</a:t>
            </a:r>
          </a:p>
        </p:txBody>
      </p:sp>
    </p:spTree>
  </p:cSld>
  <p:clrMapOvr>
    <a:masterClrMapping/>
  </p:clrMapOvr>
  <p:transition spd="slow">
    <p:push dir="u"/>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9FE84A-EADD-48E8-9F3C-14FFEC6DE6B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D92120F-60CC-4A4C-8AB7-B7673DF1990C}" type="slidenum">
              <a:rPr lang="en-US"/>
              <a:pPr/>
              <a:t>216</a:t>
            </a:fld>
            <a:endParaRPr lang="en-US"/>
          </a:p>
        </p:txBody>
      </p:sp>
      <p:sp>
        <p:nvSpPr>
          <p:cNvPr id="1413122" name="Rectangle 2"/>
          <p:cNvSpPr>
            <a:spLocks noGrp="1" noChangeArrowheads="1"/>
          </p:cNvSpPr>
          <p:nvPr>
            <p:ph type="title"/>
          </p:nvPr>
        </p:nvSpPr>
        <p:spPr/>
        <p:txBody>
          <a:bodyPr/>
          <a:lstStyle/>
          <a:p>
            <a:r>
              <a:rPr lang="en-US"/>
              <a:t>Viterbi Decoder</a:t>
            </a:r>
          </a:p>
        </p:txBody>
      </p:sp>
      <p:sp>
        <p:nvSpPr>
          <p:cNvPr id="1413123" name="Rectangle 3"/>
          <p:cNvSpPr>
            <a:spLocks noGrp="1" noChangeArrowheads="1"/>
          </p:cNvSpPr>
          <p:nvPr>
            <p:ph type="body" idx="1"/>
          </p:nvPr>
        </p:nvSpPr>
        <p:spPr/>
        <p:txBody>
          <a:bodyPr/>
          <a:lstStyle/>
          <a:p>
            <a:pPr>
              <a:lnSpc>
                <a:spcPct val="90000"/>
              </a:lnSpc>
            </a:pPr>
            <a:r>
              <a:rPr lang="en-US" sz="2100" dirty="0"/>
              <a:t>The real usefulness of the Viterbi/Forward </a:t>
            </a:r>
            <a:r>
              <a:rPr lang="en-US" sz="2100" dirty="0" smtClean="0"/>
              <a:t>(Baum Welch) </a:t>
            </a:r>
            <a:r>
              <a:rPr lang="en-US" sz="2100" dirty="0"/>
              <a:t>decoder, of course, lies in its ability to decode a string of words. </a:t>
            </a:r>
          </a:p>
          <a:p>
            <a:pPr>
              <a:lnSpc>
                <a:spcPct val="90000"/>
              </a:lnSpc>
            </a:pPr>
            <a:r>
              <a:rPr lang="en-US" sz="2100" dirty="0"/>
              <a:t>In order to do cross-word decoding, we need to augment the </a:t>
            </a:r>
            <a:r>
              <a:rPr lang="en-US" sz="2100" b="1" i="1" dirty="0">
                <a:latin typeface="Times New Roman" pitchFamily="18" charset="0"/>
                <a:cs typeface="Times New Roman" pitchFamily="18" charset="0"/>
              </a:rPr>
              <a:t>A</a:t>
            </a:r>
            <a:r>
              <a:rPr lang="en-US" sz="2100" i="1" dirty="0"/>
              <a:t> </a:t>
            </a:r>
            <a:r>
              <a:rPr lang="en-US" sz="2100" dirty="0"/>
              <a:t>matrix, which only has intra-word state transitions, with the inter-word probability of transitioning from the end of one word to the beginning of another word.</a:t>
            </a:r>
          </a:p>
          <a:p>
            <a:pPr>
              <a:lnSpc>
                <a:spcPct val="90000"/>
              </a:lnSpc>
            </a:pPr>
            <a:endParaRPr lang="en-US" sz="2100" dirty="0"/>
          </a:p>
          <a:p>
            <a:pPr>
              <a:lnSpc>
                <a:spcPct val="90000"/>
              </a:lnSpc>
            </a:pPr>
            <a:r>
              <a:rPr lang="en-US" sz="2100" dirty="0"/>
              <a:t>The digit HMM model in </a:t>
            </a:r>
            <a:r>
              <a:rPr lang="en-US" sz="2100" dirty="0">
                <a:hlinkClick r:id="rId2" action="ppaction://hlinksldjump"/>
              </a:rPr>
              <a:t>Digit Recognition with HMM’s</a:t>
            </a:r>
            <a:r>
              <a:rPr lang="en-US" sz="2100" dirty="0"/>
              <a:t> showed that we could just treat each word as independent, and use only the unigram probability. </a:t>
            </a:r>
          </a:p>
          <a:p>
            <a:pPr>
              <a:lnSpc>
                <a:spcPct val="90000"/>
              </a:lnSpc>
            </a:pPr>
            <a:r>
              <a:rPr lang="en-US" sz="2100" dirty="0"/>
              <a:t>Higher-order </a:t>
            </a:r>
            <a:r>
              <a:rPr lang="en-US" sz="2100" b="1" i="1" dirty="0">
                <a:solidFill>
                  <a:srgbClr val="FF0000"/>
                </a:solidFill>
                <a:latin typeface="Times New Roman" pitchFamily="18" charset="0"/>
                <a:cs typeface="Times New Roman" pitchFamily="18" charset="0"/>
              </a:rPr>
              <a:t>N</a:t>
            </a:r>
            <a:r>
              <a:rPr lang="en-US" sz="2100" b="1" dirty="0">
                <a:solidFill>
                  <a:srgbClr val="FF0000"/>
                </a:solidFill>
                <a:latin typeface="Times New Roman" pitchFamily="18" charset="0"/>
                <a:cs typeface="Times New Roman" pitchFamily="18" charset="0"/>
              </a:rPr>
              <a:t>-grams</a:t>
            </a:r>
            <a:r>
              <a:rPr lang="en-US" sz="2100" dirty="0"/>
              <a:t> are much more common. Fig. in the next slide, for example, shows an augmentation of the digit HMM with bigram probabilities.</a:t>
            </a:r>
          </a:p>
        </p:txBody>
      </p:sp>
    </p:spTree>
  </p:cSld>
  <p:clrMapOvr>
    <a:masterClrMapping/>
  </p:clrMapOvr>
  <p:transition spd="slow">
    <p:push dir="u"/>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BDBE25-B7E0-4C61-AA98-B1597A67059F}"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D017B76-7CEB-4B0F-9CCA-CC25EA1A4825}" type="slidenum">
              <a:rPr lang="en-US"/>
              <a:pPr/>
              <a:t>217</a:t>
            </a:fld>
            <a:endParaRPr lang="en-US"/>
          </a:p>
        </p:txBody>
      </p:sp>
      <p:sp>
        <p:nvSpPr>
          <p:cNvPr id="1414148" name="Rectangle 4"/>
          <p:cNvSpPr>
            <a:spLocks noGrp="1" noChangeArrowheads="1"/>
          </p:cNvSpPr>
          <p:nvPr>
            <p:ph type="title"/>
          </p:nvPr>
        </p:nvSpPr>
        <p:spPr/>
        <p:txBody>
          <a:bodyPr/>
          <a:lstStyle/>
          <a:p>
            <a:r>
              <a:rPr lang="en-US" sz="3400"/>
              <a:t>Modified Digit Network with Bigram Grammar</a:t>
            </a:r>
          </a:p>
        </p:txBody>
      </p:sp>
      <p:graphicFrame>
        <p:nvGraphicFramePr>
          <p:cNvPr id="1414147" name="Object 3"/>
          <p:cNvGraphicFramePr>
            <a:graphicFrameLocks noGrp="1" noChangeAspect="1"/>
          </p:cNvGraphicFramePr>
          <p:nvPr>
            <p:ph idx="1"/>
          </p:nvPr>
        </p:nvGraphicFramePr>
        <p:xfrm>
          <a:off x="869950" y="1447800"/>
          <a:ext cx="7392988" cy="4572000"/>
        </p:xfrm>
        <a:graphic>
          <a:graphicData uri="http://schemas.openxmlformats.org/presentationml/2006/ole">
            <mc:AlternateContent xmlns:mc="http://schemas.openxmlformats.org/markup-compatibility/2006">
              <mc:Choice xmlns:v="urn:schemas-microsoft-com:vml" Requires="v">
                <p:oleObj spid="_x0000_s1414217" name="Visio" r:id="rId3" imgW="9278874" imgH="5739289" progId="Visio.Drawing.11">
                  <p:embed/>
                </p:oleObj>
              </mc:Choice>
              <mc:Fallback>
                <p:oleObj name="Visio" r:id="rId3" imgW="9278874" imgH="5739289" progId="Visio.Drawing.11">
                  <p:embed/>
                  <p:pic>
                    <p:nvPicPr>
                      <p:cNvPr id="0"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950" y="1447800"/>
                        <a:ext cx="7392988" cy="457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A87EA6-FD14-4101-B0ED-94DFE06BBCB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2527E5A-0EC7-4475-9FC4-44187A477CFE}" type="slidenum">
              <a:rPr lang="en-US"/>
              <a:pPr/>
              <a:t>218</a:t>
            </a:fld>
            <a:endParaRPr lang="en-US"/>
          </a:p>
        </p:txBody>
      </p:sp>
      <p:sp>
        <p:nvSpPr>
          <p:cNvPr id="1416194" name="Rectangle 2"/>
          <p:cNvSpPr>
            <a:spLocks noGrp="1" noChangeArrowheads="1"/>
          </p:cNvSpPr>
          <p:nvPr>
            <p:ph type="title"/>
          </p:nvPr>
        </p:nvSpPr>
        <p:spPr/>
        <p:txBody>
          <a:bodyPr/>
          <a:lstStyle/>
          <a:p>
            <a:r>
              <a:rPr lang="en-US"/>
              <a:t>Multi-Word Decoding Trellis</a:t>
            </a:r>
          </a:p>
        </p:txBody>
      </p:sp>
      <p:sp>
        <p:nvSpPr>
          <p:cNvPr id="1416195" name="Rectangle 3"/>
          <p:cNvSpPr>
            <a:spLocks noGrp="1" noChangeArrowheads="1"/>
          </p:cNvSpPr>
          <p:nvPr>
            <p:ph type="body" idx="1"/>
          </p:nvPr>
        </p:nvSpPr>
        <p:spPr/>
        <p:txBody>
          <a:bodyPr/>
          <a:lstStyle/>
          <a:p>
            <a:r>
              <a:rPr lang="en-US" sz="2000" dirty="0"/>
              <a:t>A schematic of the HMM trellis for such a multi-word decoding task is shown in Fig. of next slide. </a:t>
            </a:r>
          </a:p>
          <a:p>
            <a:r>
              <a:rPr lang="en-US" sz="2000" dirty="0"/>
              <a:t>Between words (inter-word) transitions are added. </a:t>
            </a:r>
          </a:p>
          <a:p>
            <a:r>
              <a:rPr lang="en-US" sz="2000" dirty="0"/>
              <a:t>The transition probability on this arc, rather than coming from the </a:t>
            </a:r>
            <a:r>
              <a:rPr lang="en-US" sz="2000" b="1" i="1" dirty="0">
                <a:latin typeface="Times New Roman" pitchFamily="18" charset="0"/>
                <a:cs typeface="Times New Roman" pitchFamily="18" charset="0"/>
              </a:rPr>
              <a:t>A</a:t>
            </a:r>
            <a:r>
              <a:rPr lang="en-US" sz="2000" i="1" dirty="0"/>
              <a:t> </a:t>
            </a:r>
            <a:r>
              <a:rPr lang="en-US" sz="2000" dirty="0"/>
              <a:t>matrix inside each word, comes from the language model</a:t>
            </a:r>
          </a:p>
        </p:txBody>
      </p:sp>
    </p:spTree>
  </p:cSld>
  <p:clrMapOvr>
    <a:masterClrMapping/>
  </p:clrMapOvr>
  <p:transition spd="slow">
    <p:push dir="u"/>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4"/>
          <p:cNvSpPr>
            <a:spLocks noGrp="1"/>
          </p:cNvSpPr>
          <p:nvPr>
            <p:ph type="dt" sz="half" idx="10"/>
          </p:nvPr>
        </p:nvSpPr>
        <p:spPr/>
        <p:txBody>
          <a:bodyPr/>
          <a:lstStyle/>
          <a:p>
            <a:fld id="{0FC5CB97-56AE-49E8-88C4-C9977F005DE9}" type="datetime3">
              <a:rPr lang="en-US"/>
              <a:pPr/>
              <a:t>22 March 2017</a:t>
            </a:fld>
            <a:endParaRPr lang="en-US"/>
          </a:p>
        </p:txBody>
      </p:sp>
      <p:sp>
        <p:nvSpPr>
          <p:cNvPr id="5" name="Footer Placeholder 5"/>
          <p:cNvSpPr>
            <a:spLocks noGrp="1"/>
          </p:cNvSpPr>
          <p:nvPr>
            <p:ph type="ftr" sz="quarter" idx="11"/>
          </p:nvPr>
        </p:nvSpPr>
        <p:spPr/>
        <p:txBody>
          <a:bodyPr/>
          <a:lstStyle/>
          <a:p>
            <a:r>
              <a:rPr lang="en-US"/>
              <a:t>Veton Këpuska</a:t>
            </a:r>
          </a:p>
        </p:txBody>
      </p:sp>
      <p:sp>
        <p:nvSpPr>
          <p:cNvPr id="6" name="Slide Number Placeholder 6"/>
          <p:cNvSpPr>
            <a:spLocks noGrp="1"/>
          </p:cNvSpPr>
          <p:nvPr>
            <p:ph type="sldNum" sz="quarter" idx="12"/>
          </p:nvPr>
        </p:nvSpPr>
        <p:spPr/>
        <p:txBody>
          <a:bodyPr/>
          <a:lstStyle/>
          <a:p>
            <a:fld id="{B1FBA2DA-95A3-4D01-80B3-06FD3D8D0D3A}" type="slidenum">
              <a:rPr lang="en-US"/>
              <a:pPr/>
              <a:t>219</a:t>
            </a:fld>
            <a:endParaRPr lang="en-US"/>
          </a:p>
        </p:txBody>
      </p:sp>
      <p:sp>
        <p:nvSpPr>
          <p:cNvPr id="1417220" name="Rectangle 4"/>
          <p:cNvSpPr>
            <a:spLocks noGrp="1" noChangeArrowheads="1"/>
          </p:cNvSpPr>
          <p:nvPr>
            <p:ph type="title"/>
          </p:nvPr>
        </p:nvSpPr>
        <p:spPr/>
        <p:txBody>
          <a:bodyPr/>
          <a:lstStyle/>
          <a:p>
            <a:r>
              <a:rPr lang="en-US" sz="3400" b="0" dirty="0"/>
              <a:t>The HMM Viterbi trellis for a </a:t>
            </a:r>
            <a:r>
              <a:rPr lang="en-US" sz="3400" i="1" dirty="0">
                <a:solidFill>
                  <a:srgbClr val="FF0000"/>
                </a:solidFill>
              </a:rPr>
              <a:t>bigram language</a:t>
            </a:r>
            <a:r>
              <a:rPr lang="en-US" sz="3400" b="0" dirty="0"/>
              <a:t> model</a:t>
            </a:r>
          </a:p>
        </p:txBody>
      </p:sp>
      <p:graphicFrame>
        <p:nvGraphicFramePr>
          <p:cNvPr id="1417223" name="Object 7"/>
          <p:cNvGraphicFramePr>
            <a:graphicFrameLocks noGrp="1" noChangeAspect="1"/>
          </p:cNvGraphicFramePr>
          <p:nvPr>
            <p:ph sz="half" idx="2"/>
          </p:nvPr>
        </p:nvGraphicFramePr>
        <p:xfrm>
          <a:off x="1652588" y="1393825"/>
          <a:ext cx="5780087" cy="4762500"/>
        </p:xfrm>
        <a:graphic>
          <a:graphicData uri="http://schemas.openxmlformats.org/presentationml/2006/ole">
            <mc:AlternateContent xmlns:mc="http://schemas.openxmlformats.org/markup-compatibility/2006">
              <mc:Choice xmlns:v="urn:schemas-microsoft-com:vml" Requires="v">
                <p:oleObj spid="_x0000_s1417293" name="Visio" r:id="rId3" imgW="6015752" imgH="7370564" progId="Visio.Drawing.11">
                  <p:embed/>
                </p:oleObj>
              </mc:Choice>
              <mc:Fallback>
                <p:oleObj name="Visio" r:id="rId3" imgW="6015752" imgH="7370564" progId="Visio.Drawing.11">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588" y="1393825"/>
                        <a:ext cx="5780087"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FA3F89-D992-4D59-BEAA-A40755D57BB0}"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735B42E-58C4-49AC-8087-02730861F7CD}" type="slidenum">
              <a:rPr lang="en-US"/>
              <a:pPr/>
              <a:t>22</a:t>
            </a:fld>
            <a:endParaRPr lang="en-US"/>
          </a:p>
        </p:txBody>
      </p:sp>
      <p:sp>
        <p:nvSpPr>
          <p:cNvPr id="1170434" name="Rectangle 2"/>
          <p:cNvSpPr>
            <a:spLocks noGrp="1" noChangeArrowheads="1"/>
          </p:cNvSpPr>
          <p:nvPr>
            <p:ph type="title"/>
          </p:nvPr>
        </p:nvSpPr>
        <p:spPr/>
        <p:txBody>
          <a:bodyPr/>
          <a:lstStyle/>
          <a:p>
            <a:r>
              <a:rPr lang="en-US" sz="3400"/>
              <a:t>Information Theoretic Approach to ASR</a:t>
            </a:r>
          </a:p>
        </p:txBody>
      </p:sp>
      <p:sp>
        <p:nvSpPr>
          <p:cNvPr id="1170435" name="Rectangle 3"/>
          <p:cNvSpPr>
            <a:spLocks noGrp="1" noChangeArrowheads="1"/>
          </p:cNvSpPr>
          <p:nvPr>
            <p:ph type="body" idx="1"/>
          </p:nvPr>
        </p:nvSpPr>
        <p:spPr/>
        <p:txBody>
          <a:bodyPr/>
          <a:lstStyle/>
          <a:p>
            <a:pPr>
              <a:lnSpc>
                <a:spcPct val="90000"/>
              </a:lnSpc>
            </a:pPr>
            <a:r>
              <a:rPr lang="en-US" sz="2000" dirty="0"/>
              <a:t>Goal of the probabilistic noisy channel architecture for speech recognition can be stated as follows:</a:t>
            </a:r>
          </a:p>
          <a:p>
            <a:pPr lvl="1">
              <a:lnSpc>
                <a:spcPct val="90000"/>
              </a:lnSpc>
            </a:pPr>
            <a:r>
              <a:rPr lang="en-US" sz="2000" dirty="0"/>
              <a:t>What is the most likely sentence out of all sentences in the language </a:t>
            </a:r>
            <a:r>
              <a:rPr lang="en-US" sz="2000" b="1" dirty="0">
                <a:latin typeface="Kunstler Script" pitchFamily="66" charset="0"/>
              </a:rPr>
              <a:t>L</a:t>
            </a:r>
            <a:r>
              <a:rPr lang="en-US" sz="2000" dirty="0"/>
              <a:t> </a:t>
            </a:r>
            <a:r>
              <a:rPr lang="en-US" sz="2000" dirty="0" smtClean="0"/>
              <a:t> given </a:t>
            </a:r>
            <a:r>
              <a:rPr lang="en-US" sz="2000" dirty="0"/>
              <a:t>some acoustic input </a:t>
            </a:r>
            <a:r>
              <a:rPr lang="en-US" sz="2000" b="1" i="1" dirty="0">
                <a:latin typeface="Arial Rounded MT Bold" pitchFamily="34" charset="0"/>
              </a:rPr>
              <a:t>O</a:t>
            </a:r>
            <a:r>
              <a:rPr lang="en-US" sz="2000" dirty="0"/>
              <a:t>?</a:t>
            </a:r>
          </a:p>
          <a:p>
            <a:pPr>
              <a:lnSpc>
                <a:spcPct val="90000"/>
              </a:lnSpc>
            </a:pPr>
            <a:r>
              <a:rPr lang="en-US" sz="2000" dirty="0"/>
              <a:t>We can treat the acoustic input </a:t>
            </a:r>
            <a:r>
              <a:rPr lang="en-US" sz="2100" b="1" i="1" dirty="0">
                <a:latin typeface="Arial Rounded MT Bold" pitchFamily="34" charset="0"/>
              </a:rPr>
              <a:t>O</a:t>
            </a:r>
            <a:r>
              <a:rPr lang="en-US" sz="2000" i="1" dirty="0"/>
              <a:t> </a:t>
            </a:r>
            <a:r>
              <a:rPr lang="en-US" sz="2000" dirty="0"/>
              <a:t>as a sequence of individual “symbols” or “observations”:</a:t>
            </a:r>
          </a:p>
          <a:p>
            <a:pPr lvl="1">
              <a:lnSpc>
                <a:spcPct val="90000"/>
              </a:lnSpc>
            </a:pPr>
            <a:r>
              <a:rPr lang="en-US" sz="1900" dirty="0" smtClean="0"/>
              <a:t>For </a:t>
            </a:r>
            <a:r>
              <a:rPr lang="en-US" sz="1900" dirty="0"/>
              <a:t>example by slicing up the input every 10 milliseconds, and representing each slice by floating-point values of the energy or frequencies of that slice. </a:t>
            </a:r>
          </a:p>
          <a:p>
            <a:pPr>
              <a:lnSpc>
                <a:spcPct val="90000"/>
              </a:lnSpc>
            </a:pPr>
            <a:r>
              <a:rPr lang="en-US" sz="2000" dirty="0"/>
              <a:t>Each index then represents some time interval, and successive </a:t>
            </a:r>
            <a:r>
              <a:rPr lang="en-US" sz="2000" b="1" i="1" dirty="0" err="1">
                <a:latin typeface="Arial Rounded MT Bold" pitchFamily="34" charset="0"/>
              </a:rPr>
              <a:t>o</a:t>
            </a:r>
            <a:r>
              <a:rPr lang="en-US" sz="2000" i="1" baseline="-25000" dirty="0" err="1"/>
              <a:t>i</a:t>
            </a:r>
            <a:r>
              <a:rPr lang="en-US" sz="2000" i="1" dirty="0"/>
              <a:t> </a:t>
            </a:r>
            <a:r>
              <a:rPr lang="en-US" sz="2000" dirty="0"/>
              <a:t>indicate temporally consecutive slices of the input (note that capital letters will stand for sequences of symbols and lower-case letters for individual symbols):</a:t>
            </a:r>
          </a:p>
        </p:txBody>
      </p:sp>
    </p:spTree>
  </p:cSld>
  <p:clrMapOvr>
    <a:masterClrMapping/>
  </p:clrMapOvr>
  <p:transition spd="slow">
    <p:push dir="u"/>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E46F0D-5944-44F6-9577-D4B3B47C67E5}"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83C9894-E356-4233-8F1C-989CC12429C8}" type="slidenum">
              <a:rPr lang="en-US"/>
              <a:pPr/>
              <a:t>220</a:t>
            </a:fld>
            <a:endParaRPr lang="en-US"/>
          </a:p>
        </p:txBody>
      </p:sp>
      <p:sp>
        <p:nvSpPr>
          <p:cNvPr id="1420290" name="Rectangle 2"/>
          <p:cNvSpPr>
            <a:spLocks noGrp="1" noChangeArrowheads="1"/>
          </p:cNvSpPr>
          <p:nvPr>
            <p:ph type="title"/>
          </p:nvPr>
        </p:nvSpPr>
        <p:spPr/>
        <p:txBody>
          <a:bodyPr/>
          <a:lstStyle/>
          <a:p>
            <a:r>
              <a:rPr lang="en-US"/>
              <a:t>Viterbi Decoding</a:t>
            </a:r>
          </a:p>
        </p:txBody>
      </p:sp>
      <p:sp>
        <p:nvSpPr>
          <p:cNvPr id="1420291" name="Rectangle 3"/>
          <p:cNvSpPr>
            <a:spLocks noGrp="1" noChangeArrowheads="1"/>
          </p:cNvSpPr>
          <p:nvPr>
            <p:ph type="body" idx="1"/>
          </p:nvPr>
        </p:nvSpPr>
        <p:spPr/>
        <p:txBody>
          <a:bodyPr/>
          <a:lstStyle/>
          <a:p>
            <a:pPr>
              <a:lnSpc>
                <a:spcPct val="90000"/>
              </a:lnSpc>
            </a:pPr>
            <a:r>
              <a:rPr lang="en-US" sz="2000"/>
              <a:t>Once the entire Viterbi trellis has been computed for the utterance, we can start from the most-probable state at the final time step and follow the backtrace pointers backwards to get the most probable string of states, and hence the most probable string of words. Fig. in the next slide shows the backtrace pointers being followed back from the best state, which happens to be at </a:t>
            </a:r>
            <a:r>
              <a:rPr lang="en-US" sz="2000" i="1">
                <a:latin typeface="Times New Roman" pitchFamily="18" charset="0"/>
              </a:rPr>
              <a:t>w</a:t>
            </a:r>
            <a:r>
              <a:rPr lang="en-US" sz="2000" baseline="-25000">
                <a:latin typeface="Times New Roman" pitchFamily="18" charset="0"/>
              </a:rPr>
              <a:t>2</a:t>
            </a:r>
            <a:r>
              <a:rPr lang="en-US" sz="2000"/>
              <a:t>, eventually through </a:t>
            </a:r>
            <a:r>
              <a:rPr lang="en-US" sz="2000" i="1">
                <a:latin typeface="Times New Roman" pitchFamily="18" charset="0"/>
              </a:rPr>
              <a:t>w</a:t>
            </a:r>
            <a:r>
              <a:rPr lang="en-US" sz="2000" i="1" baseline="-25000">
                <a:latin typeface="Times New Roman" pitchFamily="18" charset="0"/>
              </a:rPr>
              <a:t>N</a:t>
            </a:r>
            <a:r>
              <a:rPr lang="en-US" sz="2000" i="1">
                <a:latin typeface="Times New Roman" pitchFamily="18" charset="0"/>
              </a:rPr>
              <a:t> </a:t>
            </a:r>
            <a:r>
              <a:rPr lang="en-US" sz="2000">
                <a:latin typeface="Times New Roman" pitchFamily="18" charset="0"/>
              </a:rPr>
              <a:t>and </a:t>
            </a:r>
            <a:r>
              <a:rPr lang="en-US" sz="2000" i="1">
                <a:latin typeface="Times New Roman" pitchFamily="18" charset="0"/>
              </a:rPr>
              <a:t>w</a:t>
            </a:r>
            <a:r>
              <a:rPr lang="en-US" sz="2000" baseline="-25000">
                <a:latin typeface="Times New Roman" pitchFamily="18" charset="0"/>
              </a:rPr>
              <a:t>1</a:t>
            </a:r>
            <a:r>
              <a:rPr lang="en-US" sz="2000"/>
              <a:t>, resulting in the final word string </a:t>
            </a:r>
            <a:r>
              <a:rPr lang="en-US" sz="2000" i="1">
                <a:latin typeface="Times New Roman" pitchFamily="18" charset="0"/>
              </a:rPr>
              <a:t>w</a:t>
            </a:r>
            <a:r>
              <a:rPr lang="en-US" sz="2000" baseline="-25000">
                <a:latin typeface="Times New Roman" pitchFamily="18" charset="0"/>
              </a:rPr>
              <a:t>1</a:t>
            </a:r>
            <a:r>
              <a:rPr lang="en-US" sz="2000" i="1">
                <a:latin typeface="Times New Roman" pitchFamily="18" charset="0"/>
              </a:rPr>
              <a:t>w</a:t>
            </a:r>
            <a:r>
              <a:rPr lang="en-US" sz="2000" i="1" baseline="-25000">
                <a:latin typeface="Times New Roman" pitchFamily="18" charset="0"/>
              </a:rPr>
              <a:t>N</a:t>
            </a:r>
            <a:r>
              <a:rPr lang="en-US" sz="2000" i="1">
                <a:latin typeface="Times New Roman" pitchFamily="18" charset="0"/>
              </a:rPr>
              <a:t> </a:t>
            </a:r>
            <a:r>
              <a:rPr lang="en-US" sz="2000">
                <a:latin typeface="Times New Roman" pitchFamily="18" charset="0"/>
              </a:rPr>
              <a:t>···</a:t>
            </a:r>
            <a:r>
              <a:rPr lang="en-US" sz="2000" i="1">
                <a:latin typeface="Times New Roman" pitchFamily="18" charset="0"/>
              </a:rPr>
              <a:t>w</a:t>
            </a:r>
            <a:r>
              <a:rPr lang="en-US" sz="2000" baseline="-25000">
                <a:latin typeface="Times New Roman" pitchFamily="18" charset="0"/>
              </a:rPr>
              <a:t>2</a:t>
            </a:r>
            <a:r>
              <a:rPr lang="en-US" sz="2000"/>
              <a:t>.</a:t>
            </a:r>
          </a:p>
        </p:txBody>
      </p:sp>
    </p:spTree>
  </p:cSld>
  <p:clrMapOvr>
    <a:masterClrMapping/>
  </p:clrMapOvr>
  <p:transition spd="slow">
    <p:push dir="u"/>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B241ED-0552-4CEE-849E-6B2DA8295DD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0AA88FA-85DB-4E4A-878D-55DF8D7EB919}" type="slidenum">
              <a:rPr lang="en-US"/>
              <a:pPr/>
              <a:t>221</a:t>
            </a:fld>
            <a:endParaRPr lang="en-US"/>
          </a:p>
        </p:txBody>
      </p:sp>
      <p:sp>
        <p:nvSpPr>
          <p:cNvPr id="1421314" name="Rectangle 2"/>
          <p:cNvSpPr>
            <a:spLocks noGrp="1" noChangeArrowheads="1"/>
          </p:cNvSpPr>
          <p:nvPr>
            <p:ph type="title"/>
          </p:nvPr>
        </p:nvSpPr>
        <p:spPr/>
        <p:txBody>
          <a:bodyPr/>
          <a:lstStyle/>
          <a:p>
            <a:r>
              <a:rPr lang="en-US"/>
              <a:t>Viterbi Decoding</a:t>
            </a:r>
          </a:p>
        </p:txBody>
      </p:sp>
      <p:graphicFrame>
        <p:nvGraphicFramePr>
          <p:cNvPr id="1421315" name="Object 3"/>
          <p:cNvGraphicFramePr>
            <a:graphicFrameLocks noGrp="1" noChangeAspect="1"/>
          </p:cNvGraphicFramePr>
          <p:nvPr>
            <p:ph idx="1"/>
          </p:nvPr>
        </p:nvGraphicFramePr>
        <p:xfrm>
          <a:off x="2311400" y="1447800"/>
          <a:ext cx="4510088" cy="4572000"/>
        </p:xfrm>
        <a:graphic>
          <a:graphicData uri="http://schemas.openxmlformats.org/presentationml/2006/ole">
            <mc:AlternateContent xmlns:mc="http://schemas.openxmlformats.org/markup-compatibility/2006">
              <mc:Choice xmlns:v="urn:schemas-microsoft-com:vml" Requires="v">
                <p:oleObj spid="_x0000_s1421385" name="Visio" r:id="rId3" imgW="7278910" imgH="7378779" progId="Visio.Drawing.11">
                  <p:embed/>
                </p:oleObj>
              </mc:Choice>
              <mc:Fallback>
                <p:oleObj name="Visio" r:id="rId3" imgW="7278910" imgH="7378779" progId="Visio.Drawing.11">
                  <p:embed/>
                  <p:pic>
                    <p:nvPicPr>
                      <p:cNvPr id="0"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1447800"/>
                        <a:ext cx="4510088" cy="457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1664DA-13CA-47D2-A37A-F6B67B50B3E3}"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A1504AA-502C-4477-9A23-2C9336B38796}" type="slidenum">
              <a:rPr lang="en-US"/>
              <a:pPr/>
              <a:t>222</a:t>
            </a:fld>
            <a:endParaRPr lang="en-US"/>
          </a:p>
        </p:txBody>
      </p:sp>
      <p:sp>
        <p:nvSpPr>
          <p:cNvPr id="1423362" name="Rectangle 2"/>
          <p:cNvSpPr>
            <a:spLocks noGrp="1" noChangeArrowheads="1"/>
          </p:cNvSpPr>
          <p:nvPr>
            <p:ph type="title"/>
          </p:nvPr>
        </p:nvSpPr>
        <p:spPr/>
        <p:txBody>
          <a:bodyPr/>
          <a:lstStyle/>
          <a:p>
            <a:r>
              <a:rPr lang="en-US"/>
              <a:t>Viterbi Decoding</a:t>
            </a:r>
          </a:p>
        </p:txBody>
      </p:sp>
      <p:sp>
        <p:nvSpPr>
          <p:cNvPr id="1423363" name="Rectangle 3"/>
          <p:cNvSpPr>
            <a:spLocks noGrp="1" noChangeArrowheads="1"/>
          </p:cNvSpPr>
          <p:nvPr>
            <p:ph type="body" idx="1"/>
          </p:nvPr>
        </p:nvSpPr>
        <p:spPr/>
        <p:txBody>
          <a:bodyPr/>
          <a:lstStyle/>
          <a:p>
            <a:pPr>
              <a:lnSpc>
                <a:spcPct val="90000"/>
              </a:lnSpc>
            </a:pPr>
            <a:r>
              <a:rPr lang="en-US" sz="2000" dirty="0"/>
              <a:t>Efficiency</a:t>
            </a:r>
          </a:p>
          <a:p>
            <a:pPr lvl="1">
              <a:lnSpc>
                <a:spcPct val="90000"/>
              </a:lnSpc>
            </a:pPr>
            <a:r>
              <a:rPr lang="en-US" sz="1900" dirty="0"/>
              <a:t>The Viterbi algorithm is much more efficient than exponentially running </a:t>
            </a:r>
            <a:r>
              <a:rPr lang="en-US" sz="1900"/>
              <a:t>the </a:t>
            </a:r>
            <a:r>
              <a:rPr lang="en-US" sz="1900" smtClean="0"/>
              <a:t>forward/Baum-Welch </a:t>
            </a:r>
            <a:r>
              <a:rPr lang="en-US" sz="1900" dirty="0"/>
              <a:t>algorithm for each possible word string. </a:t>
            </a:r>
            <a:r>
              <a:rPr lang="en-US" sz="1900" b="1" dirty="0">
                <a:solidFill>
                  <a:srgbClr val="FF0000"/>
                </a:solidFill>
              </a:rPr>
              <a:t>Nonetheless, it is still slow, and much modern research in speech recognition has focused on speeding up the decoding process</a:t>
            </a:r>
            <a:r>
              <a:rPr lang="en-US" sz="1900" dirty="0"/>
              <a:t>.</a:t>
            </a:r>
          </a:p>
          <a:p>
            <a:pPr>
              <a:lnSpc>
                <a:spcPct val="90000"/>
              </a:lnSpc>
            </a:pPr>
            <a:endParaRPr lang="en-US" sz="2000" dirty="0"/>
          </a:p>
          <a:p>
            <a:pPr>
              <a:lnSpc>
                <a:spcPct val="90000"/>
              </a:lnSpc>
            </a:pPr>
            <a:r>
              <a:rPr lang="en-US" sz="2000" dirty="0"/>
              <a:t>Pruning</a:t>
            </a:r>
          </a:p>
          <a:p>
            <a:pPr lvl="1">
              <a:lnSpc>
                <a:spcPct val="90000"/>
              </a:lnSpc>
            </a:pPr>
            <a:r>
              <a:rPr lang="en-US" sz="1900" dirty="0"/>
              <a:t>For example in practice in large-vocabulary recognition we do not consider all possible words when the algorithm is extending paths from one state-column to the next. </a:t>
            </a:r>
            <a:r>
              <a:rPr lang="en-US" sz="1900" dirty="0">
                <a:solidFill>
                  <a:srgbClr val="FF0000"/>
                </a:solidFill>
              </a:rPr>
              <a:t>Instead, low-probability paths are </a:t>
            </a:r>
            <a:r>
              <a:rPr lang="en-US" sz="1900" b="1" dirty="0">
                <a:solidFill>
                  <a:srgbClr val="FF0000"/>
                </a:solidFill>
              </a:rPr>
              <a:t>pruned </a:t>
            </a:r>
            <a:r>
              <a:rPr lang="en-US" sz="1900" dirty="0">
                <a:solidFill>
                  <a:srgbClr val="FF0000"/>
                </a:solidFill>
              </a:rPr>
              <a:t>at each time step and not extended to the next state column.</a:t>
            </a:r>
          </a:p>
        </p:txBody>
      </p:sp>
    </p:spTree>
  </p:cSld>
  <p:clrMapOvr>
    <a:masterClrMapping/>
  </p:clrMapOvr>
  <p:transition spd="slow">
    <p:push dir="u"/>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0CECA2-5330-40C0-A170-C9E5040EB5C2}"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1FF401F-B00A-4AD5-BA86-75BA8DB29305}" type="slidenum">
              <a:rPr lang="en-US"/>
              <a:pPr/>
              <a:t>223</a:t>
            </a:fld>
            <a:endParaRPr lang="en-US"/>
          </a:p>
        </p:txBody>
      </p:sp>
      <p:sp>
        <p:nvSpPr>
          <p:cNvPr id="1424386" name="Rectangle 2"/>
          <p:cNvSpPr>
            <a:spLocks noGrp="1" noChangeArrowheads="1"/>
          </p:cNvSpPr>
          <p:nvPr>
            <p:ph type="title"/>
          </p:nvPr>
        </p:nvSpPr>
        <p:spPr/>
        <p:txBody>
          <a:bodyPr/>
          <a:lstStyle/>
          <a:p>
            <a:r>
              <a:rPr lang="en-US"/>
              <a:t>Beam Search</a:t>
            </a:r>
          </a:p>
        </p:txBody>
      </p:sp>
      <p:sp>
        <p:nvSpPr>
          <p:cNvPr id="1424387" name="Rectangle 3"/>
          <p:cNvSpPr>
            <a:spLocks noGrp="1" noChangeArrowheads="1"/>
          </p:cNvSpPr>
          <p:nvPr>
            <p:ph type="body" idx="1"/>
          </p:nvPr>
        </p:nvSpPr>
        <p:spPr>
          <a:xfrm>
            <a:off x="566738" y="1393825"/>
            <a:ext cx="8001000" cy="4572000"/>
          </a:xfrm>
        </p:spPr>
        <p:txBody>
          <a:bodyPr/>
          <a:lstStyle/>
          <a:p>
            <a:pPr>
              <a:lnSpc>
                <a:spcPct val="80000"/>
              </a:lnSpc>
            </a:pPr>
            <a:r>
              <a:rPr lang="en-US" sz="1800" dirty="0"/>
              <a:t>Beam Search</a:t>
            </a:r>
          </a:p>
          <a:p>
            <a:pPr lvl="1">
              <a:lnSpc>
                <a:spcPct val="80000"/>
              </a:lnSpc>
            </a:pPr>
            <a:r>
              <a:rPr lang="en-US" sz="1800" dirty="0"/>
              <a:t>Pruning is usually implemented via </a:t>
            </a:r>
            <a:r>
              <a:rPr lang="en-US" sz="1800" b="1" dirty="0"/>
              <a:t>beam search </a:t>
            </a:r>
            <a:r>
              <a:rPr lang="en-US" sz="1800" dirty="0"/>
              <a:t>(</a:t>
            </a:r>
            <a:r>
              <a:rPr lang="en-US" sz="1800" dirty="0" err="1"/>
              <a:t>Lowerre</a:t>
            </a:r>
            <a:r>
              <a:rPr lang="en-US" sz="1800" dirty="0"/>
              <a:t>, 1968). </a:t>
            </a:r>
          </a:p>
          <a:p>
            <a:pPr lvl="2">
              <a:lnSpc>
                <a:spcPct val="80000"/>
              </a:lnSpc>
              <a:buFont typeface="Wingdings" pitchFamily="2" charset="2"/>
              <a:buAutoNum type="arabicPeriod"/>
            </a:pPr>
            <a:r>
              <a:rPr lang="en-US" sz="1800" dirty="0"/>
              <a:t>In beam search, at each time </a:t>
            </a:r>
            <a:r>
              <a:rPr lang="en-US" sz="1800" i="1" dirty="0"/>
              <a:t>t</a:t>
            </a:r>
            <a:r>
              <a:rPr lang="en-US" sz="1800" dirty="0"/>
              <a:t>, we first compute the probability of the best (most-probable) state/path </a:t>
            </a:r>
            <a:r>
              <a:rPr lang="en-US" sz="1800" i="1" dirty="0"/>
              <a:t>D</a:t>
            </a:r>
            <a:r>
              <a:rPr lang="en-US" sz="1800" dirty="0"/>
              <a:t>. </a:t>
            </a:r>
          </a:p>
          <a:p>
            <a:pPr lvl="2">
              <a:lnSpc>
                <a:spcPct val="80000"/>
              </a:lnSpc>
              <a:buFont typeface="Wingdings" pitchFamily="2" charset="2"/>
              <a:buAutoNum type="arabicPeriod"/>
            </a:pPr>
            <a:r>
              <a:rPr lang="en-US" sz="1800" dirty="0"/>
              <a:t>We then prune away any state which is worse than </a:t>
            </a:r>
            <a:r>
              <a:rPr lang="en-US" sz="1800" i="1" dirty="0"/>
              <a:t>D </a:t>
            </a:r>
            <a:r>
              <a:rPr lang="en-US" sz="1800" dirty="0"/>
              <a:t>by some fixed threshold (</a:t>
            </a:r>
            <a:r>
              <a:rPr lang="en-US" sz="1800" b="1" dirty="0"/>
              <a:t>beam width</a:t>
            </a:r>
            <a:r>
              <a:rPr lang="en-US" sz="1800" dirty="0"/>
              <a:t>) </a:t>
            </a:r>
            <a:r>
              <a:rPr lang="en-US" sz="1800" dirty="0">
                <a:latin typeface="Symbol" pitchFamily="18" charset="2"/>
              </a:rPr>
              <a:t>q</a:t>
            </a:r>
            <a:r>
              <a:rPr lang="en-US" sz="1800" dirty="0"/>
              <a:t>. </a:t>
            </a:r>
          </a:p>
          <a:p>
            <a:pPr lvl="2">
              <a:lnSpc>
                <a:spcPct val="80000"/>
              </a:lnSpc>
              <a:buFont typeface="Wingdings" pitchFamily="2" charset="2"/>
              <a:buAutoNum type="arabicPeriod"/>
            </a:pPr>
            <a:endParaRPr lang="en-US" sz="800" dirty="0"/>
          </a:p>
          <a:p>
            <a:pPr lvl="1">
              <a:lnSpc>
                <a:spcPct val="80000"/>
              </a:lnSpc>
            </a:pPr>
            <a:r>
              <a:rPr lang="en-US" sz="1800" dirty="0"/>
              <a:t>We can talk about beam-search in both the probability and negative log probability domain. </a:t>
            </a:r>
          </a:p>
          <a:p>
            <a:pPr lvl="2">
              <a:lnSpc>
                <a:spcPct val="80000"/>
              </a:lnSpc>
            </a:pPr>
            <a:r>
              <a:rPr lang="en-US" sz="1800" dirty="0"/>
              <a:t>In the probability domain any path/state whose probability is less than </a:t>
            </a:r>
            <a:r>
              <a:rPr lang="en-US" sz="1800" dirty="0">
                <a:latin typeface="Symbol" pitchFamily="18" charset="2"/>
              </a:rPr>
              <a:t>q</a:t>
            </a:r>
            <a:r>
              <a:rPr lang="en-US" sz="1800" dirty="0"/>
              <a:t> ∗ </a:t>
            </a:r>
            <a:r>
              <a:rPr lang="en-US" sz="1800" i="1" dirty="0"/>
              <a:t>D </a:t>
            </a:r>
            <a:r>
              <a:rPr lang="en-US" sz="1800" dirty="0"/>
              <a:t>is pruned away; </a:t>
            </a:r>
          </a:p>
          <a:p>
            <a:pPr lvl="2">
              <a:lnSpc>
                <a:spcPct val="80000"/>
              </a:lnSpc>
            </a:pPr>
            <a:r>
              <a:rPr lang="en-US" sz="1800" dirty="0"/>
              <a:t>In the negative log domain, any path whose cost is greater then </a:t>
            </a:r>
            <a:r>
              <a:rPr lang="en-US" sz="1800" dirty="0" err="1" smtClean="0">
                <a:latin typeface="Symbol" pitchFamily="18" charset="2"/>
              </a:rPr>
              <a:t>q</a:t>
            </a:r>
            <a:r>
              <a:rPr lang="en-US" sz="1800" dirty="0" err="1" smtClean="0"/>
              <a:t>+</a:t>
            </a:r>
            <a:r>
              <a:rPr lang="en-US" sz="1800" i="1" dirty="0" err="1" smtClean="0"/>
              <a:t>D</a:t>
            </a:r>
            <a:r>
              <a:rPr lang="en-US" sz="1800" i="1" dirty="0" smtClean="0"/>
              <a:t> </a:t>
            </a:r>
            <a:r>
              <a:rPr lang="en-US" sz="1800" dirty="0"/>
              <a:t>is pruned. </a:t>
            </a:r>
          </a:p>
          <a:p>
            <a:pPr lvl="1">
              <a:lnSpc>
                <a:spcPct val="80000"/>
              </a:lnSpc>
            </a:pPr>
            <a:endParaRPr lang="en-US" sz="800" dirty="0"/>
          </a:p>
          <a:p>
            <a:pPr lvl="1">
              <a:lnSpc>
                <a:spcPct val="80000"/>
              </a:lnSpc>
            </a:pPr>
            <a:r>
              <a:rPr lang="en-US" sz="1800" dirty="0"/>
              <a:t>Active List</a:t>
            </a:r>
          </a:p>
          <a:p>
            <a:pPr lvl="2">
              <a:lnSpc>
                <a:spcPct val="80000"/>
              </a:lnSpc>
            </a:pPr>
            <a:r>
              <a:rPr lang="en-US" sz="1800" dirty="0"/>
              <a:t>Beam search is implemented by keeping for each time step an </a:t>
            </a:r>
            <a:r>
              <a:rPr lang="en-US" sz="1800" b="1" dirty="0"/>
              <a:t>active list </a:t>
            </a:r>
            <a:r>
              <a:rPr lang="en-US" sz="1800" dirty="0"/>
              <a:t>of states. Only transitions from these words are extended when moving to the next time step.</a:t>
            </a:r>
          </a:p>
        </p:txBody>
      </p:sp>
    </p:spTree>
  </p:cSld>
  <p:clrMapOvr>
    <a:masterClrMapping/>
  </p:clrMapOvr>
  <p:transition spd="slow">
    <p:push dir="u"/>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8568BE-B4A8-4465-A36F-0A02AA7744F0}"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F525592-8020-478F-9E75-5EDC61B40EDA}" type="slidenum">
              <a:rPr lang="en-US"/>
              <a:pPr/>
              <a:t>224</a:t>
            </a:fld>
            <a:endParaRPr lang="en-US"/>
          </a:p>
        </p:txBody>
      </p:sp>
      <p:sp>
        <p:nvSpPr>
          <p:cNvPr id="1425410" name="Rectangle 2"/>
          <p:cNvSpPr>
            <a:spLocks noGrp="1" noChangeArrowheads="1"/>
          </p:cNvSpPr>
          <p:nvPr>
            <p:ph type="title"/>
          </p:nvPr>
        </p:nvSpPr>
        <p:spPr/>
        <p:txBody>
          <a:bodyPr/>
          <a:lstStyle/>
          <a:p>
            <a:r>
              <a:rPr lang="en-US"/>
              <a:t>Beam Search</a:t>
            </a:r>
          </a:p>
        </p:txBody>
      </p:sp>
      <p:sp>
        <p:nvSpPr>
          <p:cNvPr id="1425411" name="Rectangle 3"/>
          <p:cNvSpPr>
            <a:spLocks noGrp="1" noChangeArrowheads="1"/>
          </p:cNvSpPr>
          <p:nvPr>
            <p:ph type="body" idx="1"/>
          </p:nvPr>
        </p:nvSpPr>
        <p:spPr/>
        <p:txBody>
          <a:bodyPr/>
          <a:lstStyle/>
          <a:p>
            <a:r>
              <a:rPr lang="en-US" sz="2000"/>
              <a:t>Beam search approximation allows a significant speed-up at the cost of a degradation to the decoding performance. </a:t>
            </a:r>
          </a:p>
          <a:p>
            <a:pPr lvl="1"/>
            <a:r>
              <a:rPr lang="en-US" sz="2000"/>
              <a:t>Huang et al. (2001) suggest that empirically a beam size of 5-10% of the search space is sufficient; 90-95% of the states are thus not considered. </a:t>
            </a:r>
          </a:p>
          <a:p>
            <a:pPr lvl="1"/>
            <a:r>
              <a:rPr lang="en-US" sz="2000"/>
              <a:t>Because in practice most implementations of Viterbi use beam search, some of the literature uses the term </a:t>
            </a:r>
            <a:r>
              <a:rPr lang="en-US" sz="2000" b="1"/>
              <a:t>beam search </a:t>
            </a:r>
            <a:r>
              <a:rPr lang="en-US" sz="2000"/>
              <a:t>or </a:t>
            </a:r>
            <a:r>
              <a:rPr lang="en-US" sz="2000" b="1"/>
              <a:t>time-synchronous beam search </a:t>
            </a:r>
            <a:r>
              <a:rPr lang="en-US" sz="2000"/>
              <a:t>instead of Viterbi.</a:t>
            </a:r>
          </a:p>
        </p:txBody>
      </p:sp>
    </p:spTree>
  </p:cSld>
  <p:clrMapOvr>
    <a:masterClrMapping/>
  </p:clrMapOvr>
  <p:transition spd="slow">
    <p:push dir="u"/>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6" name="Rectangle 4"/>
          <p:cNvSpPr>
            <a:spLocks noGrp="1" noChangeArrowheads="1"/>
          </p:cNvSpPr>
          <p:nvPr>
            <p:ph type="ctrTitle"/>
          </p:nvPr>
        </p:nvSpPr>
        <p:spPr/>
        <p:txBody>
          <a:bodyPr/>
          <a:lstStyle/>
          <a:p>
            <a:r>
              <a:rPr lang="en-US"/>
              <a:t>Embedded Training</a:t>
            </a:r>
          </a:p>
        </p:txBody>
      </p:sp>
      <p:sp>
        <p:nvSpPr>
          <p:cNvPr id="1426437" name="Rectangle 5"/>
          <p:cNvSpPr>
            <a:spLocks noGrp="1" noChangeArrowheads="1"/>
          </p:cNvSpPr>
          <p:nvPr>
            <p:ph type="subTitle" idx="1"/>
          </p:nvPr>
        </p:nvSpPr>
        <p:spPr/>
        <p:txBody>
          <a:bodyPr/>
          <a:lstStyle/>
          <a:p>
            <a:r>
              <a:rPr lang="en-US" dirty="0" smtClean="0"/>
              <a:t>Embedded training</a:t>
            </a:r>
            <a:endParaRPr lang="en-US" dirty="0"/>
          </a:p>
        </p:txBody>
      </p:sp>
    </p:spTree>
  </p:cSld>
  <p:clrMapOvr>
    <a:masterClrMapping/>
  </p:clrMapOvr>
  <p:transition spd="slow">
    <p:push dir="u"/>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1DAC25-D73D-46A8-A193-DDD7C2CAB002}"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FA2941E-E933-4BBB-93A9-8ED6593C66DB}" type="slidenum">
              <a:rPr lang="en-US"/>
              <a:pPr/>
              <a:t>226</a:t>
            </a:fld>
            <a:endParaRPr lang="en-US"/>
          </a:p>
        </p:txBody>
      </p:sp>
      <p:sp>
        <p:nvSpPr>
          <p:cNvPr id="1428482" name="Rectangle 2"/>
          <p:cNvSpPr>
            <a:spLocks noGrp="1" noChangeArrowheads="1"/>
          </p:cNvSpPr>
          <p:nvPr>
            <p:ph type="title"/>
          </p:nvPr>
        </p:nvSpPr>
        <p:spPr/>
        <p:txBody>
          <a:bodyPr/>
          <a:lstStyle/>
          <a:p>
            <a:r>
              <a:rPr lang="en-US"/>
              <a:t>Embedded Training</a:t>
            </a:r>
          </a:p>
        </p:txBody>
      </p:sp>
      <p:sp>
        <p:nvSpPr>
          <p:cNvPr id="1428483" name="Rectangle 3"/>
          <p:cNvSpPr>
            <a:spLocks noGrp="1" noChangeArrowheads="1"/>
          </p:cNvSpPr>
          <p:nvPr>
            <p:ph type="body" idx="1"/>
          </p:nvPr>
        </p:nvSpPr>
        <p:spPr/>
        <p:txBody>
          <a:bodyPr/>
          <a:lstStyle/>
          <a:p>
            <a:pPr marL="495300" indent="-495300">
              <a:lnSpc>
                <a:spcPct val="90000"/>
              </a:lnSpc>
            </a:pPr>
            <a:r>
              <a:rPr lang="en-US" sz="2000" dirty="0" smtClean="0"/>
              <a:t>Previously </a:t>
            </a:r>
            <a:r>
              <a:rPr lang="en-US" sz="2000" dirty="0"/>
              <a:t>we have shown how GMM can be used with EM training to obtain model (mean, variance and weight) acoustic observations.</a:t>
            </a:r>
          </a:p>
          <a:p>
            <a:pPr marL="495300" indent="-495300">
              <a:lnSpc>
                <a:spcPct val="90000"/>
              </a:lnSpc>
            </a:pPr>
            <a:r>
              <a:rPr lang="en-US" sz="2000" dirty="0"/>
              <a:t>Complete the picture of training process of acoustic model by showing how augmented EM training algorithm fits.</a:t>
            </a:r>
          </a:p>
          <a:p>
            <a:pPr marL="495300" indent="-495300">
              <a:lnSpc>
                <a:spcPct val="90000"/>
              </a:lnSpc>
            </a:pPr>
            <a:endParaRPr lang="en-US" sz="2000" dirty="0"/>
          </a:p>
          <a:p>
            <a:pPr marL="495300" indent="-495300">
              <a:lnSpc>
                <a:spcPct val="90000"/>
              </a:lnSpc>
            </a:pPr>
            <a:r>
              <a:rPr lang="en-US" sz="2000" dirty="0"/>
              <a:t>Training of acoustic model entails:</a:t>
            </a:r>
          </a:p>
          <a:p>
            <a:pPr lvl="1">
              <a:lnSpc>
                <a:spcPct val="90000"/>
              </a:lnSpc>
              <a:buFont typeface="Wingdings" pitchFamily="2" charset="2"/>
              <a:buAutoNum type="arabicPeriod"/>
            </a:pPr>
            <a:r>
              <a:rPr lang="en-US" sz="1800" dirty="0"/>
              <a:t>Training </a:t>
            </a:r>
            <a:r>
              <a:rPr lang="en-US" sz="1800" b="1" i="1" dirty="0">
                <a:latin typeface="Times New Roman" pitchFamily="18" charset="0"/>
                <a:cs typeface="Times New Roman" pitchFamily="18" charset="0"/>
              </a:rPr>
              <a:t>B</a:t>
            </a:r>
            <a:r>
              <a:rPr lang="en-US" sz="1800" dirty="0"/>
              <a:t> matrix of </a:t>
            </a:r>
            <a:r>
              <a:rPr lang="en-US" sz="1800" b="1" i="1" dirty="0">
                <a:solidFill>
                  <a:srgbClr val="FF0000"/>
                </a:solidFill>
              </a:rPr>
              <a:t>observation </a:t>
            </a:r>
            <a:r>
              <a:rPr lang="en-US" sz="1800" b="1" i="1" dirty="0" err="1">
                <a:solidFill>
                  <a:srgbClr val="FF0000"/>
                </a:solidFill>
              </a:rPr>
              <a:t>likehoods</a:t>
            </a:r>
            <a:r>
              <a:rPr lang="en-US" sz="1800" dirty="0">
                <a:solidFill>
                  <a:srgbClr val="FF0000"/>
                </a:solidFill>
              </a:rPr>
              <a:t> </a:t>
            </a:r>
            <a:r>
              <a:rPr lang="en-US" sz="1800" dirty="0"/>
              <a:t>(also known as </a:t>
            </a:r>
            <a:r>
              <a:rPr lang="en-US" sz="1800" b="1" i="1" dirty="0">
                <a:solidFill>
                  <a:srgbClr val="FF0000"/>
                </a:solidFill>
              </a:rPr>
              <a:t>emission probabilities</a:t>
            </a:r>
            <a:r>
              <a:rPr lang="en-US" sz="1800" dirty="0"/>
              <a:t>) </a:t>
            </a:r>
          </a:p>
          <a:p>
            <a:pPr lvl="1">
              <a:lnSpc>
                <a:spcPct val="90000"/>
              </a:lnSpc>
              <a:buFont typeface="Wingdings" pitchFamily="2" charset="2"/>
              <a:buAutoNum type="arabicPeriod"/>
            </a:pPr>
            <a:r>
              <a:rPr lang="en-US" sz="1800" dirty="0"/>
              <a:t>Transition probabilities in the </a:t>
            </a:r>
            <a:r>
              <a:rPr lang="en-US" sz="1800" b="1" i="1" dirty="0"/>
              <a:t>A</a:t>
            </a:r>
            <a:r>
              <a:rPr lang="en-US" sz="1800" dirty="0"/>
              <a:t> matrix for specified HMM topology (i.e., all non-zero transition arcs).</a:t>
            </a:r>
          </a:p>
        </p:txBody>
      </p:sp>
    </p:spTree>
  </p:cSld>
  <p:clrMapOvr>
    <a:masterClrMapping/>
  </p:clrMapOvr>
  <p:transition spd="slow">
    <p:push dir="u"/>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E7F0DAE-CE91-4DDC-9C28-6FFACD2290D9}" type="datetime3">
              <a:rPr lang="en-US"/>
              <a:pPr/>
              <a:t>22 March 2017</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CFF53A61-9D6E-4DFB-821E-43313699659C}" type="slidenum">
              <a:rPr lang="en-US"/>
              <a:pPr/>
              <a:t>227</a:t>
            </a:fld>
            <a:endParaRPr lang="en-US"/>
          </a:p>
        </p:txBody>
      </p:sp>
      <p:sp>
        <p:nvSpPr>
          <p:cNvPr id="1435650" name="Rectangle 2"/>
          <p:cNvSpPr>
            <a:spLocks noGrp="1" noChangeArrowheads="1"/>
          </p:cNvSpPr>
          <p:nvPr>
            <p:ph type="title"/>
          </p:nvPr>
        </p:nvSpPr>
        <p:spPr/>
        <p:txBody>
          <a:bodyPr/>
          <a:lstStyle/>
          <a:p>
            <a:r>
              <a:rPr lang="en-US"/>
              <a:t>Embedded Training</a:t>
            </a:r>
          </a:p>
        </p:txBody>
      </p:sp>
      <p:sp>
        <p:nvSpPr>
          <p:cNvPr id="1435651" name="Rectangle 3"/>
          <p:cNvSpPr>
            <a:spLocks noGrp="1" noChangeArrowheads="1"/>
          </p:cNvSpPr>
          <p:nvPr>
            <p:ph type="body" sz="half" idx="1"/>
          </p:nvPr>
        </p:nvSpPr>
        <p:spPr>
          <a:xfrm>
            <a:off x="566738" y="1447800"/>
            <a:ext cx="8001000" cy="1520825"/>
          </a:xfrm>
        </p:spPr>
        <p:txBody>
          <a:bodyPr/>
          <a:lstStyle/>
          <a:p>
            <a:pPr marL="571500" indent="-571500"/>
            <a:r>
              <a:rPr lang="en-US" sz="1800" dirty="0"/>
              <a:t>Training Method:</a:t>
            </a:r>
          </a:p>
          <a:p>
            <a:pPr marL="966788" lvl="1" indent="-495300">
              <a:buFont typeface="Wingdings" pitchFamily="2" charset="2"/>
              <a:buAutoNum type="arabicPeriod"/>
            </a:pPr>
            <a:r>
              <a:rPr lang="en-US" sz="1800" dirty="0"/>
              <a:t>Hand-labeled isolated word training:</a:t>
            </a:r>
          </a:p>
          <a:p>
            <a:pPr marL="1347788" lvl="2" indent="-438150"/>
            <a:r>
              <a:rPr lang="en-US" sz="1800" dirty="0"/>
              <a:t>Separate </a:t>
            </a:r>
            <a:r>
              <a:rPr lang="en-US" sz="1800" b="1" i="1" dirty="0">
                <a:latin typeface="Times New Roman" pitchFamily="18" charset="0"/>
                <a:cs typeface="Times New Roman" pitchFamily="18" charset="0"/>
              </a:rPr>
              <a:t>B</a:t>
            </a:r>
            <a:r>
              <a:rPr lang="en-US" sz="1800" dirty="0"/>
              <a:t> and </a:t>
            </a:r>
            <a:r>
              <a:rPr lang="en-US" sz="1800" b="1" i="1" dirty="0">
                <a:latin typeface="Times New Roman" pitchFamily="18" charset="0"/>
                <a:cs typeface="Times New Roman" pitchFamily="18" charset="0"/>
              </a:rPr>
              <a:t>A</a:t>
            </a:r>
            <a:r>
              <a:rPr lang="en-US" sz="1800" dirty="0"/>
              <a:t> matrices for each word based </a:t>
            </a:r>
            <a:r>
              <a:rPr lang="en-US" sz="1800" b="1" dirty="0"/>
              <a:t>HMM</a:t>
            </a:r>
            <a:r>
              <a:rPr lang="en-US" sz="1800" dirty="0"/>
              <a:t> on hand-aligned training data (e.g. </a:t>
            </a:r>
            <a:r>
              <a:rPr lang="en-US" sz="1800" dirty="0" err="1"/>
              <a:t>Timit</a:t>
            </a:r>
            <a:r>
              <a:rPr lang="en-US" sz="1800" dirty="0"/>
              <a:t> Corpus)</a:t>
            </a:r>
          </a:p>
        </p:txBody>
      </p:sp>
      <p:pic>
        <p:nvPicPr>
          <p:cNvPr id="1435653" name="Picture 5"/>
          <p:cNvPicPr>
            <a:picLocks noGrp="1" noChangeAspect="1" noChangeArrowheads="1"/>
          </p:cNvPicPr>
          <p:nvPr>
            <p:ph sz="half" idx="2"/>
          </p:nvPr>
        </p:nvPicPr>
        <p:blipFill>
          <a:blip r:embed="rId2" cstate="print"/>
          <a:srcRect/>
          <a:stretch>
            <a:fillRect/>
          </a:stretch>
        </p:blipFill>
        <p:spPr>
          <a:xfrm>
            <a:off x="0" y="2890838"/>
            <a:ext cx="9144000" cy="3128962"/>
          </a:xfrm>
          <a:noFill/>
          <a:ln/>
        </p:spPr>
      </p:pic>
    </p:spTree>
  </p:cSld>
  <p:clrMapOvr>
    <a:masterClrMapping/>
  </p:clrMapOvr>
  <p:transition spd="slow">
    <p:push dir="u"/>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p:cNvPicPr>
            <a:picLocks noChangeAspect="1" noChangeArrowheads="1"/>
          </p:cNvPicPr>
          <p:nvPr/>
        </p:nvPicPr>
        <p:blipFill>
          <a:blip r:embed="rId2" cstate="print"/>
          <a:srcRect/>
          <a:stretch>
            <a:fillRect/>
          </a:stretch>
        </p:blipFill>
        <p:spPr>
          <a:xfrm>
            <a:off x="-305434" y="1163106"/>
            <a:ext cx="8449100" cy="5530320"/>
          </a:xfrm>
          <a:prstGeom prst="rect">
            <a:avLst/>
          </a:prstGeom>
          <a:noFill/>
          <a:ln/>
        </p:spPr>
      </p:pic>
      <p:sp>
        <p:nvSpPr>
          <p:cNvPr id="8" name="Title 7"/>
          <p:cNvSpPr>
            <a:spLocks noGrp="1"/>
          </p:cNvSpPr>
          <p:nvPr>
            <p:ph type="title"/>
          </p:nvPr>
        </p:nvSpPr>
        <p:spPr/>
        <p:txBody>
          <a:bodyPr/>
          <a:lstStyle/>
          <a:p>
            <a:r>
              <a:rPr lang="en-US" sz="4000" dirty="0" smtClean="0"/>
              <a:t>Hand-labeled isolated word training</a:t>
            </a:r>
            <a:endParaRPr lang="en-US" dirty="0"/>
          </a:p>
        </p:txBody>
      </p:sp>
      <p:sp>
        <p:nvSpPr>
          <p:cNvPr id="5" name="Date Placeholder 4"/>
          <p:cNvSpPr>
            <a:spLocks noGrp="1"/>
          </p:cNvSpPr>
          <p:nvPr>
            <p:ph type="dt" sz="half" idx="10"/>
          </p:nvPr>
        </p:nvSpPr>
        <p:spPr/>
        <p:txBody>
          <a:bodyPr/>
          <a:lstStyle/>
          <a:p>
            <a:fld id="{09C0CDCB-730A-4399-B707-BB177ED20D4C}" type="datetime3">
              <a:rPr lang="en-US" smtClean="0"/>
              <a:pPr/>
              <a:t>22 March 2017</a:t>
            </a:fld>
            <a:endParaRPr lang="en-US"/>
          </a:p>
        </p:txBody>
      </p:sp>
      <p:sp>
        <p:nvSpPr>
          <p:cNvPr id="6" name="Footer Placeholder 5"/>
          <p:cNvSpPr>
            <a:spLocks noGrp="1"/>
          </p:cNvSpPr>
          <p:nvPr>
            <p:ph type="ftr" sz="quarter" idx="11"/>
          </p:nvPr>
        </p:nvSpPr>
        <p:spPr/>
        <p:txBody>
          <a:bodyPr/>
          <a:lstStyle/>
          <a:p>
            <a:r>
              <a:rPr lang="en-US" smtClean="0"/>
              <a:t>Veton Këpuska</a:t>
            </a:r>
            <a:endParaRPr lang="en-US"/>
          </a:p>
        </p:txBody>
      </p:sp>
      <p:sp>
        <p:nvSpPr>
          <p:cNvPr id="7" name="Slide Number Placeholder 6"/>
          <p:cNvSpPr>
            <a:spLocks noGrp="1"/>
          </p:cNvSpPr>
          <p:nvPr>
            <p:ph type="sldNum" sz="quarter" idx="12"/>
          </p:nvPr>
        </p:nvSpPr>
        <p:spPr/>
        <p:txBody>
          <a:bodyPr/>
          <a:lstStyle/>
          <a:p>
            <a:fld id="{63FCBD78-EF44-400F-98D3-11DB10438C1B}" type="slidenum">
              <a:rPr lang="en-US" smtClean="0"/>
              <a:pPr/>
              <a:t>228</a:t>
            </a:fld>
            <a:endParaRPr lang="en-US"/>
          </a:p>
        </p:txBody>
      </p:sp>
      <p:pic>
        <p:nvPicPr>
          <p:cNvPr id="1513474" name="Picture 2"/>
          <p:cNvPicPr>
            <a:picLocks noGrp="1" noChangeAspect="1" noChangeArrowheads="1"/>
          </p:cNvPicPr>
          <p:nvPr>
            <p:ph idx="1"/>
          </p:nvPr>
        </p:nvPicPr>
        <p:blipFill>
          <a:blip r:embed="rId3" cstate="print"/>
          <a:srcRect/>
          <a:stretch>
            <a:fillRect/>
          </a:stretch>
        </p:blipFill>
        <p:spPr bwMode="auto">
          <a:xfrm>
            <a:off x="7521395" y="1333500"/>
            <a:ext cx="1467180" cy="4572000"/>
          </a:xfrm>
          <a:prstGeom prst="rect">
            <a:avLst/>
          </a:prstGeom>
          <a:noFill/>
          <a:ln w="9525">
            <a:noFill/>
            <a:miter lim="800000"/>
            <a:headEnd/>
            <a:tailEnd/>
          </a:ln>
          <a:effectLst>
            <a:outerShdw blurRad="50800" dist="50800" dir="5400000" algn="ctr" rotWithShape="0">
              <a:srgbClr val="000000">
                <a:alpha val="0"/>
              </a:srgbClr>
            </a:outerShdw>
          </a:effectLst>
        </p:spPr>
      </p:pic>
    </p:spTree>
  </p:cSld>
  <p:clrMapOvr>
    <a:masterClrMapping/>
  </p:clrMapOvr>
  <p:transition spd="slow">
    <p:push dir="u"/>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396BB6-D1DB-44E2-B537-9B54B479D221}"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4E5294F-65DD-4A1A-9860-A85BCBBB7B5B}" type="slidenum">
              <a:rPr lang="en-US"/>
              <a:pPr/>
              <a:t>229</a:t>
            </a:fld>
            <a:endParaRPr lang="en-US"/>
          </a:p>
        </p:txBody>
      </p:sp>
      <p:sp>
        <p:nvSpPr>
          <p:cNvPr id="1437698" name="Rectangle 2"/>
          <p:cNvSpPr>
            <a:spLocks noGrp="1" noChangeArrowheads="1"/>
          </p:cNvSpPr>
          <p:nvPr>
            <p:ph type="title"/>
          </p:nvPr>
        </p:nvSpPr>
        <p:spPr/>
        <p:txBody>
          <a:bodyPr/>
          <a:lstStyle/>
          <a:p>
            <a:r>
              <a:rPr lang="en-US" sz="4000" dirty="0"/>
              <a:t>Hand-labeled </a:t>
            </a:r>
            <a:br>
              <a:rPr lang="en-US" sz="4000" dirty="0"/>
            </a:br>
            <a:r>
              <a:rPr lang="en-US" sz="4000" dirty="0"/>
              <a:t>Embedded Training</a:t>
            </a:r>
          </a:p>
        </p:txBody>
      </p:sp>
      <p:sp>
        <p:nvSpPr>
          <p:cNvPr id="1437699" name="Rectangle 3"/>
          <p:cNvSpPr>
            <a:spLocks noGrp="1" noChangeArrowheads="1"/>
          </p:cNvSpPr>
          <p:nvPr>
            <p:ph type="body" idx="1"/>
          </p:nvPr>
        </p:nvSpPr>
        <p:spPr/>
        <p:txBody>
          <a:bodyPr/>
          <a:lstStyle/>
          <a:p>
            <a:pPr>
              <a:lnSpc>
                <a:spcPct val="80000"/>
              </a:lnSpc>
            </a:pPr>
            <a:r>
              <a:rPr lang="en-US" sz="2000" dirty="0"/>
              <a:t>If we are given a training corpus of digits, for example, </a:t>
            </a:r>
          </a:p>
          <a:p>
            <a:pPr lvl="1">
              <a:lnSpc>
                <a:spcPct val="80000"/>
              </a:lnSpc>
            </a:pPr>
            <a:r>
              <a:rPr lang="en-US" sz="2000" dirty="0"/>
              <a:t>each instance of a spoken digit is stored in a </a:t>
            </a:r>
            <a:r>
              <a:rPr lang="en-US" sz="2000" dirty="0" err="1"/>
              <a:t>wavefile</a:t>
            </a:r>
            <a:r>
              <a:rPr lang="en-US" sz="2000" dirty="0"/>
              <a:t>,</a:t>
            </a:r>
          </a:p>
          <a:p>
            <a:pPr lvl="1">
              <a:lnSpc>
                <a:spcPct val="80000"/>
              </a:lnSpc>
            </a:pPr>
            <a:r>
              <a:rPr lang="en-US" sz="2000" dirty="0"/>
              <a:t>start and end of each word are marked, and </a:t>
            </a:r>
          </a:p>
          <a:p>
            <a:pPr lvl="1">
              <a:lnSpc>
                <a:spcPct val="80000"/>
              </a:lnSpc>
            </a:pPr>
            <a:r>
              <a:rPr lang="en-US" sz="2000" dirty="0"/>
              <a:t>phones are hand-segmented, </a:t>
            </a:r>
          </a:p>
          <a:p>
            <a:pPr lvl="1">
              <a:lnSpc>
                <a:spcPct val="80000"/>
              </a:lnSpc>
            </a:pPr>
            <a:r>
              <a:rPr lang="en-US" sz="2000" dirty="0"/>
              <a:t>then, we can compute the </a:t>
            </a:r>
            <a:r>
              <a:rPr lang="en-US" sz="2000" b="1" i="1" dirty="0">
                <a:latin typeface="Times New Roman" pitchFamily="18" charset="0"/>
                <a:cs typeface="Times New Roman" pitchFamily="18" charset="0"/>
              </a:rPr>
              <a:t>B</a:t>
            </a:r>
            <a:r>
              <a:rPr lang="en-US" sz="2000" i="1" dirty="0"/>
              <a:t> </a:t>
            </a:r>
            <a:r>
              <a:rPr lang="en-US" sz="2000" dirty="0"/>
              <a:t>Gaussians observation likelihoods and the </a:t>
            </a:r>
            <a:r>
              <a:rPr lang="en-US" sz="2000" b="1" i="1" dirty="0">
                <a:latin typeface="Times New Roman" pitchFamily="18" charset="0"/>
                <a:cs typeface="Times New Roman" pitchFamily="18" charset="0"/>
              </a:rPr>
              <a:t>A</a:t>
            </a:r>
            <a:r>
              <a:rPr lang="en-US" sz="2000" i="1" dirty="0"/>
              <a:t> </a:t>
            </a:r>
            <a:r>
              <a:rPr lang="en-US" sz="2000" dirty="0"/>
              <a:t>transition probabilities by merely counting in the training data! </a:t>
            </a:r>
          </a:p>
          <a:p>
            <a:pPr lvl="1">
              <a:lnSpc>
                <a:spcPct val="80000"/>
              </a:lnSpc>
            </a:pPr>
            <a:r>
              <a:rPr lang="en-US" sz="2000" dirty="0"/>
              <a:t>The </a:t>
            </a:r>
            <a:r>
              <a:rPr lang="en-US" sz="2000" b="1" i="1" dirty="0">
                <a:latin typeface="Times New Roman" pitchFamily="18" charset="0"/>
                <a:cs typeface="Times New Roman" pitchFamily="18" charset="0"/>
              </a:rPr>
              <a:t>A</a:t>
            </a:r>
            <a:r>
              <a:rPr lang="en-US" sz="2000" i="1" dirty="0"/>
              <a:t> </a:t>
            </a:r>
            <a:r>
              <a:rPr lang="en-US" sz="2000" dirty="0"/>
              <a:t>transition probability are specific to each word, but the </a:t>
            </a:r>
            <a:r>
              <a:rPr lang="en-US" sz="2000" b="1" i="1" dirty="0">
                <a:latin typeface="Times New Roman" pitchFamily="18" charset="0"/>
                <a:cs typeface="Times New Roman" pitchFamily="18" charset="0"/>
              </a:rPr>
              <a:t>B</a:t>
            </a:r>
            <a:r>
              <a:rPr lang="en-US" sz="2000" i="1" dirty="0"/>
              <a:t> </a:t>
            </a:r>
            <a:r>
              <a:rPr lang="en-US" sz="2000" dirty="0"/>
              <a:t>Gaussians would be shared across words if the same phone occurred in multiple words.</a:t>
            </a:r>
          </a:p>
        </p:txBody>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0F60BCE0-9D85-44D5-9358-A56F32FC25E6}"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2701F42D-CE6B-4B4A-AF46-61E2E55FA347}" type="slidenum">
              <a:rPr lang="en-US"/>
              <a:pPr/>
              <a:t>23</a:t>
            </a:fld>
            <a:endParaRPr lang="en-US"/>
          </a:p>
        </p:txBody>
      </p:sp>
      <p:sp>
        <p:nvSpPr>
          <p:cNvPr id="1172482" name="Rectangle 2"/>
          <p:cNvSpPr>
            <a:spLocks noGrp="1" noChangeArrowheads="1"/>
          </p:cNvSpPr>
          <p:nvPr>
            <p:ph type="title"/>
          </p:nvPr>
        </p:nvSpPr>
        <p:spPr/>
        <p:txBody>
          <a:bodyPr/>
          <a:lstStyle/>
          <a:p>
            <a:r>
              <a:rPr lang="en-US" sz="3400"/>
              <a:t>Information Theoretic Approach to ASR</a:t>
            </a:r>
          </a:p>
        </p:txBody>
      </p:sp>
      <p:sp>
        <p:nvSpPr>
          <p:cNvPr id="1172483" name="Rectangle 3"/>
          <p:cNvSpPr>
            <a:spLocks noGrp="1" noChangeArrowheads="1"/>
          </p:cNvSpPr>
          <p:nvPr>
            <p:ph type="body" idx="1"/>
          </p:nvPr>
        </p:nvSpPr>
        <p:spPr/>
        <p:txBody>
          <a:bodyPr/>
          <a:lstStyle/>
          <a:p>
            <a:pPr>
              <a:lnSpc>
                <a:spcPct val="80000"/>
              </a:lnSpc>
            </a:pPr>
            <a:r>
              <a:rPr lang="en-US" sz="1800" dirty="0"/>
              <a:t>Assume that </a:t>
            </a:r>
            <a:r>
              <a:rPr lang="en-US" sz="1800" b="1" i="1" dirty="0">
                <a:latin typeface="Times New Roman" pitchFamily="18" charset="0"/>
                <a:cs typeface="Times New Roman" pitchFamily="18" charset="0"/>
              </a:rPr>
              <a:t>O</a:t>
            </a:r>
            <a:r>
              <a:rPr lang="en-US" sz="1800" dirty="0"/>
              <a:t> is a sequence of symbols taken from some alphabet </a:t>
            </a:r>
            <a:r>
              <a:rPr lang="en-US" sz="1800" b="1" dirty="0">
                <a:latin typeface="Times New Roman" pitchFamily="18" charset="0"/>
                <a:cs typeface="Times New Roman" pitchFamily="18" charset="0"/>
              </a:rPr>
              <a:t>A</a:t>
            </a:r>
            <a:r>
              <a:rPr lang="en-US" sz="1800" dirty="0"/>
              <a:t>.</a:t>
            </a:r>
          </a:p>
          <a:p>
            <a:pPr>
              <a:lnSpc>
                <a:spcPct val="80000"/>
              </a:lnSpc>
            </a:pPr>
            <a:endParaRPr lang="en-US" sz="1800" dirty="0"/>
          </a:p>
          <a:p>
            <a:pPr>
              <a:lnSpc>
                <a:spcPct val="80000"/>
              </a:lnSpc>
            </a:pPr>
            <a:endParaRPr lang="en-US" sz="1800" dirty="0"/>
          </a:p>
          <a:p>
            <a:pPr>
              <a:lnSpc>
                <a:spcPct val="80000"/>
              </a:lnSpc>
            </a:pPr>
            <a:r>
              <a:rPr lang="en-US" sz="1800" b="1" dirty="0">
                <a:latin typeface="Times New Roman" pitchFamily="18" charset="0"/>
                <a:cs typeface="Times New Roman" pitchFamily="18" charset="0"/>
              </a:rPr>
              <a:t>W</a:t>
            </a:r>
            <a:r>
              <a:rPr lang="en-US" sz="1800" dirty="0"/>
              <a:t> – denotes a string of </a:t>
            </a:r>
            <a:r>
              <a:rPr lang="en-US" sz="1800" b="1" dirty="0"/>
              <a:t>n</a:t>
            </a:r>
            <a:r>
              <a:rPr lang="en-US" sz="1800" dirty="0"/>
              <a:t> words each belonging to a fixed and known vocabulary </a:t>
            </a:r>
            <a:r>
              <a:rPr lang="en-US" sz="1800" b="1" dirty="0">
                <a:latin typeface="Times New Roman" pitchFamily="18" charset="0"/>
                <a:cs typeface="Times New Roman" pitchFamily="18" charset="0"/>
              </a:rPr>
              <a:t>V</a:t>
            </a:r>
            <a:r>
              <a:rPr lang="en-US" sz="1800" dirty="0"/>
              <a:t>.</a:t>
            </a:r>
          </a:p>
          <a:p>
            <a:pPr lvl="1">
              <a:lnSpc>
                <a:spcPct val="80000"/>
              </a:lnSpc>
            </a:pPr>
            <a:endParaRPr lang="en-US" sz="1800" dirty="0"/>
          </a:p>
          <a:p>
            <a:pPr lvl="1">
              <a:lnSpc>
                <a:spcPct val="80000"/>
              </a:lnSpc>
            </a:pPr>
            <a:endParaRPr lang="en-US" sz="1800" dirty="0"/>
          </a:p>
          <a:p>
            <a:pPr>
              <a:lnSpc>
                <a:spcPct val="80000"/>
              </a:lnSpc>
            </a:pPr>
            <a:r>
              <a:rPr lang="en-US" sz="1800" dirty="0"/>
              <a:t>Both of these are simplifying assumptions; for example dividing sentences into words is </a:t>
            </a:r>
            <a:r>
              <a:rPr lang="en-US" sz="1800" dirty="0" smtClean="0"/>
              <a:t>sometimes: </a:t>
            </a:r>
            <a:endParaRPr lang="en-US" sz="1800" dirty="0"/>
          </a:p>
          <a:p>
            <a:pPr lvl="1">
              <a:lnSpc>
                <a:spcPct val="80000"/>
              </a:lnSpc>
            </a:pPr>
            <a:r>
              <a:rPr lang="en-US" sz="1800" dirty="0"/>
              <a:t>too fine a division (we’d like to model facts about groups of words rather than individual words) and sometimes </a:t>
            </a:r>
          </a:p>
          <a:p>
            <a:pPr lvl="1">
              <a:lnSpc>
                <a:spcPct val="80000"/>
              </a:lnSpc>
            </a:pPr>
            <a:r>
              <a:rPr lang="en-US" sz="1800" dirty="0"/>
              <a:t>too gross a division (we need to deal with morphology). </a:t>
            </a:r>
          </a:p>
          <a:p>
            <a:pPr lvl="1">
              <a:lnSpc>
                <a:spcPct val="80000"/>
              </a:lnSpc>
            </a:pPr>
            <a:r>
              <a:rPr lang="en-US" sz="1800" dirty="0"/>
              <a:t>Usually in speech recognition a word is defined by orthography (after mapping every word to lower-case): </a:t>
            </a:r>
          </a:p>
          <a:p>
            <a:pPr lvl="2">
              <a:lnSpc>
                <a:spcPct val="80000"/>
              </a:lnSpc>
            </a:pPr>
            <a:r>
              <a:rPr lang="en-US" sz="1800" b="1" i="1" dirty="0">
                <a:solidFill>
                  <a:srgbClr val="FF0000"/>
                </a:solidFill>
              </a:rPr>
              <a:t>oak</a:t>
            </a:r>
            <a:r>
              <a:rPr lang="en-US" sz="1800" i="1" dirty="0"/>
              <a:t> </a:t>
            </a:r>
            <a:r>
              <a:rPr lang="en-US" sz="1800" dirty="0"/>
              <a:t>is treated as a different word than </a:t>
            </a:r>
            <a:r>
              <a:rPr lang="en-US" sz="1800" b="1" i="1" dirty="0">
                <a:solidFill>
                  <a:srgbClr val="FF0000"/>
                </a:solidFill>
              </a:rPr>
              <a:t>oaks</a:t>
            </a:r>
            <a:r>
              <a:rPr lang="en-US" sz="1800" dirty="0"/>
              <a:t>, but the auxiliary </a:t>
            </a:r>
            <a:r>
              <a:rPr lang="en-US" sz="1800" b="1" i="1" dirty="0">
                <a:solidFill>
                  <a:srgbClr val="FF0000"/>
                </a:solidFill>
              </a:rPr>
              <a:t>can</a:t>
            </a:r>
            <a:r>
              <a:rPr lang="en-US" sz="1800" i="1" dirty="0"/>
              <a:t> </a:t>
            </a:r>
            <a:r>
              <a:rPr lang="en-US" sz="1800" dirty="0"/>
              <a:t>(“can you tell me. . . ”) is treated as the same word as the noun </a:t>
            </a:r>
            <a:r>
              <a:rPr lang="en-US" sz="1800" b="1" i="1" dirty="0">
                <a:solidFill>
                  <a:srgbClr val="FF0000"/>
                </a:solidFill>
              </a:rPr>
              <a:t>can</a:t>
            </a:r>
            <a:r>
              <a:rPr lang="en-US" sz="1800" i="1" dirty="0"/>
              <a:t> </a:t>
            </a:r>
            <a:r>
              <a:rPr lang="en-US" sz="1800" dirty="0"/>
              <a:t>(“I need a can of. . . ” ).</a:t>
            </a:r>
          </a:p>
        </p:txBody>
      </p:sp>
      <p:graphicFrame>
        <p:nvGraphicFramePr>
          <p:cNvPr id="1172484" name="Object 4"/>
          <p:cNvGraphicFramePr>
            <a:graphicFrameLocks noChangeAspect="1"/>
          </p:cNvGraphicFramePr>
          <p:nvPr/>
        </p:nvGraphicFramePr>
        <p:xfrm>
          <a:off x="1973263" y="2968625"/>
          <a:ext cx="5133975" cy="500063"/>
        </p:xfrm>
        <a:graphic>
          <a:graphicData uri="http://schemas.openxmlformats.org/presentationml/2006/ole">
            <mc:AlternateContent xmlns:mc="http://schemas.openxmlformats.org/markup-compatibility/2006">
              <mc:Choice xmlns:v="urn:schemas-microsoft-com:vml" Requires="v">
                <p:oleObj spid="_x0000_s1172624" name="Equation" r:id="rId4" imgW="1676400" imgH="228600" progId="Equation.3">
                  <p:embed/>
                </p:oleObj>
              </mc:Choice>
              <mc:Fallback>
                <p:oleObj name="Equation" r:id="rId4" imgW="1676400" imgH="2286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263" y="2968625"/>
                        <a:ext cx="51339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2485" name="Object 5"/>
          <p:cNvGraphicFramePr>
            <a:graphicFrameLocks noChangeAspect="1"/>
          </p:cNvGraphicFramePr>
          <p:nvPr/>
        </p:nvGraphicFramePr>
        <p:xfrm>
          <a:off x="2043113" y="1930400"/>
          <a:ext cx="4862512" cy="500063"/>
        </p:xfrm>
        <a:graphic>
          <a:graphicData uri="http://schemas.openxmlformats.org/presentationml/2006/ole">
            <mc:AlternateContent xmlns:mc="http://schemas.openxmlformats.org/markup-compatibility/2006">
              <mc:Choice xmlns:v="urn:schemas-microsoft-com:vml" Requires="v">
                <p:oleObj spid="_x0000_s1172625" name="Equation" r:id="rId6" imgW="1587500" imgH="228600" progId="Equation.3">
                  <p:embed/>
                </p:oleObj>
              </mc:Choice>
              <mc:Fallback>
                <p:oleObj name="Equation" r:id="rId6" imgW="1587500" imgH="2286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3113" y="1930400"/>
                        <a:ext cx="486251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CFE4AC-53A9-4D9C-AD27-DC27573FDD4A}"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8C417A7-3D46-47FC-9187-DBEEB7DC1A10}" type="slidenum">
              <a:rPr lang="en-US"/>
              <a:pPr/>
              <a:t>230</a:t>
            </a:fld>
            <a:endParaRPr lang="en-US"/>
          </a:p>
        </p:txBody>
      </p:sp>
      <p:sp>
        <p:nvSpPr>
          <p:cNvPr id="1438722" name="Rectangle 2"/>
          <p:cNvSpPr>
            <a:spLocks noGrp="1" noChangeArrowheads="1"/>
          </p:cNvSpPr>
          <p:nvPr>
            <p:ph type="title"/>
          </p:nvPr>
        </p:nvSpPr>
        <p:spPr/>
        <p:txBody>
          <a:bodyPr/>
          <a:lstStyle/>
          <a:p>
            <a:r>
              <a:rPr lang="en-US" sz="4000"/>
              <a:t>Hand-labeled</a:t>
            </a:r>
            <a:r>
              <a:rPr lang="en-US"/>
              <a:t> </a:t>
            </a:r>
            <a:br>
              <a:rPr lang="en-US"/>
            </a:br>
            <a:r>
              <a:rPr lang="en-US"/>
              <a:t>Embedded Training</a:t>
            </a:r>
          </a:p>
        </p:txBody>
      </p:sp>
      <p:sp>
        <p:nvSpPr>
          <p:cNvPr id="1438723" name="Rectangle 3"/>
          <p:cNvSpPr>
            <a:spLocks noGrp="1" noChangeArrowheads="1"/>
          </p:cNvSpPr>
          <p:nvPr>
            <p:ph type="body" idx="1"/>
          </p:nvPr>
        </p:nvSpPr>
        <p:spPr/>
        <p:txBody>
          <a:bodyPr/>
          <a:lstStyle/>
          <a:p>
            <a:pPr>
              <a:lnSpc>
                <a:spcPct val="80000"/>
              </a:lnSpc>
            </a:pPr>
            <a:r>
              <a:rPr lang="en-US" sz="2000" dirty="0"/>
              <a:t>Unfortunately, hand-segmented training data is rarely used in training systems for continuous speech. </a:t>
            </a:r>
          </a:p>
          <a:p>
            <a:pPr lvl="1">
              <a:lnSpc>
                <a:spcPct val="80000"/>
              </a:lnSpc>
            </a:pPr>
            <a:r>
              <a:rPr lang="en-US" sz="2000" dirty="0"/>
              <a:t>One reason is that it is very expensive to use humans to hand-label phonetic boundaries; it can take up to 400 times real time (i.e. 400 labeling hours to label each 1 hour of speech). </a:t>
            </a:r>
          </a:p>
          <a:p>
            <a:pPr lvl="1">
              <a:lnSpc>
                <a:spcPct val="80000"/>
              </a:lnSpc>
            </a:pPr>
            <a:r>
              <a:rPr lang="en-US" sz="2000" dirty="0"/>
              <a:t>Another reason is that humans don’t do phonetic labeling very well for units smaller than the phone; people are bad at consistently finding the boundaries of </a:t>
            </a:r>
            <a:r>
              <a:rPr lang="en-US" sz="2000" dirty="0" smtClean="0"/>
              <a:t>sub-phones</a:t>
            </a:r>
            <a:r>
              <a:rPr lang="en-US" sz="2000" dirty="0"/>
              <a:t>. </a:t>
            </a:r>
          </a:p>
          <a:p>
            <a:pPr lvl="1">
              <a:lnSpc>
                <a:spcPct val="80000"/>
              </a:lnSpc>
            </a:pPr>
            <a:r>
              <a:rPr lang="en-US" sz="2000" dirty="0"/>
              <a:t>ASR systems aren’t better than humans at finding boundaries, but their errors are at least consistent between the training and test sets.</a:t>
            </a:r>
          </a:p>
        </p:txBody>
      </p:sp>
    </p:spTree>
  </p:cSld>
  <p:clrMapOvr>
    <a:masterClrMapping/>
  </p:clrMapOvr>
  <p:transition spd="slow">
    <p:push dir="u"/>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0D7041-F355-4D92-A81E-773E845F79B4}"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0041106-5FE9-44B2-AB91-42E90004CD93}" type="slidenum">
              <a:rPr lang="en-US"/>
              <a:pPr/>
              <a:t>231</a:t>
            </a:fld>
            <a:endParaRPr lang="en-US"/>
          </a:p>
        </p:txBody>
      </p:sp>
      <p:sp>
        <p:nvSpPr>
          <p:cNvPr id="1439746" name="Rectangle 2"/>
          <p:cNvSpPr>
            <a:spLocks noGrp="1" noChangeArrowheads="1"/>
          </p:cNvSpPr>
          <p:nvPr>
            <p:ph type="title"/>
          </p:nvPr>
        </p:nvSpPr>
        <p:spPr/>
        <p:txBody>
          <a:bodyPr/>
          <a:lstStyle/>
          <a:p>
            <a:r>
              <a:rPr lang="en-US"/>
              <a:t>Embedded Training</a:t>
            </a:r>
          </a:p>
        </p:txBody>
      </p:sp>
      <p:sp>
        <p:nvSpPr>
          <p:cNvPr id="1439747" name="Rectangle 3"/>
          <p:cNvSpPr>
            <a:spLocks noGrp="1" noChangeArrowheads="1"/>
          </p:cNvSpPr>
          <p:nvPr>
            <p:ph type="body" idx="1"/>
          </p:nvPr>
        </p:nvSpPr>
        <p:spPr/>
        <p:txBody>
          <a:bodyPr/>
          <a:lstStyle/>
          <a:p>
            <a:pPr>
              <a:lnSpc>
                <a:spcPct val="90000"/>
              </a:lnSpc>
            </a:pPr>
            <a:r>
              <a:rPr lang="en-US" sz="2100" dirty="0"/>
              <a:t>Embedded Training:</a:t>
            </a:r>
          </a:p>
          <a:p>
            <a:pPr lvl="1">
              <a:lnSpc>
                <a:spcPct val="90000"/>
              </a:lnSpc>
            </a:pPr>
            <a:r>
              <a:rPr lang="en-US" sz="2000" dirty="0"/>
              <a:t>For this reason, speech recognition systems train each phone HMM embedded in an entire sentence, and the segmentation and phone alignment are done automatically as part of the training procedure. </a:t>
            </a:r>
          </a:p>
          <a:p>
            <a:pPr>
              <a:lnSpc>
                <a:spcPct val="90000"/>
              </a:lnSpc>
            </a:pPr>
            <a:endParaRPr lang="en-US" sz="2100" dirty="0"/>
          </a:p>
          <a:p>
            <a:pPr>
              <a:lnSpc>
                <a:spcPct val="90000"/>
              </a:lnSpc>
            </a:pPr>
            <a:r>
              <a:rPr lang="en-US" sz="2100" dirty="0"/>
              <a:t>This entire acoustic model training process is therefore called </a:t>
            </a:r>
            <a:r>
              <a:rPr lang="en-US" sz="2100" b="1" i="1" dirty="0">
                <a:solidFill>
                  <a:srgbClr val="FF0000"/>
                </a:solidFill>
              </a:rPr>
              <a:t>embedded training</a:t>
            </a:r>
            <a:r>
              <a:rPr lang="en-US" sz="2100" dirty="0"/>
              <a:t>. Hand phone segmentation do still play some role, however, for example for bootstrapping initial systems for discriminative (SVM; </a:t>
            </a:r>
            <a:r>
              <a:rPr lang="en-US" sz="2100" dirty="0" smtClean="0"/>
              <a:t>non-Gaussian, etc.) </a:t>
            </a:r>
            <a:r>
              <a:rPr lang="en-US" sz="2100" dirty="0"/>
              <a:t>likelihood estimators, or for tasks like phone recognition.</a:t>
            </a:r>
          </a:p>
        </p:txBody>
      </p:sp>
    </p:spTree>
  </p:cSld>
  <p:clrMapOvr>
    <a:masterClrMapping/>
  </p:clrMapOvr>
  <p:transition spd="slow">
    <p:push dir="u"/>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5ECD43-46C5-4062-B4FC-90A26B0C6403}"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3231120-A6FE-472B-B323-5640018E6BDA}" type="slidenum">
              <a:rPr lang="en-US"/>
              <a:pPr/>
              <a:t>232</a:t>
            </a:fld>
            <a:endParaRPr lang="en-US"/>
          </a:p>
        </p:txBody>
      </p:sp>
      <p:sp>
        <p:nvSpPr>
          <p:cNvPr id="1440770" name="Rectangle 2"/>
          <p:cNvSpPr>
            <a:spLocks noGrp="1" noChangeArrowheads="1"/>
          </p:cNvSpPr>
          <p:nvPr>
            <p:ph type="title"/>
          </p:nvPr>
        </p:nvSpPr>
        <p:spPr/>
        <p:txBody>
          <a:bodyPr/>
          <a:lstStyle/>
          <a:p>
            <a:r>
              <a:rPr lang="en-US"/>
              <a:t>Training Corpus</a:t>
            </a:r>
          </a:p>
        </p:txBody>
      </p:sp>
      <p:sp>
        <p:nvSpPr>
          <p:cNvPr id="1440771" name="Rectangle 3"/>
          <p:cNvSpPr>
            <a:spLocks noGrp="1" noChangeArrowheads="1"/>
          </p:cNvSpPr>
          <p:nvPr>
            <p:ph type="body" idx="1"/>
          </p:nvPr>
        </p:nvSpPr>
        <p:spPr/>
        <p:txBody>
          <a:bodyPr/>
          <a:lstStyle/>
          <a:p>
            <a:pPr>
              <a:lnSpc>
                <a:spcPct val="80000"/>
              </a:lnSpc>
            </a:pPr>
            <a:r>
              <a:rPr lang="en-US" sz="2000"/>
              <a:t>In order to train a simple digits system, we’ll need a training corpus of spoken digit sequences. </a:t>
            </a:r>
          </a:p>
          <a:p>
            <a:pPr>
              <a:lnSpc>
                <a:spcPct val="80000"/>
              </a:lnSpc>
            </a:pPr>
            <a:r>
              <a:rPr lang="en-US" sz="2000"/>
              <a:t>Wavefiles:</a:t>
            </a:r>
          </a:p>
          <a:p>
            <a:pPr lvl="1">
              <a:lnSpc>
                <a:spcPct val="80000"/>
              </a:lnSpc>
            </a:pPr>
            <a:r>
              <a:rPr lang="en-US" sz="1900"/>
              <a:t>For simplicity assume that the training corpus is separated into separate wavefiles, each containing a sequence of spoken digits. </a:t>
            </a:r>
          </a:p>
          <a:p>
            <a:pPr>
              <a:lnSpc>
                <a:spcPct val="80000"/>
              </a:lnSpc>
            </a:pPr>
            <a:r>
              <a:rPr lang="en-US" sz="2000"/>
              <a:t>Transcription File - Correct Sequence of Spoken Digits:</a:t>
            </a:r>
          </a:p>
          <a:p>
            <a:pPr lvl="1">
              <a:lnSpc>
                <a:spcPct val="80000"/>
              </a:lnSpc>
            </a:pPr>
            <a:r>
              <a:rPr lang="en-US" sz="1900"/>
              <a:t>For each wavefile, we’ll need to know the correct sequence of digit words. </a:t>
            </a:r>
          </a:p>
          <a:p>
            <a:pPr lvl="1">
              <a:lnSpc>
                <a:spcPct val="80000"/>
              </a:lnSpc>
            </a:pPr>
            <a:r>
              <a:rPr lang="en-US" sz="1900"/>
              <a:t>We’ll thus associate with each wavefile a transcription (a string of words).</a:t>
            </a:r>
          </a:p>
          <a:p>
            <a:pPr>
              <a:lnSpc>
                <a:spcPct val="80000"/>
              </a:lnSpc>
            </a:pPr>
            <a:r>
              <a:rPr lang="en-US" sz="2000"/>
              <a:t>Lexicon</a:t>
            </a:r>
          </a:p>
          <a:p>
            <a:pPr lvl="1">
              <a:lnSpc>
                <a:spcPct val="80000"/>
              </a:lnSpc>
            </a:pPr>
            <a:r>
              <a:rPr lang="en-US" sz="1900"/>
              <a:t>We’ll also need a pronunciation lexicon and a phoneset, defining a set of (untrained) phone HMMs. From the transcription, lexicon, and phone HMMs, we can build a “whole sentence” HMM for each sentence, as shown in Fig. in the next slide.</a:t>
            </a:r>
          </a:p>
        </p:txBody>
      </p:sp>
    </p:spTree>
  </p:cSld>
  <p:clrMapOvr>
    <a:masterClrMapping/>
  </p:clrMapOvr>
  <p:transition spd="slow">
    <p:push dir="u"/>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8A1BF4-B5D0-49C0-B479-CDC974631C4F}"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4932E8F-8DED-4896-8683-FD1CE68C0AFA}" type="slidenum">
              <a:rPr lang="en-US"/>
              <a:pPr/>
              <a:t>233</a:t>
            </a:fld>
            <a:endParaRPr lang="en-US"/>
          </a:p>
        </p:txBody>
      </p:sp>
      <p:sp>
        <p:nvSpPr>
          <p:cNvPr id="1441796" name="Rectangle 4"/>
          <p:cNvSpPr>
            <a:spLocks noGrp="1" noChangeArrowheads="1"/>
          </p:cNvSpPr>
          <p:nvPr>
            <p:ph type="title"/>
          </p:nvPr>
        </p:nvSpPr>
        <p:spPr/>
        <p:txBody>
          <a:bodyPr/>
          <a:lstStyle/>
          <a:p>
            <a:r>
              <a:rPr lang="en-US"/>
              <a:t>Embedded Training Example</a:t>
            </a:r>
          </a:p>
        </p:txBody>
      </p:sp>
      <p:graphicFrame>
        <p:nvGraphicFramePr>
          <p:cNvPr id="1441795" name="Object 3"/>
          <p:cNvGraphicFramePr>
            <a:graphicFrameLocks noGrp="1" noChangeAspect="1"/>
          </p:cNvGraphicFramePr>
          <p:nvPr>
            <p:ph idx="1"/>
          </p:nvPr>
        </p:nvGraphicFramePr>
        <p:xfrm>
          <a:off x="1422400" y="1474788"/>
          <a:ext cx="6273800" cy="4518025"/>
        </p:xfrm>
        <a:graphic>
          <a:graphicData uri="http://schemas.openxmlformats.org/presentationml/2006/ole">
            <mc:AlternateContent xmlns:mc="http://schemas.openxmlformats.org/markup-compatibility/2006">
              <mc:Choice xmlns:v="urn:schemas-microsoft-com:vml" Requires="v">
                <p:oleObj spid="_x0000_s1441865" name="Visio" r:id="rId3" imgW="9888486" imgH="7119566" progId="Visio.Drawing.11">
                  <p:embed/>
                </p:oleObj>
              </mc:Choice>
              <mc:Fallback>
                <p:oleObj name="Visio" r:id="rId3" imgW="9888486" imgH="7119566" progId="Visio.Drawing.11">
                  <p:embed/>
                  <p:pic>
                    <p:nvPicPr>
                      <p:cNvPr id="0"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1474788"/>
                        <a:ext cx="6273800" cy="451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3310F4-AB6D-4B36-A835-523F4F047204}"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B4DFC35-4C13-4203-849F-9D4E01342AD0}" type="slidenum">
              <a:rPr lang="en-US"/>
              <a:pPr/>
              <a:t>234</a:t>
            </a:fld>
            <a:endParaRPr lang="en-US"/>
          </a:p>
        </p:txBody>
      </p:sp>
      <p:sp>
        <p:nvSpPr>
          <p:cNvPr id="1443842" name="Rectangle 2"/>
          <p:cNvSpPr>
            <a:spLocks noGrp="1" noChangeArrowheads="1"/>
          </p:cNvSpPr>
          <p:nvPr>
            <p:ph type="title"/>
          </p:nvPr>
        </p:nvSpPr>
        <p:spPr/>
        <p:txBody>
          <a:bodyPr/>
          <a:lstStyle/>
          <a:p>
            <a:r>
              <a:rPr lang="en-US" sz="3400" b="0"/>
              <a:t>Embedded Training</a:t>
            </a:r>
            <a:br>
              <a:rPr lang="en-US" sz="3400" b="0"/>
            </a:br>
            <a:r>
              <a:rPr lang="en-US" sz="3400" b="0"/>
              <a:t>Baum-Welch Algorithm</a:t>
            </a:r>
          </a:p>
        </p:txBody>
      </p:sp>
      <p:sp>
        <p:nvSpPr>
          <p:cNvPr id="1443843" name="Rectangle 3"/>
          <p:cNvSpPr>
            <a:spLocks noGrp="1" noChangeArrowheads="1"/>
          </p:cNvSpPr>
          <p:nvPr>
            <p:ph type="body" idx="1"/>
          </p:nvPr>
        </p:nvSpPr>
        <p:spPr/>
        <p:txBody>
          <a:bodyPr/>
          <a:lstStyle/>
          <a:p>
            <a:pPr>
              <a:lnSpc>
                <a:spcPct val="80000"/>
              </a:lnSpc>
            </a:pPr>
            <a:r>
              <a:rPr lang="en-US" sz="2100" dirty="0"/>
              <a:t>Following procedure depicted in the previous slide we are now ready to train the transition matrix </a:t>
            </a:r>
            <a:r>
              <a:rPr lang="en-US" sz="2100" b="1" i="1" dirty="0">
                <a:latin typeface="Times New Roman" pitchFamily="18" charset="0"/>
                <a:cs typeface="Times New Roman" pitchFamily="18" charset="0"/>
              </a:rPr>
              <a:t>A</a:t>
            </a:r>
            <a:r>
              <a:rPr lang="en-US" sz="2100" dirty="0"/>
              <a:t> and output likelihood estimator </a:t>
            </a:r>
            <a:r>
              <a:rPr lang="en-US" sz="2100" b="1" i="1" dirty="0">
                <a:latin typeface="Times New Roman" pitchFamily="18" charset="0"/>
                <a:cs typeface="Times New Roman" pitchFamily="18" charset="0"/>
              </a:rPr>
              <a:t>B</a:t>
            </a:r>
            <a:r>
              <a:rPr lang="en-US" sz="2100" dirty="0"/>
              <a:t> for the </a:t>
            </a:r>
            <a:r>
              <a:rPr lang="en-US" sz="2100" b="1" dirty="0"/>
              <a:t>HMM</a:t>
            </a:r>
            <a:r>
              <a:rPr lang="en-US" sz="2100" dirty="0"/>
              <a:t>s. </a:t>
            </a:r>
          </a:p>
          <a:p>
            <a:pPr>
              <a:lnSpc>
                <a:spcPct val="80000"/>
              </a:lnSpc>
            </a:pPr>
            <a:r>
              <a:rPr lang="en-US" sz="2100" dirty="0"/>
              <a:t>Using Baum-Welch-based paradigm for embedded training of HMMs all what is needed is the training data. </a:t>
            </a:r>
          </a:p>
          <a:p>
            <a:pPr lvl="1">
              <a:lnSpc>
                <a:spcPct val="80000"/>
              </a:lnSpc>
            </a:pPr>
            <a:r>
              <a:rPr lang="en-US" sz="2000" dirty="0"/>
              <a:t>In particular, we don’t need phonetically transcribed data. </a:t>
            </a:r>
          </a:p>
          <a:p>
            <a:pPr lvl="1">
              <a:lnSpc>
                <a:spcPct val="80000"/>
              </a:lnSpc>
            </a:pPr>
            <a:r>
              <a:rPr lang="en-US" sz="2000" dirty="0"/>
              <a:t>We don’t even need to know where each word starts and ends. </a:t>
            </a:r>
          </a:p>
          <a:p>
            <a:pPr lvl="1">
              <a:lnSpc>
                <a:spcPct val="80000"/>
              </a:lnSpc>
            </a:pPr>
            <a:endParaRPr lang="en-US" sz="2000" dirty="0"/>
          </a:p>
          <a:p>
            <a:pPr lvl="1">
              <a:lnSpc>
                <a:spcPct val="80000"/>
              </a:lnSpc>
            </a:pPr>
            <a:r>
              <a:rPr lang="en-US" sz="2000" dirty="0"/>
              <a:t>The Baum-Welch algorithm will sum over all possible segmentations of words and phones, using </a:t>
            </a:r>
            <a:r>
              <a:rPr lang="en-US" sz="2000" dirty="0" err="1">
                <a:latin typeface="Symbol" pitchFamily="18" charset="2"/>
              </a:rPr>
              <a:t>x</a:t>
            </a:r>
            <a:r>
              <a:rPr lang="en-US" sz="2000" i="1" baseline="-25000" dirty="0" err="1">
                <a:latin typeface="Times New Roman" pitchFamily="18" charset="0"/>
              </a:rPr>
              <a:t>j</a:t>
            </a:r>
            <a:r>
              <a:rPr lang="en-US" sz="2000" dirty="0">
                <a:latin typeface="Times New Roman" pitchFamily="18" charset="0"/>
              </a:rPr>
              <a:t>(</a:t>
            </a:r>
            <a:r>
              <a:rPr lang="en-US" sz="2000" i="1" dirty="0">
                <a:latin typeface="Times New Roman" pitchFamily="18" charset="0"/>
              </a:rPr>
              <a:t>t</a:t>
            </a:r>
            <a:r>
              <a:rPr lang="en-US" sz="2000" dirty="0">
                <a:latin typeface="Times New Roman" pitchFamily="18" charset="0"/>
              </a:rPr>
              <a:t>)</a:t>
            </a:r>
            <a:r>
              <a:rPr lang="en-US" sz="2000" dirty="0"/>
              <a:t>, the probability of being in state </a:t>
            </a:r>
            <a:r>
              <a:rPr lang="en-US" sz="2000" i="1" dirty="0">
                <a:latin typeface="Times New Roman" pitchFamily="18" charset="0"/>
              </a:rPr>
              <a:t>j</a:t>
            </a:r>
            <a:r>
              <a:rPr lang="en-US" sz="2000" i="1" dirty="0"/>
              <a:t> </a:t>
            </a:r>
            <a:r>
              <a:rPr lang="en-US" sz="2000" dirty="0"/>
              <a:t>at time </a:t>
            </a:r>
            <a:r>
              <a:rPr lang="en-US" sz="2000" i="1" dirty="0">
                <a:latin typeface="Times New Roman" pitchFamily="18" charset="0"/>
              </a:rPr>
              <a:t>t</a:t>
            </a:r>
            <a:r>
              <a:rPr lang="en-US" sz="2000" i="1" dirty="0"/>
              <a:t> </a:t>
            </a:r>
            <a:r>
              <a:rPr lang="en-US" sz="2000" dirty="0"/>
              <a:t>and generating the observation sequence </a:t>
            </a:r>
            <a:r>
              <a:rPr lang="en-US" sz="2000" dirty="0">
                <a:latin typeface="Times New Roman" pitchFamily="18" charset="0"/>
              </a:rPr>
              <a:t>O</a:t>
            </a:r>
            <a:r>
              <a:rPr lang="en-US" sz="2000" dirty="0"/>
              <a:t>.</a:t>
            </a:r>
          </a:p>
        </p:txBody>
      </p:sp>
    </p:spTree>
  </p:cSld>
  <p:clrMapOvr>
    <a:masterClrMapping/>
  </p:clrMapOvr>
  <p:transition spd="slow">
    <p:push dir="u"/>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EC1E56-A99A-4E3E-B663-C8AC04233FF0}"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ABCB41F8-DE0F-4626-92E2-70DDF3E9B6BD}" type="slidenum">
              <a:rPr lang="en-US"/>
              <a:pPr/>
              <a:t>235</a:t>
            </a:fld>
            <a:endParaRPr lang="en-US"/>
          </a:p>
        </p:txBody>
      </p:sp>
      <p:sp>
        <p:nvSpPr>
          <p:cNvPr id="1444866" name="Rectangle 2"/>
          <p:cNvSpPr>
            <a:spLocks noGrp="1" noChangeArrowheads="1"/>
          </p:cNvSpPr>
          <p:nvPr>
            <p:ph type="title"/>
          </p:nvPr>
        </p:nvSpPr>
        <p:spPr/>
        <p:txBody>
          <a:bodyPr/>
          <a:lstStyle/>
          <a:p>
            <a:r>
              <a:rPr lang="en-US" sz="3400" b="0"/>
              <a:t>Embedded Training</a:t>
            </a:r>
            <a:br>
              <a:rPr lang="en-US" sz="3400" b="0"/>
            </a:br>
            <a:r>
              <a:rPr lang="en-US" sz="3400" b="0"/>
              <a:t>Baum-Welch Algorithm</a:t>
            </a:r>
          </a:p>
        </p:txBody>
      </p:sp>
      <p:sp>
        <p:nvSpPr>
          <p:cNvPr id="1444867" name="Rectangle 3"/>
          <p:cNvSpPr>
            <a:spLocks noGrp="1" noChangeArrowheads="1"/>
          </p:cNvSpPr>
          <p:nvPr>
            <p:ph type="body" idx="1"/>
          </p:nvPr>
        </p:nvSpPr>
        <p:spPr/>
        <p:txBody>
          <a:bodyPr/>
          <a:lstStyle/>
          <a:p>
            <a:pPr>
              <a:lnSpc>
                <a:spcPct val="80000"/>
              </a:lnSpc>
            </a:pPr>
            <a:r>
              <a:rPr lang="en-US" sz="1900" dirty="0"/>
              <a:t>Initial Estimate:</a:t>
            </a:r>
          </a:p>
          <a:p>
            <a:pPr lvl="1">
              <a:lnSpc>
                <a:spcPct val="80000"/>
              </a:lnSpc>
            </a:pPr>
            <a:r>
              <a:rPr lang="en-US" sz="1700" dirty="0"/>
              <a:t>We will, however, need an initial estimate for the transition and observation probabilities </a:t>
            </a:r>
            <a:r>
              <a:rPr lang="en-US" sz="1700" i="1" dirty="0" err="1">
                <a:latin typeface="Times New Roman" pitchFamily="18" charset="0"/>
              </a:rPr>
              <a:t>a</a:t>
            </a:r>
            <a:r>
              <a:rPr lang="en-US" sz="1700" i="1" baseline="-25000" dirty="0" err="1">
                <a:latin typeface="Times New Roman" pitchFamily="18" charset="0"/>
              </a:rPr>
              <a:t>ij</a:t>
            </a:r>
            <a:r>
              <a:rPr lang="en-US" sz="1700" i="1" dirty="0"/>
              <a:t> </a:t>
            </a:r>
            <a:r>
              <a:rPr lang="en-US" sz="1700" dirty="0"/>
              <a:t>and </a:t>
            </a:r>
            <a:r>
              <a:rPr lang="en-US" sz="1700" i="1" dirty="0" err="1">
                <a:latin typeface="Times New Roman" pitchFamily="18" charset="0"/>
              </a:rPr>
              <a:t>b</a:t>
            </a:r>
            <a:r>
              <a:rPr lang="en-US" sz="1700" i="1" baseline="-25000" dirty="0" err="1">
                <a:latin typeface="Times New Roman" pitchFamily="18" charset="0"/>
              </a:rPr>
              <a:t>j</a:t>
            </a:r>
            <a:r>
              <a:rPr lang="en-US" sz="1700" dirty="0">
                <a:latin typeface="Times New Roman" pitchFamily="18" charset="0"/>
              </a:rPr>
              <a:t>(</a:t>
            </a:r>
            <a:r>
              <a:rPr lang="en-US" sz="1700" i="1" dirty="0" err="1">
                <a:latin typeface="Times New Roman" pitchFamily="18" charset="0"/>
              </a:rPr>
              <a:t>o</a:t>
            </a:r>
            <a:r>
              <a:rPr lang="en-US" sz="1700" i="1" baseline="-25000" dirty="0" err="1">
                <a:latin typeface="Times New Roman" pitchFamily="18" charset="0"/>
              </a:rPr>
              <a:t>t</a:t>
            </a:r>
            <a:r>
              <a:rPr lang="en-US" sz="1700" dirty="0">
                <a:latin typeface="Times New Roman" pitchFamily="18" charset="0"/>
              </a:rPr>
              <a:t>)</a:t>
            </a:r>
            <a:r>
              <a:rPr lang="en-US" sz="1700" dirty="0"/>
              <a:t>. The simplest way to do this is with a </a:t>
            </a:r>
            <a:r>
              <a:rPr lang="en-US" sz="1700" b="1" dirty="0"/>
              <a:t>flat start</a:t>
            </a:r>
            <a:r>
              <a:rPr lang="en-US" sz="1700" dirty="0"/>
              <a:t>. </a:t>
            </a:r>
          </a:p>
          <a:p>
            <a:pPr lvl="1">
              <a:lnSpc>
                <a:spcPct val="80000"/>
              </a:lnSpc>
            </a:pPr>
            <a:r>
              <a:rPr lang="en-US" sz="1700" dirty="0"/>
              <a:t>In flat start, we first set to zero any HMM transitions that we want to be ‘structurally zero’, such as transitions from later phones back to earlier phones. The </a:t>
            </a:r>
            <a:r>
              <a:rPr lang="en-US" sz="1700" dirty="0">
                <a:latin typeface="Symbol" pitchFamily="18" charset="2"/>
              </a:rPr>
              <a:t>g</a:t>
            </a:r>
            <a:r>
              <a:rPr lang="en-US" sz="1700" dirty="0"/>
              <a:t> probability computation in Baum-Welch includes the previous value of </a:t>
            </a:r>
            <a:r>
              <a:rPr lang="en-US" sz="1700" i="1" dirty="0" err="1">
                <a:latin typeface="Times New Roman" pitchFamily="18" charset="0"/>
              </a:rPr>
              <a:t>a</a:t>
            </a:r>
            <a:r>
              <a:rPr lang="en-US" sz="1700" i="1" baseline="-25000" dirty="0" err="1">
                <a:latin typeface="Times New Roman" pitchFamily="18" charset="0"/>
              </a:rPr>
              <a:t>ij</a:t>
            </a:r>
            <a:r>
              <a:rPr lang="en-US" sz="1700" dirty="0"/>
              <a:t>, so those zero values will never change.</a:t>
            </a:r>
          </a:p>
          <a:p>
            <a:pPr lvl="1">
              <a:lnSpc>
                <a:spcPct val="80000"/>
              </a:lnSpc>
            </a:pPr>
            <a:r>
              <a:rPr lang="en-US" sz="1700" dirty="0"/>
              <a:t>Then we make all the rest of the (non-zero) HMM transitions </a:t>
            </a:r>
            <a:r>
              <a:rPr lang="en-US" sz="1700" dirty="0" err="1" smtClean="0"/>
              <a:t>equi</a:t>
            </a:r>
            <a:r>
              <a:rPr lang="en-US" sz="1700" dirty="0" smtClean="0"/>
              <a:t>-probable</a:t>
            </a:r>
            <a:r>
              <a:rPr lang="en-US" sz="1700" dirty="0"/>
              <a:t>. </a:t>
            </a:r>
          </a:p>
          <a:p>
            <a:pPr lvl="2">
              <a:lnSpc>
                <a:spcPct val="80000"/>
              </a:lnSpc>
            </a:pPr>
            <a:r>
              <a:rPr lang="en-US" sz="1600" dirty="0"/>
              <a:t>Thus the two transitions out of each state (the self-loop and the transition to the following </a:t>
            </a:r>
            <a:r>
              <a:rPr lang="en-US" sz="1600" dirty="0" smtClean="0"/>
              <a:t>sub-phone) each </a:t>
            </a:r>
            <a:r>
              <a:rPr lang="en-US" sz="1600" dirty="0"/>
              <a:t>would have a probability of 0.5. </a:t>
            </a:r>
          </a:p>
          <a:p>
            <a:pPr lvl="1">
              <a:lnSpc>
                <a:spcPct val="80000"/>
              </a:lnSpc>
            </a:pPr>
            <a:endParaRPr lang="en-US" sz="1700" dirty="0"/>
          </a:p>
          <a:p>
            <a:pPr lvl="1">
              <a:lnSpc>
                <a:spcPct val="80000"/>
              </a:lnSpc>
            </a:pPr>
            <a:r>
              <a:rPr lang="en-US" sz="1700" dirty="0"/>
              <a:t>For the Gaussians, a flat start initializes the mean and variance for each Gaussian identically, to the global mean and variance for the entire training data.</a:t>
            </a:r>
          </a:p>
        </p:txBody>
      </p:sp>
    </p:spTree>
  </p:cSld>
  <p:clrMapOvr>
    <a:masterClrMapping/>
  </p:clrMapOvr>
  <p:transition spd="slow">
    <p:push dir="u"/>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8" name="Rectangle 4"/>
          <p:cNvSpPr>
            <a:spLocks noGrp="1" noChangeArrowheads="1"/>
          </p:cNvSpPr>
          <p:nvPr>
            <p:ph type="ctrTitle"/>
          </p:nvPr>
        </p:nvSpPr>
        <p:spPr/>
        <p:txBody>
          <a:bodyPr/>
          <a:lstStyle/>
          <a:p>
            <a:r>
              <a:rPr lang="en-US"/>
              <a:t>Embedded Training Procedure</a:t>
            </a:r>
          </a:p>
        </p:txBody>
      </p:sp>
      <p:sp>
        <p:nvSpPr>
          <p:cNvPr id="1460229" name="Rectangle 5"/>
          <p:cNvSpPr>
            <a:spLocks noGrp="1" noChangeArrowheads="1"/>
          </p:cNvSpPr>
          <p:nvPr>
            <p:ph type="subTitle" idx="1"/>
          </p:nvPr>
        </p:nvSpPr>
        <p:spPr>
          <a:xfrm>
            <a:off x="1460500" y="3198813"/>
            <a:ext cx="7010400" cy="2100262"/>
          </a:xfrm>
        </p:spPr>
        <p:txBody>
          <a:bodyPr/>
          <a:lstStyle/>
          <a:p>
            <a:pPr marL="533400" indent="-533400">
              <a:lnSpc>
                <a:spcPct val="80000"/>
              </a:lnSpc>
              <a:buFont typeface="Wingdings" pitchFamily="2" charset="2"/>
              <a:buAutoNum type="arabicPeriod"/>
            </a:pPr>
            <a:r>
              <a:rPr lang="en-US" sz="2000" dirty="0"/>
              <a:t>Build “</a:t>
            </a:r>
            <a:r>
              <a:rPr lang="en-US" sz="2000" dirty="0" smtClean="0"/>
              <a:t>whole-sentence</a:t>
            </a:r>
            <a:r>
              <a:rPr lang="en-US" sz="2000" dirty="0"/>
              <a:t>” HMM’s (grammar compiler)</a:t>
            </a:r>
          </a:p>
          <a:p>
            <a:pPr marL="533400" indent="-533400">
              <a:lnSpc>
                <a:spcPct val="80000"/>
              </a:lnSpc>
              <a:buFont typeface="Wingdings" pitchFamily="2" charset="2"/>
              <a:buAutoNum type="arabicPeriod"/>
            </a:pPr>
            <a:r>
              <a:rPr lang="en-US" sz="2000" dirty="0"/>
              <a:t>Initialize A </a:t>
            </a:r>
            <a:r>
              <a:rPr lang="en-US" sz="2000" dirty="0" smtClean="0"/>
              <a:t>&amp; </a:t>
            </a:r>
            <a:r>
              <a:rPr lang="en-US" sz="2000" dirty="0"/>
              <a:t>B </a:t>
            </a:r>
            <a:r>
              <a:rPr lang="en-US" sz="2000" dirty="0" smtClean="0"/>
              <a:t>(equal) probabilities </a:t>
            </a:r>
            <a:r>
              <a:rPr lang="en-US" sz="2000" dirty="0"/>
              <a:t>(setting means and variances to global mean and variance of entire training set)</a:t>
            </a:r>
          </a:p>
          <a:p>
            <a:pPr marL="533400" indent="-533400">
              <a:lnSpc>
                <a:spcPct val="80000"/>
              </a:lnSpc>
              <a:buFont typeface="Wingdings" pitchFamily="2" charset="2"/>
              <a:buAutoNum type="arabicPeriod"/>
            </a:pPr>
            <a:r>
              <a:rPr lang="en-US" sz="2000" dirty="0"/>
              <a:t>Multiple iteration of the Baum-Welch training algorithm</a:t>
            </a:r>
          </a:p>
        </p:txBody>
      </p:sp>
    </p:spTree>
  </p:cSld>
  <p:clrMapOvr>
    <a:masterClrMapping/>
  </p:clrMapOvr>
  <p:transition spd="slow">
    <p:push dir="u"/>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6C214E-7B32-4804-B2FE-4A10A6C2FBF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98633CB-B233-4067-A334-D51DF65EFAD2}" type="slidenum">
              <a:rPr lang="en-US"/>
              <a:pPr/>
              <a:t>237</a:t>
            </a:fld>
            <a:endParaRPr lang="en-US"/>
          </a:p>
        </p:txBody>
      </p:sp>
      <p:sp>
        <p:nvSpPr>
          <p:cNvPr id="1445890" name="Rectangle 2"/>
          <p:cNvSpPr>
            <a:spLocks noGrp="1" noChangeArrowheads="1"/>
          </p:cNvSpPr>
          <p:nvPr>
            <p:ph type="title"/>
          </p:nvPr>
        </p:nvSpPr>
        <p:spPr/>
        <p:txBody>
          <a:bodyPr/>
          <a:lstStyle/>
          <a:p>
            <a:r>
              <a:rPr lang="en-US" sz="3400"/>
              <a:t>Embedded Training Procedure</a:t>
            </a:r>
          </a:p>
        </p:txBody>
      </p:sp>
      <p:sp>
        <p:nvSpPr>
          <p:cNvPr id="1445891" name="Rectangle 3"/>
          <p:cNvSpPr>
            <a:spLocks noGrp="1" noChangeArrowheads="1"/>
          </p:cNvSpPr>
          <p:nvPr>
            <p:ph type="body" idx="1"/>
          </p:nvPr>
        </p:nvSpPr>
        <p:spPr/>
        <p:txBody>
          <a:bodyPr/>
          <a:lstStyle/>
          <a:p>
            <a:pPr marL="495300" indent="-495300">
              <a:lnSpc>
                <a:spcPct val="90000"/>
              </a:lnSpc>
            </a:pPr>
            <a:r>
              <a:rPr lang="en-US" sz="2000"/>
              <a:t>Given: </a:t>
            </a:r>
          </a:p>
          <a:p>
            <a:pPr lvl="1">
              <a:lnSpc>
                <a:spcPct val="90000"/>
              </a:lnSpc>
            </a:pPr>
            <a:r>
              <a:rPr lang="en-US" sz="2000"/>
              <a:t>phoneset, </a:t>
            </a:r>
          </a:p>
          <a:p>
            <a:pPr lvl="1">
              <a:lnSpc>
                <a:spcPct val="90000"/>
              </a:lnSpc>
            </a:pPr>
            <a:r>
              <a:rPr lang="en-US" sz="2000"/>
              <a:t>pronunciation lexicon, and </a:t>
            </a:r>
          </a:p>
          <a:p>
            <a:pPr lvl="1">
              <a:lnSpc>
                <a:spcPct val="90000"/>
              </a:lnSpc>
            </a:pPr>
            <a:r>
              <a:rPr lang="en-US" sz="2000"/>
              <a:t>the transcribed wavefiles</a:t>
            </a:r>
          </a:p>
          <a:p>
            <a:pPr marL="495300" indent="-495300">
              <a:lnSpc>
                <a:spcPct val="90000"/>
              </a:lnSpc>
            </a:pPr>
            <a:r>
              <a:rPr lang="en-US" sz="2000"/>
              <a:t>Procedure:</a:t>
            </a:r>
          </a:p>
          <a:p>
            <a:pPr lvl="1">
              <a:lnSpc>
                <a:spcPct val="90000"/>
              </a:lnSpc>
              <a:buFont typeface="Wingdings" pitchFamily="2" charset="2"/>
              <a:buAutoNum type="arabicPeriod"/>
            </a:pPr>
            <a:r>
              <a:rPr lang="en-US" sz="2000"/>
              <a:t>Build a “whole sentence” HMM for each sentence, as shown in Fig. </a:t>
            </a:r>
            <a:r>
              <a:rPr lang="en-US" sz="2000">
                <a:hlinkClick r:id="rId2" action="ppaction://hlinksldjump"/>
              </a:rPr>
              <a:t>Embedded Training Example</a:t>
            </a:r>
            <a:r>
              <a:rPr lang="en-US" sz="2000"/>
              <a:t>.</a:t>
            </a:r>
          </a:p>
          <a:p>
            <a:pPr lvl="1">
              <a:lnSpc>
                <a:spcPct val="90000"/>
              </a:lnSpc>
              <a:buFont typeface="Wingdings" pitchFamily="2" charset="2"/>
              <a:buAutoNum type="arabicPeriod"/>
            </a:pPr>
            <a:r>
              <a:rPr lang="en-US" sz="2000"/>
              <a:t>Initialize </a:t>
            </a:r>
            <a:r>
              <a:rPr lang="en-US" sz="2000" i="1"/>
              <a:t>A </a:t>
            </a:r>
            <a:r>
              <a:rPr lang="en-US" sz="2000"/>
              <a:t>probabilities to 0.5 (for loop-backs or for the correct next subphone) or to zero (for all other transitions).</a:t>
            </a:r>
          </a:p>
          <a:p>
            <a:pPr lvl="1">
              <a:lnSpc>
                <a:spcPct val="90000"/>
              </a:lnSpc>
              <a:buFont typeface="Wingdings" pitchFamily="2" charset="2"/>
              <a:buAutoNum type="arabicPeriod"/>
            </a:pPr>
            <a:r>
              <a:rPr lang="en-US" sz="2000"/>
              <a:t>Initialize </a:t>
            </a:r>
            <a:r>
              <a:rPr lang="en-US" sz="2000" i="1"/>
              <a:t>B </a:t>
            </a:r>
            <a:r>
              <a:rPr lang="en-US" sz="2000"/>
              <a:t>probabilities by setting the mean and variance for each Gaussian to the global mean and variance for the entire training set.</a:t>
            </a:r>
          </a:p>
          <a:p>
            <a:pPr lvl="1">
              <a:lnSpc>
                <a:spcPct val="90000"/>
              </a:lnSpc>
              <a:buFont typeface="Wingdings" pitchFamily="2" charset="2"/>
              <a:buAutoNum type="arabicPeriod"/>
            </a:pPr>
            <a:r>
              <a:rPr lang="en-US" sz="2000"/>
              <a:t>Run multiple iterations of the Baum-Welch algorithm</a:t>
            </a:r>
          </a:p>
        </p:txBody>
      </p:sp>
    </p:spTree>
  </p:cSld>
  <p:clrMapOvr>
    <a:masterClrMapping/>
  </p:clrMapOvr>
  <p:transition spd="slow">
    <p:push dir="u"/>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0D1167-FDB2-40C2-9C85-9403F434F4A2}"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89DC56D-FC34-4920-8A84-E04FFEC9451D}" type="slidenum">
              <a:rPr lang="en-US"/>
              <a:pPr/>
              <a:t>238</a:t>
            </a:fld>
            <a:endParaRPr lang="en-US"/>
          </a:p>
        </p:txBody>
      </p:sp>
      <p:sp>
        <p:nvSpPr>
          <p:cNvPr id="1446914" name="Rectangle 2"/>
          <p:cNvSpPr>
            <a:spLocks noGrp="1" noChangeArrowheads="1"/>
          </p:cNvSpPr>
          <p:nvPr>
            <p:ph type="title"/>
          </p:nvPr>
        </p:nvSpPr>
        <p:spPr/>
        <p:txBody>
          <a:bodyPr/>
          <a:lstStyle/>
          <a:p>
            <a:r>
              <a:rPr lang="en-US" sz="3400"/>
              <a:t>Notes on Baum-Welch Training</a:t>
            </a:r>
          </a:p>
        </p:txBody>
      </p:sp>
      <p:sp>
        <p:nvSpPr>
          <p:cNvPr id="1446915" name="Rectangle 3"/>
          <p:cNvSpPr>
            <a:spLocks noGrp="1" noChangeArrowheads="1"/>
          </p:cNvSpPr>
          <p:nvPr>
            <p:ph type="body" idx="1"/>
          </p:nvPr>
        </p:nvSpPr>
        <p:spPr/>
        <p:txBody>
          <a:bodyPr/>
          <a:lstStyle/>
          <a:p>
            <a:pPr>
              <a:lnSpc>
                <a:spcPct val="80000"/>
              </a:lnSpc>
            </a:pPr>
            <a:r>
              <a:rPr lang="en-US" sz="1900"/>
              <a:t>Computationally Expensive</a:t>
            </a:r>
          </a:p>
          <a:p>
            <a:pPr lvl="1">
              <a:lnSpc>
                <a:spcPct val="80000"/>
              </a:lnSpc>
            </a:pPr>
            <a:r>
              <a:rPr lang="en-US" sz="1700"/>
              <a:t>The Baum-Welch algorithm is used repeatedly as a component of the embedded training process. Baum-Welch computes </a:t>
            </a:r>
            <a:r>
              <a:rPr lang="en-US" sz="1700">
                <a:latin typeface="Symbol" pitchFamily="18" charset="2"/>
              </a:rPr>
              <a:t>x</a:t>
            </a:r>
            <a:r>
              <a:rPr lang="en-US" sz="1700" i="1" baseline="-25000">
                <a:latin typeface="Times New Roman" pitchFamily="18" charset="0"/>
              </a:rPr>
              <a:t>i</a:t>
            </a:r>
            <a:r>
              <a:rPr lang="en-US" sz="1700">
                <a:latin typeface="Times New Roman" pitchFamily="18" charset="0"/>
              </a:rPr>
              <a:t>(</a:t>
            </a:r>
            <a:r>
              <a:rPr lang="en-US" sz="1700" i="1">
                <a:latin typeface="Times New Roman" pitchFamily="18" charset="0"/>
              </a:rPr>
              <a:t>t</a:t>
            </a:r>
            <a:r>
              <a:rPr lang="en-US" sz="1700">
                <a:latin typeface="Times New Roman" pitchFamily="18" charset="0"/>
              </a:rPr>
              <a:t>)</a:t>
            </a:r>
            <a:r>
              <a:rPr lang="en-US" sz="1700"/>
              <a:t>, the probability of being in state </a:t>
            </a:r>
            <a:r>
              <a:rPr lang="en-US" sz="1700" i="1">
                <a:latin typeface="Times New Roman" pitchFamily="18" charset="0"/>
              </a:rPr>
              <a:t>i</a:t>
            </a:r>
            <a:r>
              <a:rPr lang="en-US" sz="1700" i="1"/>
              <a:t> </a:t>
            </a:r>
            <a:r>
              <a:rPr lang="en-US" sz="1700"/>
              <a:t>at time </a:t>
            </a:r>
            <a:r>
              <a:rPr lang="en-US" sz="1700" i="1">
                <a:latin typeface="Times New Roman" pitchFamily="18" charset="0"/>
              </a:rPr>
              <a:t>t</a:t>
            </a:r>
            <a:r>
              <a:rPr lang="en-US" sz="1700"/>
              <a:t>, by using forward-backward to sum over all possible paths that were in state </a:t>
            </a:r>
            <a:r>
              <a:rPr lang="en-US" sz="1700" i="1">
                <a:latin typeface="Times New Roman" pitchFamily="18" charset="0"/>
              </a:rPr>
              <a:t>i</a:t>
            </a:r>
            <a:r>
              <a:rPr lang="en-US" sz="1700" i="1"/>
              <a:t> </a:t>
            </a:r>
            <a:r>
              <a:rPr lang="en-US" sz="1700"/>
              <a:t>emitting symbol </a:t>
            </a:r>
            <a:r>
              <a:rPr lang="en-US" sz="1700" i="1">
                <a:latin typeface="Times New Roman" pitchFamily="18" charset="0"/>
              </a:rPr>
              <a:t>o</a:t>
            </a:r>
            <a:r>
              <a:rPr lang="en-US" sz="1700" i="1" baseline="-25000">
                <a:latin typeface="Times New Roman" pitchFamily="18" charset="0"/>
              </a:rPr>
              <a:t>t</a:t>
            </a:r>
            <a:r>
              <a:rPr lang="en-US" sz="1700" i="1"/>
              <a:t> </a:t>
            </a:r>
            <a:r>
              <a:rPr lang="en-US" sz="1700"/>
              <a:t>at time </a:t>
            </a:r>
            <a:r>
              <a:rPr lang="en-US" sz="1700" i="1">
                <a:latin typeface="Times New Roman" pitchFamily="18" charset="0"/>
              </a:rPr>
              <a:t>t</a:t>
            </a:r>
            <a:r>
              <a:rPr lang="en-US" sz="1700"/>
              <a:t>. This lets us accumulate counts for re-estimating the emission probability </a:t>
            </a:r>
            <a:r>
              <a:rPr lang="en-US" sz="1700" i="1">
                <a:latin typeface="Times New Roman" pitchFamily="18" charset="0"/>
              </a:rPr>
              <a:t>b</a:t>
            </a:r>
            <a:r>
              <a:rPr lang="en-US" sz="1700" i="1" baseline="-25000">
                <a:latin typeface="Times New Roman" pitchFamily="18" charset="0"/>
              </a:rPr>
              <a:t>j</a:t>
            </a:r>
            <a:r>
              <a:rPr lang="en-US" sz="1700">
                <a:latin typeface="Times New Roman" pitchFamily="18" charset="0"/>
              </a:rPr>
              <a:t>(</a:t>
            </a:r>
            <a:r>
              <a:rPr lang="en-US" sz="1700" i="1">
                <a:latin typeface="Times New Roman" pitchFamily="18" charset="0"/>
              </a:rPr>
              <a:t>o</a:t>
            </a:r>
            <a:r>
              <a:rPr lang="en-US" sz="1700" i="1" baseline="-25000">
                <a:latin typeface="Times New Roman" pitchFamily="18" charset="0"/>
              </a:rPr>
              <a:t>t</a:t>
            </a:r>
            <a:r>
              <a:rPr lang="en-US" sz="1700">
                <a:latin typeface="Times New Roman" pitchFamily="18" charset="0"/>
              </a:rPr>
              <a:t>)</a:t>
            </a:r>
            <a:r>
              <a:rPr lang="en-US" sz="1700"/>
              <a:t> from all the paths that pass through state </a:t>
            </a:r>
            <a:r>
              <a:rPr lang="en-US" sz="1700" i="1">
                <a:latin typeface="Times New Roman" pitchFamily="18" charset="0"/>
              </a:rPr>
              <a:t>j</a:t>
            </a:r>
            <a:r>
              <a:rPr lang="en-US" sz="1700" i="1"/>
              <a:t> </a:t>
            </a:r>
            <a:r>
              <a:rPr lang="en-US" sz="1700"/>
              <a:t>at time</a:t>
            </a:r>
            <a:r>
              <a:rPr lang="en-US" sz="1700">
                <a:latin typeface="Times New Roman" pitchFamily="18" charset="0"/>
              </a:rPr>
              <a:t> </a:t>
            </a:r>
            <a:r>
              <a:rPr lang="en-US" sz="1700" i="1">
                <a:latin typeface="Times New Roman" pitchFamily="18" charset="0"/>
              </a:rPr>
              <a:t>t</a:t>
            </a:r>
            <a:r>
              <a:rPr lang="en-US" sz="1700"/>
              <a:t>.  But Baum-Welch itself can be time-consuming.</a:t>
            </a:r>
          </a:p>
          <a:p>
            <a:pPr>
              <a:lnSpc>
                <a:spcPct val="80000"/>
              </a:lnSpc>
            </a:pPr>
            <a:endParaRPr lang="en-US" sz="1900"/>
          </a:p>
          <a:p>
            <a:pPr>
              <a:lnSpc>
                <a:spcPct val="80000"/>
              </a:lnSpc>
            </a:pPr>
            <a:r>
              <a:rPr lang="en-US" sz="1900"/>
              <a:t>Viterbi Training</a:t>
            </a:r>
          </a:p>
          <a:p>
            <a:pPr lvl="1">
              <a:lnSpc>
                <a:spcPct val="80000"/>
              </a:lnSpc>
            </a:pPr>
            <a:r>
              <a:rPr lang="en-US" sz="1700"/>
              <a:t>There is an efficient approximation to Baum-Welch training that makes use of the Viterbi algorithm. In </a:t>
            </a:r>
            <a:r>
              <a:rPr lang="en-US" sz="1700" b="1"/>
              <a:t>Viterbi training</a:t>
            </a:r>
            <a:r>
              <a:rPr lang="en-US" sz="1700"/>
              <a:t>, instead of accumulating counts by a sum over all paths that pass through a state </a:t>
            </a:r>
            <a:r>
              <a:rPr lang="en-US" sz="1700" i="1"/>
              <a:t>j </a:t>
            </a:r>
            <a:r>
              <a:rPr lang="en-US" sz="1700"/>
              <a:t>at time </a:t>
            </a:r>
            <a:r>
              <a:rPr lang="en-US" sz="1700" i="1"/>
              <a:t>t</a:t>
            </a:r>
            <a:r>
              <a:rPr lang="en-US" sz="1700"/>
              <a:t>, we approximate this by only choosing the Viterbi (most-probable) path. Thus instead of running EM at every step of the embedded training, we repeatedly run Viterbi.</a:t>
            </a:r>
          </a:p>
        </p:txBody>
      </p:sp>
    </p:spTree>
  </p:cSld>
  <p:clrMapOvr>
    <a:masterClrMapping/>
  </p:clrMapOvr>
  <p:transition spd="slow">
    <p:push dir="u"/>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8A67A2-F062-4F4A-AD75-9DDAAECDA5D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7DECD88-127A-4D10-BE3B-04FB4DAF805E}" type="slidenum">
              <a:rPr lang="en-US"/>
              <a:pPr/>
              <a:t>239</a:t>
            </a:fld>
            <a:endParaRPr lang="en-US"/>
          </a:p>
        </p:txBody>
      </p:sp>
      <p:sp>
        <p:nvSpPr>
          <p:cNvPr id="1447938" name="Rectangle 2"/>
          <p:cNvSpPr>
            <a:spLocks noGrp="1" noChangeArrowheads="1"/>
          </p:cNvSpPr>
          <p:nvPr>
            <p:ph type="title"/>
          </p:nvPr>
        </p:nvSpPr>
        <p:spPr/>
        <p:txBody>
          <a:bodyPr/>
          <a:lstStyle/>
          <a:p>
            <a:r>
              <a:rPr lang="en-US"/>
              <a:t>Forced Alignement</a:t>
            </a:r>
          </a:p>
        </p:txBody>
      </p:sp>
      <p:sp>
        <p:nvSpPr>
          <p:cNvPr id="1447939" name="Rectangle 3"/>
          <p:cNvSpPr>
            <a:spLocks noGrp="1" noChangeArrowheads="1"/>
          </p:cNvSpPr>
          <p:nvPr>
            <p:ph type="body" idx="1"/>
          </p:nvPr>
        </p:nvSpPr>
        <p:spPr>
          <a:xfrm>
            <a:off x="577850" y="1393825"/>
            <a:ext cx="8001000" cy="4572000"/>
          </a:xfrm>
        </p:spPr>
        <p:txBody>
          <a:bodyPr/>
          <a:lstStyle/>
          <a:p>
            <a:pPr>
              <a:lnSpc>
                <a:spcPct val="80000"/>
              </a:lnSpc>
            </a:pPr>
            <a:r>
              <a:rPr lang="en-US" sz="1800" dirty="0"/>
              <a:t>Running the </a:t>
            </a:r>
            <a:r>
              <a:rPr lang="en-US" sz="1800" dirty="0" err="1"/>
              <a:t>Viterbi</a:t>
            </a:r>
            <a:r>
              <a:rPr lang="en-US" sz="1800" dirty="0"/>
              <a:t> algorithm over the training data in this way is called </a:t>
            </a:r>
            <a:r>
              <a:rPr lang="en-US" sz="1800" b="1" dirty="0"/>
              <a:t>forced </a:t>
            </a:r>
            <a:r>
              <a:rPr lang="en-US" sz="1800" b="1" dirty="0" err="1"/>
              <a:t>Viterbi</a:t>
            </a:r>
            <a:r>
              <a:rPr lang="en-US" sz="1800" b="1" dirty="0"/>
              <a:t> alignment </a:t>
            </a:r>
            <a:r>
              <a:rPr lang="en-US" sz="1800" dirty="0"/>
              <a:t>or just </a:t>
            </a:r>
            <a:r>
              <a:rPr lang="en-US" sz="1800" b="1" dirty="0"/>
              <a:t>forced alignment</a:t>
            </a:r>
            <a:r>
              <a:rPr lang="en-US" sz="1800" dirty="0"/>
              <a:t>. </a:t>
            </a:r>
          </a:p>
          <a:p>
            <a:pPr>
              <a:lnSpc>
                <a:spcPct val="80000"/>
              </a:lnSpc>
            </a:pPr>
            <a:r>
              <a:rPr lang="en-US" sz="1800" dirty="0"/>
              <a:t>In </a:t>
            </a:r>
            <a:r>
              <a:rPr lang="en-US" sz="1800" dirty="0" err="1"/>
              <a:t>Viterbi</a:t>
            </a:r>
            <a:r>
              <a:rPr lang="en-US" sz="1800" dirty="0"/>
              <a:t> training (unlike in </a:t>
            </a:r>
            <a:r>
              <a:rPr lang="en-US" sz="1800" dirty="0" err="1"/>
              <a:t>Viterbi</a:t>
            </a:r>
            <a:r>
              <a:rPr lang="en-US" sz="1800" dirty="0"/>
              <a:t> decoding on the test set) we know which word string to assign to each observation sequence, So we can ‘force’ the </a:t>
            </a:r>
            <a:r>
              <a:rPr lang="en-US" sz="1800" dirty="0" err="1"/>
              <a:t>Viterbi</a:t>
            </a:r>
            <a:r>
              <a:rPr lang="en-US" sz="1800" dirty="0"/>
              <a:t> algorithm to pass through certain words, by </a:t>
            </a:r>
            <a:r>
              <a:rPr lang="en-US" sz="1800" dirty="0">
                <a:solidFill>
                  <a:srgbClr val="FF0000"/>
                </a:solidFill>
              </a:rPr>
              <a:t>setting the </a:t>
            </a:r>
            <a:r>
              <a:rPr lang="en-US" sz="1800" i="1" dirty="0" err="1" smtClean="0">
                <a:solidFill>
                  <a:srgbClr val="FF0000"/>
                </a:solidFill>
                <a:latin typeface="Times New Roman" pitchFamily="18" charset="0"/>
              </a:rPr>
              <a:t>a</a:t>
            </a:r>
            <a:r>
              <a:rPr lang="en-US" sz="1800" i="1" baseline="-25000" dirty="0" err="1" smtClean="0">
                <a:solidFill>
                  <a:srgbClr val="FF0000"/>
                </a:solidFill>
                <a:latin typeface="Times New Roman" pitchFamily="18" charset="0"/>
              </a:rPr>
              <a:t>ij</a:t>
            </a:r>
            <a:r>
              <a:rPr lang="en-US" sz="1800" dirty="0" err="1" smtClean="0">
                <a:solidFill>
                  <a:srgbClr val="FF0000"/>
                </a:solidFill>
                <a:latin typeface="Times New Roman" pitchFamily="18" charset="0"/>
                <a:cs typeface="Times New Roman" pitchFamily="18" charset="0"/>
              </a:rPr>
              <a:t>’s</a:t>
            </a:r>
            <a:r>
              <a:rPr lang="en-US" sz="1800" dirty="0" smtClean="0">
                <a:solidFill>
                  <a:srgbClr val="FF0000"/>
                </a:solidFill>
              </a:rPr>
              <a:t> </a:t>
            </a:r>
            <a:r>
              <a:rPr lang="en-US" sz="1800" dirty="0"/>
              <a:t>appropriately. </a:t>
            </a:r>
          </a:p>
          <a:p>
            <a:pPr>
              <a:lnSpc>
                <a:spcPct val="80000"/>
              </a:lnSpc>
            </a:pPr>
            <a:r>
              <a:rPr lang="en-US" sz="1800" dirty="0"/>
              <a:t>A forced Viterbi is thus a simplification of the regular Viterbi decoding algorithm, since it only has to figure out the correct state (</a:t>
            </a:r>
            <a:r>
              <a:rPr lang="en-US" sz="1800" dirty="0" smtClean="0"/>
              <a:t>sub-phone</a:t>
            </a:r>
            <a:r>
              <a:rPr lang="en-US" sz="1800" dirty="0"/>
              <a:t>) sequence, but doesn’t have to discover the word sequence. The result is a </a:t>
            </a:r>
            <a:r>
              <a:rPr lang="en-US" sz="1800" b="1" dirty="0"/>
              <a:t>forced alignment</a:t>
            </a:r>
            <a:r>
              <a:rPr lang="en-US" sz="1800" dirty="0"/>
              <a:t>:</a:t>
            </a:r>
          </a:p>
          <a:p>
            <a:pPr lvl="1">
              <a:lnSpc>
                <a:spcPct val="80000"/>
              </a:lnSpc>
            </a:pPr>
            <a:r>
              <a:rPr lang="en-US" sz="1800" dirty="0"/>
              <a:t>the single best state path corresponding to the training observation sequence. </a:t>
            </a:r>
          </a:p>
          <a:p>
            <a:pPr lvl="1">
              <a:lnSpc>
                <a:spcPct val="80000"/>
              </a:lnSpc>
            </a:pPr>
            <a:r>
              <a:rPr lang="en-US" sz="1800" dirty="0"/>
              <a:t>We can now use this alignment of HMM states to observations to accumulate counts for re-estimating the HMM parameters. </a:t>
            </a:r>
          </a:p>
          <a:p>
            <a:pPr lvl="1">
              <a:lnSpc>
                <a:spcPct val="80000"/>
              </a:lnSpc>
            </a:pPr>
            <a:endParaRPr lang="en-US" sz="1800" dirty="0"/>
          </a:p>
          <a:p>
            <a:pPr lvl="1">
              <a:lnSpc>
                <a:spcPct val="80000"/>
              </a:lnSpc>
            </a:pPr>
            <a:r>
              <a:rPr lang="en-US" sz="1800" dirty="0"/>
              <a:t>We saw earlier that forced alignment can also be used in other speech applications like text-to-speech, </a:t>
            </a:r>
            <a:r>
              <a:rPr lang="en-US" sz="1800" dirty="0" smtClean="0"/>
              <a:t>whenever </a:t>
            </a:r>
            <a:r>
              <a:rPr lang="en-US" sz="1800" dirty="0"/>
              <a:t>we have a word transcript and a </a:t>
            </a:r>
            <a:r>
              <a:rPr lang="en-US" sz="1800" dirty="0" err="1"/>
              <a:t>wavefile</a:t>
            </a:r>
            <a:r>
              <a:rPr lang="en-US" sz="1800" dirty="0"/>
              <a:t> in which we want to find boundaries.</a:t>
            </a:r>
          </a:p>
        </p:txBody>
      </p:sp>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8707D329-A530-4CCA-8FDF-E84DCDB9344F}"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017734CF-EE48-486E-9831-3BBDEF901AA9}" type="slidenum">
              <a:rPr lang="en-US"/>
              <a:pPr/>
              <a:t>24</a:t>
            </a:fld>
            <a:endParaRPr lang="en-US"/>
          </a:p>
        </p:txBody>
      </p:sp>
      <p:sp>
        <p:nvSpPr>
          <p:cNvPr id="1174530" name="Rectangle 2"/>
          <p:cNvSpPr>
            <a:spLocks noGrp="1" noChangeArrowheads="1"/>
          </p:cNvSpPr>
          <p:nvPr>
            <p:ph type="title"/>
          </p:nvPr>
        </p:nvSpPr>
        <p:spPr/>
        <p:txBody>
          <a:bodyPr/>
          <a:lstStyle/>
          <a:p>
            <a:r>
              <a:rPr lang="en-US" sz="3400"/>
              <a:t>Information Theoretic Approach to ASR</a:t>
            </a:r>
          </a:p>
        </p:txBody>
      </p:sp>
      <p:sp>
        <p:nvSpPr>
          <p:cNvPr id="1174531" name="Rectangle 3"/>
          <p:cNvSpPr>
            <a:spLocks noGrp="1" noChangeArrowheads="1"/>
          </p:cNvSpPr>
          <p:nvPr>
            <p:ph type="body" idx="1"/>
          </p:nvPr>
        </p:nvSpPr>
        <p:spPr/>
        <p:txBody>
          <a:bodyPr/>
          <a:lstStyle/>
          <a:p>
            <a:pPr>
              <a:lnSpc>
                <a:spcPct val="80000"/>
              </a:lnSpc>
            </a:pPr>
            <a:r>
              <a:rPr lang="en-US" sz="2000" dirty="0"/>
              <a:t>If P(</a:t>
            </a:r>
            <a:r>
              <a:rPr lang="en-US" sz="2000" b="1" i="1" dirty="0"/>
              <a:t>W</a:t>
            </a:r>
            <a:r>
              <a:rPr lang="en-US" sz="2000" dirty="0"/>
              <a:t>|</a:t>
            </a:r>
            <a:r>
              <a:rPr lang="en-US" sz="2000" b="1" i="1" dirty="0">
                <a:latin typeface="Arial Rounded MT Bold" pitchFamily="34" charset="0"/>
              </a:rPr>
              <a:t>O</a:t>
            </a:r>
            <a:r>
              <a:rPr lang="en-US" sz="2000" dirty="0"/>
              <a:t>) denotes the probability that the words </a:t>
            </a:r>
            <a:r>
              <a:rPr lang="en-US" sz="2000" b="1" i="1" dirty="0"/>
              <a:t>W</a:t>
            </a:r>
            <a:r>
              <a:rPr lang="en-US" sz="2000" dirty="0"/>
              <a:t> were spoken, given that the evidence </a:t>
            </a:r>
            <a:r>
              <a:rPr lang="en-US" sz="2000" b="1" i="1" dirty="0">
                <a:latin typeface="Arial Rounded MT Bold" pitchFamily="34" charset="0"/>
              </a:rPr>
              <a:t>O</a:t>
            </a:r>
            <a:r>
              <a:rPr lang="en-US" sz="2000" dirty="0"/>
              <a:t> was observed, then the recognizer should decide in favor of a word string </a:t>
            </a:r>
            <a:r>
              <a:rPr lang="en-US" sz="2000" b="1" i="1" dirty="0"/>
              <a:t>W</a:t>
            </a:r>
            <a:r>
              <a:rPr lang="en-US" sz="2000" b="1" dirty="0"/>
              <a:t> </a:t>
            </a:r>
            <a:r>
              <a:rPr lang="en-US" sz="2000" dirty="0"/>
              <a:t>satisfying:</a:t>
            </a:r>
          </a:p>
          <a:p>
            <a:pPr lvl="1">
              <a:lnSpc>
                <a:spcPct val="80000"/>
              </a:lnSpc>
            </a:pPr>
            <a:endParaRPr lang="en-US" sz="2000" dirty="0"/>
          </a:p>
          <a:p>
            <a:pPr lvl="1">
              <a:lnSpc>
                <a:spcPct val="80000"/>
              </a:lnSpc>
            </a:pPr>
            <a:endParaRPr lang="en-US" sz="2000" dirty="0"/>
          </a:p>
          <a:p>
            <a:pPr lvl="1">
              <a:lnSpc>
                <a:spcPct val="80000"/>
              </a:lnSpc>
            </a:pPr>
            <a:endParaRPr lang="en-US" sz="2000" dirty="0"/>
          </a:p>
          <a:p>
            <a:pPr>
              <a:lnSpc>
                <a:spcPct val="80000"/>
              </a:lnSpc>
            </a:pPr>
            <a:endParaRPr lang="en-US" sz="2000" dirty="0"/>
          </a:p>
          <a:p>
            <a:pPr>
              <a:lnSpc>
                <a:spcPct val="80000"/>
              </a:lnSpc>
            </a:pPr>
            <a:r>
              <a:rPr lang="en-US" sz="2000" dirty="0"/>
              <a:t>The recognizer will pick the most likely </a:t>
            </a:r>
            <a:r>
              <a:rPr lang="en-US" sz="2000" dirty="0" smtClean="0"/>
              <a:t>word </a:t>
            </a:r>
            <a:r>
              <a:rPr lang="en-US" sz="2000" dirty="0"/>
              <a:t>string given the observed acoustic evidence.</a:t>
            </a:r>
          </a:p>
          <a:p>
            <a:pPr>
              <a:lnSpc>
                <a:spcPct val="80000"/>
              </a:lnSpc>
            </a:pPr>
            <a:endParaRPr lang="en-US" sz="2000" dirty="0"/>
          </a:p>
          <a:p>
            <a:pPr>
              <a:lnSpc>
                <a:spcPct val="80000"/>
              </a:lnSpc>
            </a:pPr>
            <a:r>
              <a:rPr lang="en-US" sz="2000" dirty="0"/>
              <a:t>Recall that the function </a:t>
            </a:r>
            <a:r>
              <a:rPr lang="en-US" sz="2000" dirty="0" err="1"/>
              <a:t>argmax</a:t>
            </a:r>
            <a:r>
              <a:rPr lang="en-US" sz="2000" i="1" baseline="-25000" dirty="0" err="1"/>
              <a:t>x</a:t>
            </a:r>
            <a:r>
              <a:rPr lang="en-US" sz="2000" i="1" dirty="0"/>
              <a:t> f </a:t>
            </a:r>
            <a:r>
              <a:rPr lang="en-US" sz="2000" dirty="0"/>
              <a:t>(</a:t>
            </a:r>
            <a:r>
              <a:rPr lang="en-US" sz="2000" i="1" dirty="0"/>
              <a:t>x</a:t>
            </a:r>
            <a:r>
              <a:rPr lang="en-US" sz="2000" dirty="0"/>
              <a:t>) means “the x such that f(x) is largest”. Equation is guaranteed to give us the optimal sentence </a:t>
            </a:r>
            <a:r>
              <a:rPr lang="en-US" sz="2000" b="1" i="1" dirty="0"/>
              <a:t>W</a:t>
            </a:r>
            <a:r>
              <a:rPr lang="en-US" sz="2000" dirty="0"/>
              <a:t>; </a:t>
            </a:r>
            <a:endParaRPr lang="en-US" sz="2000" dirty="0" smtClean="0"/>
          </a:p>
          <a:p>
            <a:pPr>
              <a:lnSpc>
                <a:spcPct val="80000"/>
              </a:lnSpc>
            </a:pPr>
            <a:r>
              <a:rPr lang="en-US" sz="2000" dirty="0" smtClean="0"/>
              <a:t>We </a:t>
            </a:r>
            <a:r>
              <a:rPr lang="en-US" sz="2000" dirty="0"/>
              <a:t>now need to make the equation operational. That is, for a given sentence </a:t>
            </a:r>
            <a:r>
              <a:rPr lang="en-US" sz="2000" b="1" i="1" dirty="0"/>
              <a:t>W</a:t>
            </a:r>
            <a:r>
              <a:rPr lang="en-US" sz="2000" i="1" dirty="0"/>
              <a:t> </a:t>
            </a:r>
            <a:r>
              <a:rPr lang="en-US" sz="2000" dirty="0"/>
              <a:t>and acoustic sequence </a:t>
            </a:r>
            <a:r>
              <a:rPr lang="en-US" sz="2000" b="1" i="1" dirty="0">
                <a:latin typeface="Arial Rounded MT Bold" pitchFamily="34" charset="0"/>
              </a:rPr>
              <a:t>O</a:t>
            </a:r>
            <a:r>
              <a:rPr lang="en-US" sz="2000" i="1" dirty="0"/>
              <a:t> </a:t>
            </a:r>
            <a:r>
              <a:rPr lang="en-US" sz="2000" dirty="0"/>
              <a:t>we need to compute P(</a:t>
            </a:r>
            <a:r>
              <a:rPr lang="en-US" sz="2000" b="1" i="1" dirty="0"/>
              <a:t>W</a:t>
            </a:r>
            <a:r>
              <a:rPr lang="en-US" sz="2000" dirty="0"/>
              <a:t>|</a:t>
            </a:r>
            <a:r>
              <a:rPr lang="en-US" sz="2000" b="1" i="1" dirty="0">
                <a:latin typeface="Arial Rounded MT Bold" pitchFamily="34" charset="0"/>
              </a:rPr>
              <a:t>O</a:t>
            </a:r>
            <a:r>
              <a:rPr lang="en-US" sz="2000" dirty="0"/>
              <a:t>) . </a:t>
            </a:r>
          </a:p>
        </p:txBody>
      </p:sp>
      <p:graphicFrame>
        <p:nvGraphicFramePr>
          <p:cNvPr id="1174532" name="Object 4"/>
          <p:cNvGraphicFramePr>
            <a:graphicFrameLocks noChangeAspect="1"/>
          </p:cNvGraphicFramePr>
          <p:nvPr/>
        </p:nvGraphicFramePr>
        <p:xfrm>
          <a:off x="2820988" y="2584450"/>
          <a:ext cx="3424237" cy="714375"/>
        </p:xfrm>
        <a:graphic>
          <a:graphicData uri="http://schemas.openxmlformats.org/presentationml/2006/ole">
            <mc:AlternateContent xmlns:mc="http://schemas.openxmlformats.org/markup-compatibility/2006">
              <mc:Choice xmlns:v="urn:schemas-microsoft-com:vml" Requires="v">
                <p:oleObj spid="_x0000_s1174602" name="Equation" r:id="rId4" imgW="1459866" imgH="304668" progId="Equation.3">
                  <p:embed/>
                </p:oleObj>
              </mc:Choice>
              <mc:Fallback>
                <p:oleObj name="Equation" r:id="rId4" imgW="1459866" imgH="304668"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988" y="2584450"/>
                        <a:ext cx="3424237"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4533" name="Rectangle 5"/>
          <p:cNvSpPr>
            <a:spLocks noChangeArrowheads="1"/>
          </p:cNvSpPr>
          <p:nvPr/>
        </p:nvSpPr>
        <p:spPr bwMode="auto">
          <a:xfrm>
            <a:off x="2805113" y="2506663"/>
            <a:ext cx="3490912" cy="809625"/>
          </a:xfrm>
          <a:prstGeom prst="rect">
            <a:avLst/>
          </a:prstGeom>
          <a:noFill/>
          <a:ln w="25400" algn="ctr">
            <a:solidFill>
              <a:srgbClr val="FF0000"/>
            </a:solidFill>
            <a:miter lim="800000"/>
            <a:headEnd/>
            <a:tailEnd/>
          </a:ln>
          <a:effectLst/>
        </p:spPr>
        <p:txBody>
          <a:bodyPr anchor="ctr">
            <a:spAutoFit/>
          </a:bodyPr>
          <a:lstStyle/>
          <a:p>
            <a:endParaRPr lang="en-US"/>
          </a:p>
        </p:txBody>
      </p:sp>
    </p:spTree>
  </p:cSld>
  <p:clrMapOvr>
    <a:masterClrMapping/>
  </p:clrMapOvr>
  <p:transition spd="slow">
    <p:push dir="u"/>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964" name="Rectangle 4"/>
          <p:cNvSpPr>
            <a:spLocks noGrp="1" noChangeArrowheads="1"/>
          </p:cNvSpPr>
          <p:nvPr>
            <p:ph type="ctrTitle"/>
          </p:nvPr>
        </p:nvSpPr>
        <p:spPr/>
        <p:txBody>
          <a:bodyPr/>
          <a:lstStyle/>
          <a:p>
            <a:r>
              <a:rPr lang="en-US"/>
              <a:t>Evaluation and Testing</a:t>
            </a:r>
          </a:p>
        </p:txBody>
      </p:sp>
      <p:sp>
        <p:nvSpPr>
          <p:cNvPr id="1448965" name="Rectangle 5"/>
          <p:cNvSpPr>
            <a:spLocks noGrp="1" noChangeArrowheads="1"/>
          </p:cNvSpPr>
          <p:nvPr>
            <p:ph type="subTitle" idx="1"/>
          </p:nvPr>
        </p:nvSpPr>
        <p:spPr/>
        <p:txBody>
          <a:bodyPr/>
          <a:lstStyle/>
          <a:p>
            <a:r>
              <a:rPr lang="en-US"/>
              <a:t>Word and Sentence Error Rate</a:t>
            </a:r>
          </a:p>
        </p:txBody>
      </p:sp>
    </p:spTree>
  </p:cSld>
  <p:clrMapOvr>
    <a:masterClrMapping/>
  </p:clrMapOvr>
  <p:transition spd="slow">
    <p:push dir="u"/>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50B02AA6-FAB4-43A3-B264-FF4EB12FDD64}"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4EA98032-D00D-4F59-8D9A-A837769E78C2}" type="slidenum">
              <a:rPr lang="en-US"/>
              <a:pPr/>
              <a:t>241</a:t>
            </a:fld>
            <a:endParaRPr lang="en-US"/>
          </a:p>
        </p:txBody>
      </p:sp>
      <p:sp>
        <p:nvSpPr>
          <p:cNvPr id="1451010" name="Rectangle 2"/>
          <p:cNvSpPr>
            <a:spLocks noGrp="1" noChangeArrowheads="1"/>
          </p:cNvSpPr>
          <p:nvPr>
            <p:ph type="title"/>
          </p:nvPr>
        </p:nvSpPr>
        <p:spPr/>
        <p:txBody>
          <a:bodyPr/>
          <a:lstStyle/>
          <a:p>
            <a:r>
              <a:rPr lang="en-US"/>
              <a:t>Word Error Rate</a:t>
            </a:r>
          </a:p>
        </p:txBody>
      </p:sp>
      <p:sp>
        <p:nvSpPr>
          <p:cNvPr id="1451011" name="Rectangle 3"/>
          <p:cNvSpPr>
            <a:spLocks noGrp="1" noChangeArrowheads="1"/>
          </p:cNvSpPr>
          <p:nvPr>
            <p:ph type="body" idx="1"/>
          </p:nvPr>
        </p:nvSpPr>
        <p:spPr/>
        <p:txBody>
          <a:bodyPr/>
          <a:lstStyle/>
          <a:p>
            <a:r>
              <a:rPr lang="en-US" sz="2000"/>
              <a:t>The accuracy of speech recognizers is often measured by word error rate (WER), which uses three measures [1]:</a:t>
            </a:r>
            <a:endParaRPr lang="en-US" sz="2000" b="1" i="1"/>
          </a:p>
          <a:p>
            <a:pPr lvl="1"/>
            <a:r>
              <a:rPr lang="en-US" sz="2000" b="1" i="1"/>
              <a:t>Insertion</a:t>
            </a:r>
            <a:r>
              <a:rPr lang="en-US" sz="2000"/>
              <a:t> (INS) – an extra word was inserted in the recognized sentence</a:t>
            </a:r>
            <a:endParaRPr lang="en-US" sz="2000" b="1" i="1"/>
          </a:p>
          <a:p>
            <a:pPr lvl="1"/>
            <a:r>
              <a:rPr lang="en-US" sz="2000" b="1" i="1"/>
              <a:t>Deletion</a:t>
            </a:r>
            <a:r>
              <a:rPr lang="en-US" sz="2000"/>
              <a:t> (DEL) – a correct word was omitted in the recognized sentence</a:t>
            </a:r>
            <a:endParaRPr lang="en-US" sz="2000" b="1" i="1"/>
          </a:p>
          <a:p>
            <a:pPr lvl="1"/>
            <a:r>
              <a:rPr lang="en-US" sz="2000" b="1" i="1"/>
              <a:t>Substitution</a:t>
            </a:r>
            <a:r>
              <a:rPr lang="en-US" sz="2000"/>
              <a:t> (SUB) – an incorrect word was substituted for a correct word</a:t>
            </a:r>
          </a:p>
          <a:p>
            <a:r>
              <a:rPr lang="en-US" sz="2000"/>
              <a:t>WER is defined as:</a:t>
            </a:r>
          </a:p>
        </p:txBody>
      </p:sp>
      <p:graphicFrame>
        <p:nvGraphicFramePr>
          <p:cNvPr id="1451013" name="Object 5"/>
          <p:cNvGraphicFramePr>
            <a:graphicFrameLocks noGrp="1" noChangeAspect="1"/>
          </p:cNvGraphicFramePr>
          <p:nvPr>
            <p:ph sz="half" idx="4294967295"/>
          </p:nvPr>
        </p:nvGraphicFramePr>
        <p:xfrm>
          <a:off x="2382838" y="4657725"/>
          <a:ext cx="3924300" cy="723900"/>
        </p:xfrm>
        <a:graphic>
          <a:graphicData uri="http://schemas.openxmlformats.org/presentationml/2006/ole">
            <mc:AlternateContent xmlns:mc="http://schemas.openxmlformats.org/markup-compatibility/2006">
              <mc:Choice xmlns:v="urn:schemas-microsoft-com:vml" Requires="v">
                <p:oleObj spid="_x0000_s1451083" name="Equation" r:id="rId3" imgW="2133600" imgH="393700" progId="Equation.3">
                  <p:embed/>
                </p:oleObj>
              </mc:Choice>
              <mc:Fallback>
                <p:oleObj name="Equation" r:id="rId3" imgW="2133600" imgH="393700" progId="Equation.3">
                  <p:embed/>
                  <p:pic>
                    <p:nvPicPr>
                      <p:cNvPr id="0" name="Picture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2838" y="4657725"/>
                        <a:ext cx="39243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5B4EA2C9-7F5D-43FA-AE26-C07726CD222A}"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534FA491-9D44-4884-B506-9DEE8B6CE095}" type="slidenum">
              <a:rPr lang="en-US"/>
              <a:pPr/>
              <a:t>242</a:t>
            </a:fld>
            <a:endParaRPr lang="en-US"/>
          </a:p>
        </p:txBody>
      </p:sp>
      <p:sp>
        <p:nvSpPr>
          <p:cNvPr id="1466370" name="Rectangle 2"/>
          <p:cNvSpPr>
            <a:spLocks noGrp="1" noChangeArrowheads="1"/>
          </p:cNvSpPr>
          <p:nvPr>
            <p:ph type="title"/>
          </p:nvPr>
        </p:nvSpPr>
        <p:spPr/>
        <p:txBody>
          <a:bodyPr/>
          <a:lstStyle/>
          <a:p>
            <a:r>
              <a:rPr lang="en-US"/>
              <a:t>Sentece Error Rate</a:t>
            </a:r>
          </a:p>
        </p:txBody>
      </p:sp>
      <p:sp>
        <p:nvSpPr>
          <p:cNvPr id="1466371" name="Rectangle 3"/>
          <p:cNvSpPr>
            <a:spLocks noGrp="1" noChangeArrowheads="1"/>
          </p:cNvSpPr>
          <p:nvPr>
            <p:ph type="body" idx="1"/>
          </p:nvPr>
        </p:nvSpPr>
        <p:spPr/>
        <p:txBody>
          <a:bodyPr/>
          <a:lstStyle/>
          <a:p>
            <a:r>
              <a:rPr lang="en-US" sz="2000"/>
              <a:t>Less often speech recognizers’ performance is measured by sentence error rate (SER), which is defined as:</a:t>
            </a:r>
            <a:endParaRPr lang="en-US" sz="2000" b="1" i="1"/>
          </a:p>
        </p:txBody>
      </p:sp>
      <p:graphicFrame>
        <p:nvGraphicFramePr>
          <p:cNvPr id="1466372" name="Object 4"/>
          <p:cNvGraphicFramePr>
            <a:graphicFrameLocks noGrp="1" noChangeAspect="1"/>
          </p:cNvGraphicFramePr>
          <p:nvPr>
            <p:ph sz="half" idx="4294967295"/>
          </p:nvPr>
        </p:nvGraphicFramePr>
        <p:xfrm>
          <a:off x="1154113" y="2314575"/>
          <a:ext cx="6989762" cy="841375"/>
        </p:xfrm>
        <a:graphic>
          <a:graphicData uri="http://schemas.openxmlformats.org/presentationml/2006/ole">
            <mc:AlternateContent xmlns:mc="http://schemas.openxmlformats.org/markup-compatibility/2006">
              <mc:Choice xmlns:v="urn:schemas-microsoft-com:vml" Requires="v">
                <p:oleObj spid="_x0000_s1466442" name="Equation" r:id="rId3" imgW="3263900" imgH="393700" progId="Equation.3">
                  <p:embed/>
                </p:oleObj>
              </mc:Choice>
              <mc:Fallback>
                <p:oleObj name="Equation" r:id="rId3" imgW="3263900" imgH="3937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113" y="2314575"/>
                        <a:ext cx="6989762"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C1BD04-32E5-4381-98C2-B31A0C0E1D99}"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0722D43-A121-4DCA-8F08-756A44FD2D15}" type="slidenum">
              <a:rPr lang="en-US"/>
              <a:pPr/>
              <a:t>243</a:t>
            </a:fld>
            <a:endParaRPr lang="en-US"/>
          </a:p>
        </p:txBody>
      </p:sp>
      <p:sp>
        <p:nvSpPr>
          <p:cNvPr id="1467394" name="Rectangle 2"/>
          <p:cNvSpPr>
            <a:spLocks noGrp="1" noChangeArrowheads="1"/>
          </p:cNvSpPr>
          <p:nvPr>
            <p:ph type="title"/>
          </p:nvPr>
        </p:nvSpPr>
        <p:spPr/>
        <p:txBody>
          <a:bodyPr/>
          <a:lstStyle/>
          <a:p>
            <a:r>
              <a:rPr lang="en-US"/>
              <a:t>Word Error Rate</a:t>
            </a:r>
          </a:p>
        </p:txBody>
      </p:sp>
      <p:sp>
        <p:nvSpPr>
          <p:cNvPr id="1467395" name="Rectangle 3"/>
          <p:cNvSpPr>
            <a:spLocks noGrp="1" noChangeArrowheads="1"/>
          </p:cNvSpPr>
          <p:nvPr>
            <p:ph type="body" idx="1"/>
          </p:nvPr>
        </p:nvSpPr>
        <p:spPr/>
        <p:txBody>
          <a:bodyPr/>
          <a:lstStyle/>
          <a:p>
            <a:pPr>
              <a:lnSpc>
                <a:spcPct val="80000"/>
              </a:lnSpc>
            </a:pPr>
            <a:r>
              <a:rPr lang="en-US" sz="2000" dirty="0"/>
              <a:t>To compute word error rate one must  optimally align the reference (from transcription file) and hypothesized output of the recognizer.</a:t>
            </a:r>
          </a:p>
          <a:p>
            <a:pPr>
              <a:lnSpc>
                <a:spcPct val="80000"/>
              </a:lnSpc>
            </a:pPr>
            <a:r>
              <a:rPr lang="en-US" sz="2000" dirty="0"/>
              <a:t>Alignment is performed with minimum edit distance – a Dynamic Programming Algorithm introduced in </a:t>
            </a:r>
            <a:r>
              <a:rPr lang="en-US" sz="2000" dirty="0" smtClean="0"/>
              <a:t>next </a:t>
            </a:r>
            <a:r>
              <a:rPr lang="en-US" sz="2000" dirty="0"/>
              <a:t>chapters. </a:t>
            </a:r>
          </a:p>
          <a:p>
            <a:pPr>
              <a:lnSpc>
                <a:spcPct val="80000"/>
              </a:lnSpc>
            </a:pPr>
            <a:r>
              <a:rPr lang="en-US" sz="2000" dirty="0"/>
              <a:t>The standard method for implementing minimum edit distance and computing word error rates is a free script called </a:t>
            </a:r>
            <a:r>
              <a:rPr lang="en-US" sz="2000" b="1" i="1" dirty="0" err="1">
                <a:solidFill>
                  <a:srgbClr val="FF0000"/>
                </a:solidFill>
              </a:rPr>
              <a:t>sclite</a:t>
            </a:r>
            <a:r>
              <a:rPr lang="en-US" sz="2000" dirty="0"/>
              <a:t>, available from the National Institute of Standards and Technologies (NIST) (NIST, 2005). </a:t>
            </a:r>
          </a:p>
        </p:txBody>
      </p:sp>
    </p:spTree>
  </p:cSld>
  <p:clrMapOvr>
    <a:masterClrMapping/>
  </p:clrMapOvr>
  <p:transition spd="slow">
    <p:push dir="u"/>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49D2AD-FA4F-4CDE-BC09-FC08BAE3D947}"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371915D-3CD1-4387-B76F-F2899943B563}" type="slidenum">
              <a:rPr lang="en-US"/>
              <a:pPr/>
              <a:t>244</a:t>
            </a:fld>
            <a:endParaRPr lang="en-US"/>
          </a:p>
        </p:txBody>
      </p:sp>
      <p:sp>
        <p:nvSpPr>
          <p:cNvPr id="1468418" name="Rectangle 2"/>
          <p:cNvSpPr>
            <a:spLocks noGrp="1" noChangeArrowheads="1"/>
          </p:cNvSpPr>
          <p:nvPr>
            <p:ph type="title"/>
          </p:nvPr>
        </p:nvSpPr>
        <p:spPr/>
        <p:txBody>
          <a:bodyPr/>
          <a:lstStyle/>
          <a:p>
            <a:r>
              <a:rPr lang="en-US"/>
              <a:t>SCLITE</a:t>
            </a:r>
          </a:p>
        </p:txBody>
      </p:sp>
      <p:sp>
        <p:nvSpPr>
          <p:cNvPr id="1468419" name="Rectangle 3"/>
          <p:cNvSpPr>
            <a:spLocks noGrp="1" noChangeArrowheads="1"/>
          </p:cNvSpPr>
          <p:nvPr>
            <p:ph type="body" idx="1"/>
          </p:nvPr>
        </p:nvSpPr>
        <p:spPr/>
        <p:txBody>
          <a:bodyPr/>
          <a:lstStyle/>
          <a:p>
            <a:pPr>
              <a:lnSpc>
                <a:spcPct val="80000"/>
              </a:lnSpc>
            </a:pPr>
            <a:r>
              <a:rPr lang="en-US" sz="2400" dirty="0" err="1"/>
              <a:t>sclite</a:t>
            </a:r>
            <a:r>
              <a:rPr lang="en-US" sz="2400" dirty="0"/>
              <a:t> is given a series of reference (hand-transcribed, gold-standard) sentences and a </a:t>
            </a:r>
            <a:r>
              <a:rPr lang="en-US" sz="2400" dirty="0" smtClean="0"/>
              <a:t>corresponding </a:t>
            </a:r>
            <a:r>
              <a:rPr lang="en-US" sz="2400" dirty="0"/>
              <a:t>set of hypothesis sentences. </a:t>
            </a:r>
          </a:p>
          <a:p>
            <a:pPr>
              <a:lnSpc>
                <a:spcPct val="80000"/>
              </a:lnSpc>
            </a:pPr>
            <a:r>
              <a:rPr lang="en-US" sz="2400" dirty="0"/>
              <a:t>Besides performing alignments, and computing word error rate, </a:t>
            </a:r>
            <a:r>
              <a:rPr lang="en-US" sz="2400" dirty="0" err="1"/>
              <a:t>sclite</a:t>
            </a:r>
            <a:r>
              <a:rPr lang="en-US" sz="2400" dirty="0"/>
              <a:t> performs a number of other useful tasks. For example, </a:t>
            </a:r>
          </a:p>
          <a:p>
            <a:pPr lvl="1">
              <a:lnSpc>
                <a:spcPct val="80000"/>
              </a:lnSpc>
            </a:pPr>
            <a:r>
              <a:rPr lang="en-US" sz="2000" dirty="0"/>
              <a:t>it gives useful information for </a:t>
            </a:r>
            <a:r>
              <a:rPr lang="en-US" sz="2000" b="1" dirty="0"/>
              <a:t>error analysis</a:t>
            </a:r>
            <a:r>
              <a:rPr lang="en-US" sz="2000" dirty="0"/>
              <a:t>, such as confusion matrices showing which words are often misrecognized for others, and gives summary statistics of words which are often inserted or deleted. </a:t>
            </a:r>
          </a:p>
          <a:p>
            <a:pPr lvl="1">
              <a:lnSpc>
                <a:spcPct val="80000"/>
              </a:lnSpc>
            </a:pPr>
            <a:r>
              <a:rPr lang="en-US" sz="2000" dirty="0" err="1"/>
              <a:t>sclite</a:t>
            </a:r>
            <a:r>
              <a:rPr lang="en-US" sz="2000" dirty="0"/>
              <a:t> also gives error rates by speaker (if sentences are labeled for speaker id), as well as useful statistics like the </a:t>
            </a:r>
            <a:r>
              <a:rPr lang="en-US" sz="2000" b="1" dirty="0"/>
              <a:t>sentence error rate</a:t>
            </a:r>
            <a:r>
              <a:rPr lang="en-US" sz="2000" dirty="0"/>
              <a:t>, the percentage SENTENCE ERROR of sentences with at least one word error.</a:t>
            </a:r>
          </a:p>
          <a:p>
            <a:pPr>
              <a:lnSpc>
                <a:spcPct val="80000"/>
              </a:lnSpc>
            </a:pPr>
            <a:endParaRPr lang="en-US" sz="1500" dirty="0"/>
          </a:p>
        </p:txBody>
      </p:sp>
    </p:spTree>
  </p:cSld>
  <p:clrMapOvr>
    <a:masterClrMapping/>
  </p:clrMapOvr>
  <p:transition spd="slow">
    <p:push dir="u"/>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WUW (Wake-Up-Word) Speech Recognition is Hard!</a:t>
            </a:r>
            <a:endParaRPr lang="en-US" dirty="0"/>
          </a:p>
        </p:txBody>
      </p:sp>
      <p:sp>
        <p:nvSpPr>
          <p:cNvPr id="3" name="Content Placeholder 2"/>
          <p:cNvSpPr>
            <a:spLocks noGrp="1"/>
          </p:cNvSpPr>
          <p:nvPr>
            <p:ph idx="1"/>
          </p:nvPr>
        </p:nvSpPr>
        <p:spPr/>
        <p:txBody>
          <a:bodyPr/>
          <a:lstStyle/>
          <a:p>
            <a:r>
              <a:rPr lang="en-US" sz="1800" dirty="0"/>
              <a:t>Taken from </a:t>
            </a:r>
            <a:r>
              <a:rPr lang="en-US" sz="1800" dirty="0">
                <a:hlinkClick r:id="rId2"/>
              </a:rPr>
              <a:t>http://lovemyecho.com/2017/01/24/cant-make-alexa-wake-word</a:t>
            </a:r>
            <a:r>
              <a:rPr lang="en-US" sz="1800" dirty="0" smtClean="0">
                <a:hlinkClick r:id="rId2"/>
              </a:rPr>
              <a:t>/</a:t>
            </a:r>
            <a:r>
              <a:rPr lang="en-US" sz="1800" dirty="0" smtClean="0"/>
              <a:t/>
            </a:r>
            <a:br>
              <a:rPr lang="en-US" sz="1800" dirty="0" smtClean="0"/>
            </a:br>
            <a:endParaRPr lang="en-US" sz="1800" dirty="0" smtClean="0"/>
          </a:p>
          <a:p>
            <a:pPr lvl="1"/>
            <a:r>
              <a:rPr lang="en-US" sz="1600" dirty="0" smtClean="0"/>
              <a:t>The </a:t>
            </a:r>
            <a:r>
              <a:rPr lang="en-US" sz="1600" dirty="0"/>
              <a:t>study and analysis of wake words is an entire category of voice synthesis engineering unto itself. Consider this excerpt, “Wake Up Word Recognition” from the book Speech Technologies, ISBN 978-953-307-996-7. This excerpt is from a chapter written by Veton Kepuska:</a:t>
            </a:r>
          </a:p>
          <a:p>
            <a:endParaRPr lang="en-US" sz="2000" dirty="0"/>
          </a:p>
          <a:p>
            <a:pPr lvl="1"/>
            <a:r>
              <a:rPr lang="en-US" sz="1600" dirty="0"/>
              <a:t>[A Wake Up Word] has the following unique requirement: Detect a single word or phrase when spoken in an alerting context, while rejecting all other words, phrases, sounds, noises and other acoustic events with virtually 100% accuracy including the same word or phrase of interest spoken in a non-alerting (i.e. referential) context.</a:t>
            </a:r>
          </a:p>
        </p:txBody>
      </p:sp>
      <p:sp>
        <p:nvSpPr>
          <p:cNvPr id="4" name="Date Placeholder 3"/>
          <p:cNvSpPr>
            <a:spLocks noGrp="1"/>
          </p:cNvSpPr>
          <p:nvPr>
            <p:ph type="dt" sz="half" idx="10"/>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245</a:t>
            </a:fld>
            <a:endParaRPr lang="en-US"/>
          </a:p>
        </p:txBody>
      </p:sp>
    </p:spTree>
    <p:extLst>
      <p:ext uri="{BB962C8B-B14F-4D97-AF65-F5344CB8AC3E}">
        <p14:creationId xmlns:p14="http://schemas.microsoft.com/office/powerpoint/2010/main" val="4157467751"/>
      </p:ext>
    </p:extLst>
  </p:cSld>
  <p:clrMapOvr>
    <a:masterClrMapping/>
  </p:clrMapOvr>
  <p:transition spd="slow">
    <p:push dir="u"/>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WUW Speech Recognition is Hard!</a:t>
            </a:r>
            <a:endParaRPr lang="en-US" dirty="0"/>
          </a:p>
        </p:txBody>
      </p:sp>
      <p:sp>
        <p:nvSpPr>
          <p:cNvPr id="3" name="Content Placeholder 2"/>
          <p:cNvSpPr>
            <a:spLocks noGrp="1"/>
          </p:cNvSpPr>
          <p:nvPr>
            <p:ph idx="1"/>
          </p:nvPr>
        </p:nvSpPr>
        <p:spPr/>
        <p:txBody>
          <a:bodyPr/>
          <a:lstStyle/>
          <a:p>
            <a:r>
              <a:rPr lang="en-US" sz="2400" dirty="0"/>
              <a:t>Doesn’t sound so simple </a:t>
            </a:r>
            <a:r>
              <a:rPr lang="en-US" sz="2400" i="1" dirty="0"/>
              <a:t>now</a:t>
            </a:r>
            <a:r>
              <a:rPr lang="en-US" sz="2400" dirty="0"/>
              <a:t>, does it? </a:t>
            </a:r>
            <a:endParaRPr lang="en-US" sz="2400" dirty="0" smtClean="0"/>
          </a:p>
          <a:p>
            <a:r>
              <a:rPr lang="en-US" sz="2400" dirty="0" smtClean="0"/>
              <a:t>In </a:t>
            </a:r>
            <a:r>
              <a:rPr lang="en-US" sz="2400" dirty="0"/>
              <a:t>choosing wake words, Alexa engineers had to find words that were not only easy for the user to pronounce and remember, but were also unusual enough that they’re not commonly used at the start of sentences. Remember, emphasis plays a part in this too; hence that “virtually 100% accuracy including the same word or phrase of interest spoken in a non-alerting (i.e. referential) context” bit.</a:t>
            </a:r>
          </a:p>
        </p:txBody>
      </p:sp>
      <p:sp>
        <p:nvSpPr>
          <p:cNvPr id="4" name="Date Placeholder 3"/>
          <p:cNvSpPr>
            <a:spLocks noGrp="1"/>
          </p:cNvSpPr>
          <p:nvPr>
            <p:ph type="dt" sz="half" idx="10"/>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246</a:t>
            </a:fld>
            <a:endParaRPr lang="en-US"/>
          </a:p>
        </p:txBody>
      </p:sp>
    </p:spTree>
    <p:extLst>
      <p:ext uri="{BB962C8B-B14F-4D97-AF65-F5344CB8AC3E}">
        <p14:creationId xmlns:p14="http://schemas.microsoft.com/office/powerpoint/2010/main" val="2419078631"/>
      </p:ext>
    </p:extLst>
  </p:cSld>
  <p:clrMapOvr>
    <a:masterClrMapping/>
  </p:clrMapOvr>
  <p:transition spd="slow">
    <p:push dir="u"/>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2A1524-6ED7-4EF4-960A-0DF2445B47EC}" type="datetime3">
              <a:rPr lang="en-US"/>
              <a:pPr/>
              <a:t>5 April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D89DEC4-8E6B-4561-A0A3-FE74BE21FD34}" type="slidenum">
              <a:rPr lang="en-US"/>
              <a:pPr/>
              <a:t>247</a:t>
            </a:fld>
            <a:endParaRPr lang="en-US"/>
          </a:p>
        </p:txBody>
      </p:sp>
      <p:sp>
        <p:nvSpPr>
          <p:cNvPr id="1462274" name="Rectangle 2"/>
          <p:cNvSpPr>
            <a:spLocks noGrp="1" noChangeArrowheads="1"/>
          </p:cNvSpPr>
          <p:nvPr>
            <p:ph type="title"/>
          </p:nvPr>
        </p:nvSpPr>
        <p:spPr/>
        <p:txBody>
          <a:bodyPr/>
          <a:lstStyle/>
          <a:p>
            <a:r>
              <a:rPr lang="en-US"/>
              <a:t>References</a:t>
            </a:r>
          </a:p>
        </p:txBody>
      </p:sp>
      <p:sp>
        <p:nvSpPr>
          <p:cNvPr id="1462275" name="Rectangle 3"/>
          <p:cNvSpPr>
            <a:spLocks noGrp="1" noChangeArrowheads="1"/>
          </p:cNvSpPr>
          <p:nvPr>
            <p:ph type="body" idx="1"/>
          </p:nvPr>
        </p:nvSpPr>
        <p:spPr>
          <a:xfrm>
            <a:off x="568548" y="1498263"/>
            <a:ext cx="8001000" cy="4572000"/>
          </a:xfrm>
        </p:spPr>
        <p:txBody>
          <a:bodyPr/>
          <a:lstStyle/>
          <a:p>
            <a:pPr marL="571500" indent="-571500">
              <a:buFont typeface="Wingdings" pitchFamily="2" charset="2"/>
              <a:buAutoNum type="arabicPeriod"/>
            </a:pPr>
            <a:r>
              <a:rPr lang="en-US" sz="2000" b="1" dirty="0" smtClean="0">
                <a:hlinkClick r:id="rId2"/>
              </a:rPr>
              <a:t>http://www.intechopen.com/books/speech-technologies/wake-up-word-speech-recognition</a:t>
            </a:r>
            <a:r>
              <a:rPr lang="en-US" sz="2000" b="1" dirty="0" smtClean="0"/>
              <a:t/>
            </a:r>
            <a:br>
              <a:rPr lang="en-US" sz="2000" b="1" dirty="0" smtClean="0"/>
            </a:br>
            <a:r>
              <a:rPr lang="en-US" sz="2000" dirty="0"/>
              <a:t>Veton </a:t>
            </a:r>
            <a:r>
              <a:rPr lang="en-US" sz="2000" dirty="0" err="1" smtClean="0"/>
              <a:t>Këpuska</a:t>
            </a:r>
            <a:r>
              <a:rPr lang="en-US" sz="2000" dirty="0" smtClean="0"/>
              <a:t>, </a:t>
            </a:r>
            <a:r>
              <a:rPr lang="en-US" sz="2000" dirty="0"/>
              <a:t>Florida Institute of Technology, ECE Department Melbourne, Florida 32931</a:t>
            </a:r>
            <a:r>
              <a:rPr lang="en-US" sz="2000" dirty="0" smtClean="0"/>
              <a:t>, </a:t>
            </a:r>
            <a:br>
              <a:rPr lang="en-US" sz="2000" dirty="0" smtClean="0"/>
            </a:br>
            <a:r>
              <a:rPr lang="en-US" altLang="en-US" sz="2000" b="1" i="1" dirty="0" smtClean="0">
                <a:latin typeface="Georgia" panose="02040502050405020303" pitchFamily="18" charset="0"/>
              </a:rPr>
              <a:t>DOI</a:t>
            </a:r>
            <a:r>
              <a:rPr lang="en-US" altLang="en-US" sz="2000" b="1" i="1" dirty="0">
                <a:latin typeface="Georgia" panose="02040502050405020303" pitchFamily="18" charset="0"/>
              </a:rPr>
              <a:t>: </a:t>
            </a:r>
            <a:r>
              <a:rPr lang="en-US" altLang="en-US" sz="2000" b="1" i="1" dirty="0" smtClean="0">
                <a:latin typeface="Georgia" panose="02040502050405020303" pitchFamily="18" charset="0"/>
              </a:rPr>
              <a:t>10.5772/16242</a:t>
            </a:r>
            <a:endParaRPr lang="en-US" sz="2000" b="1" dirty="0" smtClean="0"/>
          </a:p>
          <a:p>
            <a:pPr marL="571500" indent="-571500">
              <a:buFont typeface="Wingdings" pitchFamily="2" charset="2"/>
              <a:buAutoNum type="arabicPeriod"/>
            </a:pPr>
            <a:endParaRPr lang="en-US" sz="2000" b="1" dirty="0"/>
          </a:p>
          <a:p>
            <a:pPr marL="571500" indent="-571500">
              <a:buFont typeface="Wingdings" pitchFamily="2" charset="2"/>
              <a:buAutoNum type="arabicPeriod"/>
            </a:pPr>
            <a:endParaRPr lang="en-US" sz="2000" b="1" dirty="0" smtClean="0"/>
          </a:p>
          <a:p>
            <a:pPr marL="571500" indent="-571500">
              <a:buFont typeface="Wingdings" pitchFamily="2" charset="2"/>
              <a:buAutoNum type="arabicPeriod"/>
            </a:pPr>
            <a:r>
              <a:rPr lang="en-US" sz="2000" b="1" dirty="0" smtClean="0"/>
              <a:t>Huang</a:t>
            </a:r>
            <a:r>
              <a:rPr lang="en-US" sz="2000" b="1" dirty="0"/>
              <a:t>, Xuedong, </a:t>
            </a:r>
            <a:r>
              <a:rPr lang="en-US" sz="2000" b="1" dirty="0" err="1"/>
              <a:t>Acero</a:t>
            </a:r>
            <a:r>
              <a:rPr lang="en-US" sz="2000" b="1" dirty="0"/>
              <a:t>, Alex and Hon, Hsiao-</a:t>
            </a:r>
            <a:r>
              <a:rPr lang="en-US" sz="2000" b="1" dirty="0" err="1"/>
              <a:t>Wuen</a:t>
            </a:r>
            <a:r>
              <a:rPr lang="en-US" sz="2000" b="1" dirty="0"/>
              <a:t>.</a:t>
            </a:r>
            <a:r>
              <a:rPr lang="en-US" sz="2000" dirty="0"/>
              <a:t> </a:t>
            </a:r>
            <a:r>
              <a:rPr lang="en-US" sz="2000" i="1" dirty="0"/>
              <a:t>Spoken Language Processing: A Guide to Theory, Algorithm and System Development. </a:t>
            </a:r>
            <a:r>
              <a:rPr lang="en-US" sz="2000" dirty="0" err="1"/>
              <a:t>s.l</a:t>
            </a:r>
            <a:r>
              <a:rPr lang="en-US" sz="2000" dirty="0"/>
              <a:t>. : Prentice Hall PTR, 2001</a:t>
            </a:r>
            <a:r>
              <a:rPr lang="en-US" sz="2000" dirty="0" smtClean="0"/>
              <a:t>.</a:t>
            </a:r>
          </a:p>
          <a:p>
            <a:pPr marL="571500" indent="-571500">
              <a:buFont typeface="Wingdings" pitchFamily="2" charset="2"/>
              <a:buAutoNum type="arabicPeriod"/>
            </a:pPr>
            <a:r>
              <a:rPr lang="en-US" sz="2000" b="1" dirty="0" err="1" smtClean="0"/>
              <a:t>Jurafsky</a:t>
            </a:r>
            <a:r>
              <a:rPr lang="en-US" sz="2000" b="1" dirty="0" smtClean="0"/>
              <a:t> D., Martin J</a:t>
            </a:r>
            <a:r>
              <a:rPr lang="en-US" sz="2000" dirty="0" smtClean="0"/>
              <a:t>. </a:t>
            </a:r>
            <a:r>
              <a:rPr lang="en-US" sz="2000" i="1" dirty="0" smtClean="0"/>
              <a:t>An Instruction to Natural Language Processing Computation Linguistics, and Speech Recognition</a:t>
            </a:r>
            <a:r>
              <a:rPr lang="en-US" sz="2000" dirty="0" smtClean="0"/>
              <a:t>, Prentice Hall, 2005</a:t>
            </a:r>
          </a:p>
          <a:p>
            <a:pPr marL="571500" indent="-571500">
              <a:buFont typeface="Wingdings" pitchFamily="2" charset="2"/>
              <a:buAutoNum type="arabicPeriod"/>
            </a:pPr>
            <a:endParaRPr lang="en-US" sz="2000" dirty="0"/>
          </a:p>
        </p:txBody>
      </p:sp>
      <p:pic>
        <p:nvPicPr>
          <p:cNvPr id="1552386" name="Picture 2" descr="http://cdn.intechopen.com/public/images/selected_chap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225" y="2527479"/>
            <a:ext cx="1323975" cy="1323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8" name="Subtitle 7"/>
          <p:cNvSpPr>
            <a:spLocks noGrp="1"/>
          </p:cNvSpPr>
          <p:nvPr>
            <p:ph type="subTitle" idx="1"/>
          </p:nvPr>
        </p:nvSpPr>
        <p:spPr/>
        <p:txBody>
          <a:bodyPr/>
          <a:lstStyle/>
          <a:p>
            <a:r>
              <a:rPr lang="en-US" smtClean="0"/>
              <a:t>END</a:t>
            </a:r>
            <a:endParaRPr lang="en-US"/>
          </a:p>
        </p:txBody>
      </p:sp>
      <p:sp>
        <p:nvSpPr>
          <p:cNvPr id="4" name="Date Placeholder 3"/>
          <p:cNvSpPr>
            <a:spLocks noGrp="1"/>
          </p:cNvSpPr>
          <p:nvPr>
            <p:ph type="dt" sz="half" idx="2"/>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3"/>
          </p:nvPr>
        </p:nvSpPr>
        <p:spPr/>
        <p:txBody>
          <a:bodyPr/>
          <a:lstStyle/>
          <a:p>
            <a:r>
              <a:rPr lang="en-US" smtClean="0"/>
              <a:t>Veton Këpuska</a:t>
            </a:r>
            <a:endParaRPr lang="en-US"/>
          </a:p>
        </p:txBody>
      </p:sp>
      <p:sp>
        <p:nvSpPr>
          <p:cNvPr id="6" name="Slide Number Placeholder 5"/>
          <p:cNvSpPr>
            <a:spLocks noGrp="1"/>
          </p:cNvSpPr>
          <p:nvPr>
            <p:ph type="sldNum" sz="quarter" idx="4"/>
          </p:nvPr>
        </p:nvSpPr>
        <p:spPr/>
        <p:txBody>
          <a:bodyPr/>
          <a:lstStyle/>
          <a:p>
            <a:fld id="{2189C0E1-E10F-4BBE-99B0-6349815E21F3}" type="slidenum">
              <a:rPr lang="en-US" smtClean="0"/>
              <a:pPr/>
              <a:t>248</a:t>
            </a:fld>
            <a:endParaRPr lang="en-US"/>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F003BD45-9456-4DA6-8245-129B7CA069B0}"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CF55EF9D-99CD-49DA-8A65-32BD7847FB16}" type="slidenum">
              <a:rPr lang="en-US"/>
              <a:pPr/>
              <a:t>25</a:t>
            </a:fld>
            <a:endParaRPr lang="en-US"/>
          </a:p>
        </p:txBody>
      </p:sp>
      <p:sp>
        <p:nvSpPr>
          <p:cNvPr id="1176578" name="Rectangle 2"/>
          <p:cNvSpPr>
            <a:spLocks noGrp="1" noChangeArrowheads="1"/>
          </p:cNvSpPr>
          <p:nvPr>
            <p:ph type="title"/>
          </p:nvPr>
        </p:nvSpPr>
        <p:spPr/>
        <p:txBody>
          <a:bodyPr/>
          <a:lstStyle/>
          <a:p>
            <a:r>
              <a:rPr lang="en-US" sz="3400"/>
              <a:t>Information Theoretic Approach to ASR</a:t>
            </a:r>
          </a:p>
        </p:txBody>
      </p:sp>
      <p:sp>
        <p:nvSpPr>
          <p:cNvPr id="1176579" name="Rectangle 3"/>
          <p:cNvSpPr>
            <a:spLocks noGrp="1" noChangeArrowheads="1"/>
          </p:cNvSpPr>
          <p:nvPr>
            <p:ph type="body" idx="1"/>
          </p:nvPr>
        </p:nvSpPr>
        <p:spPr/>
        <p:txBody>
          <a:bodyPr/>
          <a:lstStyle/>
          <a:p>
            <a:pPr>
              <a:lnSpc>
                <a:spcPct val="80000"/>
              </a:lnSpc>
            </a:pPr>
            <a:r>
              <a:rPr lang="en-US" sz="2400" dirty="0"/>
              <a:t>From the well known </a:t>
            </a:r>
            <a:r>
              <a:rPr lang="en-US" sz="2400" dirty="0" err="1"/>
              <a:t>Bayes</a:t>
            </a:r>
            <a:r>
              <a:rPr lang="en-US" sz="2400" dirty="0"/>
              <a:t>’ rule of probability theory:</a:t>
            </a:r>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r>
              <a:rPr lang="en-US" sz="2400" dirty="0"/>
              <a:t>P(</a:t>
            </a:r>
            <a:r>
              <a:rPr lang="en-US" sz="2400" b="1" dirty="0">
                <a:latin typeface="Times New Roman" pitchFamily="18" charset="0"/>
              </a:rPr>
              <a:t>W</a:t>
            </a:r>
            <a:r>
              <a:rPr lang="en-US" sz="2400" dirty="0"/>
              <a:t>) – Probability that the word string </a:t>
            </a:r>
            <a:r>
              <a:rPr lang="en-US" sz="2400" b="1" dirty="0">
                <a:latin typeface="Times New Roman" pitchFamily="18" charset="0"/>
              </a:rPr>
              <a:t>W</a:t>
            </a:r>
            <a:r>
              <a:rPr lang="en-US" sz="2400" dirty="0"/>
              <a:t> will be uttered</a:t>
            </a:r>
          </a:p>
          <a:p>
            <a:pPr>
              <a:lnSpc>
                <a:spcPct val="80000"/>
              </a:lnSpc>
            </a:pPr>
            <a:r>
              <a:rPr lang="en-US" sz="2400" dirty="0"/>
              <a:t>P(</a:t>
            </a:r>
            <a:r>
              <a:rPr lang="en-US" sz="2400" b="1" dirty="0">
                <a:latin typeface="Times New Roman" pitchFamily="18" charset="0"/>
              </a:rPr>
              <a:t>O</a:t>
            </a:r>
            <a:r>
              <a:rPr lang="en-US" sz="2400" dirty="0"/>
              <a:t>|</a:t>
            </a:r>
            <a:r>
              <a:rPr lang="en-US" sz="2400" b="1" dirty="0">
                <a:latin typeface="Times New Roman" pitchFamily="18" charset="0"/>
              </a:rPr>
              <a:t>W</a:t>
            </a:r>
            <a:r>
              <a:rPr lang="en-US" sz="2400" dirty="0"/>
              <a:t>) – Probability that when </a:t>
            </a:r>
            <a:r>
              <a:rPr lang="en-US" sz="2400" b="1" dirty="0">
                <a:latin typeface="Times New Roman" pitchFamily="18" charset="0"/>
              </a:rPr>
              <a:t>W</a:t>
            </a:r>
            <a:r>
              <a:rPr lang="en-US" sz="2400" dirty="0"/>
              <a:t> was uttered the acoustic evidence </a:t>
            </a:r>
            <a:r>
              <a:rPr lang="en-US" sz="2400" b="1" dirty="0">
                <a:latin typeface="Times New Roman" pitchFamily="18" charset="0"/>
              </a:rPr>
              <a:t>O</a:t>
            </a:r>
            <a:r>
              <a:rPr lang="en-US" sz="2400" dirty="0"/>
              <a:t> will be observed</a:t>
            </a:r>
          </a:p>
          <a:p>
            <a:pPr>
              <a:lnSpc>
                <a:spcPct val="80000"/>
              </a:lnSpc>
            </a:pPr>
            <a:r>
              <a:rPr lang="en-US" sz="2400" dirty="0"/>
              <a:t>P(</a:t>
            </a:r>
            <a:r>
              <a:rPr lang="en-US" sz="2400" b="1" dirty="0">
                <a:latin typeface="Times New Roman" pitchFamily="18" charset="0"/>
              </a:rPr>
              <a:t>O</a:t>
            </a:r>
            <a:r>
              <a:rPr lang="en-US" sz="2400" dirty="0"/>
              <a:t>) – is the average probability that </a:t>
            </a:r>
            <a:r>
              <a:rPr lang="en-US" sz="2400" b="1" dirty="0">
                <a:latin typeface="Times New Roman" pitchFamily="18" charset="0"/>
              </a:rPr>
              <a:t>O</a:t>
            </a:r>
            <a:r>
              <a:rPr lang="en-US" sz="2400" dirty="0"/>
              <a:t> will be observed:</a:t>
            </a:r>
          </a:p>
        </p:txBody>
      </p:sp>
      <p:graphicFrame>
        <p:nvGraphicFramePr>
          <p:cNvPr id="1176580" name="Object 4"/>
          <p:cNvGraphicFramePr>
            <a:graphicFrameLocks noChangeAspect="1"/>
          </p:cNvGraphicFramePr>
          <p:nvPr/>
        </p:nvGraphicFramePr>
        <p:xfrm>
          <a:off x="2105025" y="2098675"/>
          <a:ext cx="4953000" cy="1289050"/>
        </p:xfrm>
        <a:graphic>
          <a:graphicData uri="http://schemas.openxmlformats.org/presentationml/2006/ole">
            <mc:AlternateContent xmlns:mc="http://schemas.openxmlformats.org/markup-compatibility/2006">
              <mc:Choice xmlns:v="urn:schemas-microsoft-com:vml" Requires="v">
                <p:oleObj spid="_x0000_s1176720" name="Equation" r:id="rId4" imgW="1981200" imgH="660400" progId="Equation.3">
                  <p:embed/>
                </p:oleObj>
              </mc:Choice>
              <mc:Fallback>
                <p:oleObj name="Equation" r:id="rId4" imgW="1981200" imgH="6604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025" y="2098675"/>
                        <a:ext cx="4953000" cy="1289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6581" name="Object 5"/>
          <p:cNvGraphicFramePr>
            <a:graphicFrameLocks noChangeAspect="1"/>
          </p:cNvGraphicFramePr>
          <p:nvPr/>
        </p:nvGraphicFramePr>
        <p:xfrm>
          <a:off x="2395538" y="5462588"/>
          <a:ext cx="4257675" cy="693737"/>
        </p:xfrm>
        <a:graphic>
          <a:graphicData uri="http://schemas.openxmlformats.org/presentationml/2006/ole">
            <mc:AlternateContent xmlns:mc="http://schemas.openxmlformats.org/markup-compatibility/2006">
              <mc:Choice xmlns:v="urn:schemas-microsoft-com:vml" Requires="v">
                <p:oleObj spid="_x0000_s1176721" name="Equation" r:id="rId6" imgW="1651000" imgH="355600" progId="Equation.3">
                  <p:embed/>
                </p:oleObj>
              </mc:Choice>
              <mc:Fallback>
                <p:oleObj name="Equation" r:id="rId6" imgW="1651000" imgH="3556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5538" y="5462588"/>
                        <a:ext cx="4257675" cy="69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275A2C63-9974-4189-9BA6-4D8476746382}" type="datetime3">
              <a:rPr lang="en-US"/>
              <a:pPr/>
              <a:t>22 March 2017</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6C94DC58-5E9E-4759-8485-42C27378C5C5}" type="slidenum">
              <a:rPr lang="en-US"/>
              <a:pPr/>
              <a:t>26</a:t>
            </a:fld>
            <a:endParaRPr lang="en-US"/>
          </a:p>
        </p:txBody>
      </p:sp>
      <p:sp>
        <p:nvSpPr>
          <p:cNvPr id="1178626" name="Rectangle 2"/>
          <p:cNvSpPr>
            <a:spLocks noGrp="1" noChangeArrowheads="1"/>
          </p:cNvSpPr>
          <p:nvPr>
            <p:ph type="title"/>
          </p:nvPr>
        </p:nvSpPr>
        <p:spPr/>
        <p:txBody>
          <a:bodyPr/>
          <a:lstStyle/>
          <a:p>
            <a:r>
              <a:rPr lang="en-US" sz="3400"/>
              <a:t>Information Theoretic Approach to ASR</a:t>
            </a:r>
          </a:p>
        </p:txBody>
      </p:sp>
      <p:sp>
        <p:nvSpPr>
          <p:cNvPr id="1178627" name="Rectangle 3"/>
          <p:cNvSpPr>
            <a:spLocks noGrp="1" noChangeArrowheads="1"/>
          </p:cNvSpPr>
          <p:nvPr>
            <p:ph type="body" idx="1"/>
          </p:nvPr>
        </p:nvSpPr>
        <p:spPr/>
        <p:txBody>
          <a:bodyPr/>
          <a:lstStyle/>
          <a:p>
            <a:r>
              <a:rPr lang="en-US" sz="2000"/>
              <a:t>Since Maximization in:</a:t>
            </a:r>
          </a:p>
          <a:p>
            <a:endParaRPr lang="en-US" sz="2000"/>
          </a:p>
          <a:p>
            <a:endParaRPr lang="en-US" sz="2000"/>
          </a:p>
          <a:p>
            <a:endParaRPr lang="en-US" sz="2000"/>
          </a:p>
          <a:p>
            <a:r>
              <a:rPr lang="en-US" sz="2000"/>
              <a:t>Is carried out with the variable </a:t>
            </a:r>
            <a:r>
              <a:rPr lang="en-US" sz="2000" b="1">
                <a:latin typeface="Times New Roman" pitchFamily="18" charset="0"/>
              </a:rPr>
              <a:t>O</a:t>
            </a:r>
            <a:r>
              <a:rPr lang="en-US" sz="2000"/>
              <a:t> fixed (e.g., there is no other acoustic data save the one we are given), it follows from Baye’s rule that the recognizer’s aim is to find the word string </a:t>
            </a:r>
            <a:r>
              <a:rPr lang="en-US" sz="2000" b="1">
                <a:latin typeface="Times New Roman" pitchFamily="18" charset="0"/>
              </a:rPr>
              <a:t>Ŵ</a:t>
            </a:r>
            <a:r>
              <a:rPr lang="en-US" sz="2000"/>
              <a:t> that maximizes the product </a:t>
            </a:r>
            <a:r>
              <a:rPr lang="en-US" sz="2000">
                <a:latin typeface="Times New Roman" pitchFamily="18" charset="0"/>
              </a:rPr>
              <a:t>P(</a:t>
            </a:r>
            <a:r>
              <a:rPr lang="en-US" sz="2000" b="1">
                <a:latin typeface="Times New Roman" pitchFamily="18" charset="0"/>
              </a:rPr>
              <a:t>O</a:t>
            </a:r>
            <a:r>
              <a:rPr lang="en-US" sz="2000" b="1" i="1">
                <a:latin typeface="Times New Roman" pitchFamily="18" charset="0"/>
              </a:rPr>
              <a:t> </a:t>
            </a:r>
            <a:r>
              <a:rPr lang="en-US" sz="2000">
                <a:latin typeface="Times New Roman" pitchFamily="18" charset="0"/>
              </a:rPr>
              <a:t>|</a:t>
            </a:r>
            <a:r>
              <a:rPr lang="en-US" sz="2000" b="1">
                <a:latin typeface="Times New Roman" pitchFamily="18" charset="0"/>
              </a:rPr>
              <a:t>W</a:t>
            </a:r>
            <a:r>
              <a:rPr lang="en-US" sz="2000">
                <a:latin typeface="Times New Roman" pitchFamily="18" charset="0"/>
              </a:rPr>
              <a:t>)P(</a:t>
            </a:r>
            <a:r>
              <a:rPr lang="en-US" sz="2000" b="1">
                <a:latin typeface="Times New Roman" pitchFamily="18" charset="0"/>
              </a:rPr>
              <a:t>W</a:t>
            </a:r>
            <a:r>
              <a:rPr lang="en-US" sz="2000">
                <a:latin typeface="Times New Roman" pitchFamily="18" charset="0"/>
              </a:rPr>
              <a:t>)</a:t>
            </a:r>
            <a:r>
              <a:rPr lang="en-US" sz="2000"/>
              <a:t>, that is </a:t>
            </a:r>
          </a:p>
          <a:p>
            <a:endParaRPr lang="en-US" sz="2000"/>
          </a:p>
        </p:txBody>
      </p:sp>
      <p:graphicFrame>
        <p:nvGraphicFramePr>
          <p:cNvPr id="1178629" name="Object 5"/>
          <p:cNvGraphicFramePr>
            <a:graphicFrameLocks noChangeAspect="1"/>
          </p:cNvGraphicFramePr>
          <p:nvPr/>
        </p:nvGraphicFramePr>
        <p:xfrm>
          <a:off x="2395538" y="4676775"/>
          <a:ext cx="4316412" cy="982663"/>
        </p:xfrm>
        <a:graphic>
          <a:graphicData uri="http://schemas.openxmlformats.org/presentationml/2006/ole">
            <mc:AlternateContent xmlns:mc="http://schemas.openxmlformats.org/markup-compatibility/2006">
              <mc:Choice xmlns:v="urn:schemas-microsoft-com:vml" Requires="v">
                <p:oleObj spid="_x0000_s1178770" name="Equation" r:id="rId4" imgW="1841500" imgH="419100" progId="Equation.3">
                  <p:embed/>
                </p:oleObj>
              </mc:Choice>
              <mc:Fallback>
                <p:oleObj name="Equation" r:id="rId4" imgW="1841500" imgH="4191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4676775"/>
                        <a:ext cx="4316412"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8630" name="Rectangle 6"/>
          <p:cNvSpPr>
            <a:spLocks noChangeArrowheads="1"/>
          </p:cNvSpPr>
          <p:nvPr/>
        </p:nvSpPr>
        <p:spPr bwMode="auto">
          <a:xfrm>
            <a:off x="2306638" y="4581525"/>
            <a:ext cx="4416425" cy="1074738"/>
          </a:xfrm>
          <a:prstGeom prst="rect">
            <a:avLst/>
          </a:prstGeom>
          <a:noFill/>
          <a:ln w="25400" algn="ctr">
            <a:solidFill>
              <a:srgbClr val="FF0000"/>
            </a:solidFill>
            <a:miter lim="800000"/>
            <a:headEnd/>
            <a:tailEnd/>
          </a:ln>
          <a:effectLst/>
        </p:spPr>
        <p:txBody>
          <a:bodyPr anchor="ctr">
            <a:spAutoFit/>
          </a:bodyPr>
          <a:lstStyle/>
          <a:p>
            <a:endParaRPr lang="en-US"/>
          </a:p>
        </p:txBody>
      </p:sp>
      <p:graphicFrame>
        <p:nvGraphicFramePr>
          <p:cNvPr id="1178631" name="Object 7"/>
          <p:cNvGraphicFramePr>
            <a:graphicFrameLocks noGrp="1" noChangeAspect="1"/>
          </p:cNvGraphicFramePr>
          <p:nvPr>
            <p:ph sz="half" idx="4294967295"/>
          </p:nvPr>
        </p:nvGraphicFramePr>
        <p:xfrm>
          <a:off x="2613025" y="1816100"/>
          <a:ext cx="3455988" cy="720725"/>
        </p:xfrm>
        <a:graphic>
          <a:graphicData uri="http://schemas.openxmlformats.org/presentationml/2006/ole">
            <mc:AlternateContent xmlns:mc="http://schemas.openxmlformats.org/markup-compatibility/2006">
              <mc:Choice xmlns:v="urn:schemas-microsoft-com:vml" Requires="v">
                <p:oleObj spid="_x0000_s1178771" name="Equation" r:id="rId6" imgW="1459866" imgH="304668" progId="Equation.3">
                  <p:embed/>
                </p:oleObj>
              </mc:Choice>
              <mc:Fallback>
                <p:oleObj name="Equation" r:id="rId6" imgW="1459866" imgH="304668" progId="Equation.3">
                  <p:embed/>
                  <p:pic>
                    <p:nvPicPr>
                      <p:cNvPr id="0" name="Picture 11"/>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3025" y="1816100"/>
                        <a:ext cx="3455988"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699C49-1D53-4CD6-812C-01458A09E8F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79243F1-1A1A-4415-B791-62C9ECA0047C}" type="slidenum">
              <a:rPr lang="en-US"/>
              <a:pPr/>
              <a:t>27</a:t>
            </a:fld>
            <a:endParaRPr lang="en-US"/>
          </a:p>
        </p:txBody>
      </p:sp>
      <p:sp>
        <p:nvSpPr>
          <p:cNvPr id="1171458" name="Rectangle 2"/>
          <p:cNvSpPr>
            <a:spLocks noGrp="1" noChangeArrowheads="1"/>
          </p:cNvSpPr>
          <p:nvPr>
            <p:ph type="title"/>
          </p:nvPr>
        </p:nvSpPr>
        <p:spPr/>
        <p:txBody>
          <a:bodyPr/>
          <a:lstStyle/>
          <a:p>
            <a:r>
              <a:rPr lang="en-US" sz="3400"/>
              <a:t>Information Theoretic Approach to ASR</a:t>
            </a:r>
          </a:p>
        </p:txBody>
      </p:sp>
      <p:sp>
        <p:nvSpPr>
          <p:cNvPr id="1171459" name="Rectangle 3"/>
          <p:cNvSpPr>
            <a:spLocks noGrp="1" noChangeArrowheads="1"/>
          </p:cNvSpPr>
          <p:nvPr>
            <p:ph type="body" idx="1"/>
          </p:nvPr>
        </p:nvSpPr>
        <p:spPr/>
        <p:txBody>
          <a:bodyPr/>
          <a:lstStyle/>
          <a:p>
            <a:pPr>
              <a:lnSpc>
                <a:spcPct val="80000"/>
              </a:lnSpc>
            </a:pPr>
            <a:r>
              <a:rPr lang="en-US" sz="2000" dirty="0"/>
              <a:t>The probabilities on the right-hand side of the last equation presented in previous slide are for the most part easier to compute than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b="1" i="1" dirty="0">
                <a:latin typeface="Times New Roman" pitchFamily="18" charset="0"/>
              </a:rPr>
              <a:t>O</a:t>
            </a:r>
            <a:r>
              <a:rPr lang="en-US" sz="2000" b="1" dirty="0">
                <a:latin typeface="Times New Roman" pitchFamily="18" charset="0"/>
              </a:rPr>
              <a:t>)</a:t>
            </a:r>
            <a:r>
              <a:rPr lang="en-US" sz="2000" dirty="0"/>
              <a:t>. </a:t>
            </a:r>
          </a:p>
          <a:p>
            <a:pPr>
              <a:lnSpc>
                <a:spcPct val="80000"/>
              </a:lnSpc>
            </a:pPr>
            <a:r>
              <a:rPr lang="en-US" sz="2000" dirty="0"/>
              <a:t>For example,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dirty="0"/>
              <a:t>, the prior probability of the word string itself is exactly what is estimated by the </a:t>
            </a:r>
            <a:r>
              <a:rPr lang="en-US" sz="2000" i="1" dirty="0"/>
              <a:t>N</a:t>
            </a:r>
            <a:r>
              <a:rPr lang="en-US" sz="2000" dirty="0"/>
              <a:t>-gram language </a:t>
            </a:r>
            <a:r>
              <a:rPr lang="en-US" sz="2000" dirty="0" smtClean="0"/>
              <a:t>models. </a:t>
            </a:r>
            <a:endParaRPr lang="en-US" sz="2000" dirty="0"/>
          </a:p>
          <a:p>
            <a:pPr>
              <a:lnSpc>
                <a:spcPct val="80000"/>
              </a:lnSpc>
            </a:pPr>
            <a:r>
              <a:rPr lang="en-US" sz="2000" dirty="0"/>
              <a:t>And we will see next that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O</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dirty="0"/>
              <a:t> turns out to be easy to estimate as well. </a:t>
            </a:r>
          </a:p>
          <a:p>
            <a:pPr>
              <a:lnSpc>
                <a:spcPct val="80000"/>
              </a:lnSpc>
            </a:pPr>
            <a:r>
              <a:rPr lang="en-US" sz="2000" dirty="0"/>
              <a:t>But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O</a:t>
            </a:r>
            <a:r>
              <a:rPr lang="en-US" sz="2000" b="1" dirty="0">
                <a:latin typeface="Times New Roman" pitchFamily="18" charset="0"/>
              </a:rPr>
              <a:t>)</a:t>
            </a:r>
            <a:r>
              <a:rPr lang="en-US" sz="2000" dirty="0"/>
              <a:t>, the probability of the acoustic observation sequence, turns out to be harder to estimate.</a:t>
            </a:r>
          </a:p>
          <a:p>
            <a:pPr>
              <a:lnSpc>
                <a:spcPct val="80000"/>
              </a:lnSpc>
            </a:pPr>
            <a:r>
              <a:rPr lang="en-US" sz="2000" dirty="0"/>
              <a:t>Luckily, we can ignore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O</a:t>
            </a:r>
            <a:r>
              <a:rPr lang="en-US" sz="2000" b="1" dirty="0">
                <a:latin typeface="Times New Roman" pitchFamily="18" charset="0"/>
              </a:rPr>
              <a:t>)</a:t>
            </a:r>
            <a:r>
              <a:rPr lang="en-US" sz="2000" dirty="0"/>
              <a:t>. Why? </a:t>
            </a:r>
          </a:p>
          <a:p>
            <a:pPr lvl="1">
              <a:lnSpc>
                <a:spcPct val="80000"/>
              </a:lnSpc>
            </a:pPr>
            <a:r>
              <a:rPr lang="en-US" sz="1800" dirty="0"/>
              <a:t>Since we are maximizing over all possible sentences, we will be computing </a:t>
            </a:r>
            <a:r>
              <a:rPr lang="en-US" sz="1800" b="1" i="1" dirty="0">
                <a:latin typeface="Times New Roman" pitchFamily="18" charset="0"/>
              </a:rPr>
              <a:t>P</a:t>
            </a:r>
            <a:r>
              <a:rPr lang="en-US" sz="1800" b="1" dirty="0">
                <a:latin typeface="Times New Roman" pitchFamily="18" charset="0"/>
              </a:rPr>
              <a:t>(</a:t>
            </a:r>
            <a:r>
              <a:rPr lang="en-US" sz="1800" b="1" i="1" dirty="0">
                <a:latin typeface="Times New Roman" pitchFamily="18" charset="0"/>
              </a:rPr>
              <a:t>O</a:t>
            </a:r>
            <a:r>
              <a:rPr lang="en-US" sz="1800" b="1" dirty="0">
                <a:latin typeface="Times New Roman" pitchFamily="18" charset="0"/>
              </a:rPr>
              <a:t>|</a:t>
            </a:r>
            <a:r>
              <a:rPr lang="en-US" sz="1800" b="1" i="1" dirty="0">
                <a:latin typeface="Times New Roman" pitchFamily="18" charset="0"/>
              </a:rPr>
              <a:t>W</a:t>
            </a:r>
            <a:r>
              <a:rPr lang="en-US" sz="1800" b="1" dirty="0">
                <a:latin typeface="Times New Roman" pitchFamily="18" charset="0"/>
              </a:rPr>
              <a:t>)</a:t>
            </a:r>
            <a:r>
              <a:rPr lang="en-US" sz="1800" b="1" i="1" dirty="0">
                <a:latin typeface="Times New Roman" pitchFamily="18" charset="0"/>
              </a:rPr>
              <a:t>P</a:t>
            </a:r>
            <a:r>
              <a:rPr lang="en-US" sz="1800" b="1" dirty="0">
                <a:latin typeface="Times New Roman" pitchFamily="18" charset="0"/>
              </a:rPr>
              <a:t>(</a:t>
            </a:r>
            <a:r>
              <a:rPr lang="en-US" sz="1800" b="1" i="1" dirty="0">
                <a:latin typeface="Times New Roman" pitchFamily="18" charset="0"/>
              </a:rPr>
              <a:t>W</a:t>
            </a:r>
            <a:r>
              <a:rPr lang="en-US" sz="1800" b="1" dirty="0">
                <a:latin typeface="Times New Roman" pitchFamily="18" charset="0"/>
              </a:rPr>
              <a:t>)/</a:t>
            </a:r>
            <a:r>
              <a:rPr lang="en-US" sz="1900" b="1" i="1" dirty="0">
                <a:latin typeface="Times New Roman" pitchFamily="18" charset="0"/>
              </a:rPr>
              <a:t>P</a:t>
            </a:r>
            <a:r>
              <a:rPr lang="en-US" sz="1900" b="1" dirty="0">
                <a:latin typeface="Times New Roman" pitchFamily="18" charset="0"/>
              </a:rPr>
              <a:t>(</a:t>
            </a:r>
            <a:r>
              <a:rPr lang="en-US" sz="1900" b="1" i="1" dirty="0">
                <a:latin typeface="Times New Roman" pitchFamily="18" charset="0"/>
              </a:rPr>
              <a:t>O</a:t>
            </a:r>
            <a:r>
              <a:rPr lang="en-US" sz="1900" b="1" dirty="0">
                <a:latin typeface="Times New Roman" pitchFamily="18" charset="0"/>
              </a:rPr>
              <a:t>) </a:t>
            </a:r>
            <a:r>
              <a:rPr lang="en-US" sz="1800" dirty="0"/>
              <a:t>for each sentence in the language. </a:t>
            </a:r>
          </a:p>
          <a:p>
            <a:pPr lvl="1">
              <a:lnSpc>
                <a:spcPct val="80000"/>
              </a:lnSpc>
            </a:pPr>
            <a:r>
              <a:rPr lang="en-US" sz="1900" b="1" i="1" dirty="0">
                <a:latin typeface="Times New Roman" pitchFamily="18" charset="0"/>
              </a:rPr>
              <a:t>P</a:t>
            </a:r>
            <a:r>
              <a:rPr lang="en-US" sz="1900" b="1" dirty="0">
                <a:latin typeface="Times New Roman" pitchFamily="18" charset="0"/>
              </a:rPr>
              <a:t>(</a:t>
            </a:r>
            <a:r>
              <a:rPr lang="en-US" sz="1900" b="1" i="1" dirty="0">
                <a:latin typeface="Times New Roman" pitchFamily="18" charset="0"/>
              </a:rPr>
              <a:t>O</a:t>
            </a:r>
            <a:r>
              <a:rPr lang="en-US" sz="1900" b="1" dirty="0">
                <a:latin typeface="Times New Roman" pitchFamily="18" charset="0"/>
              </a:rPr>
              <a:t>)</a:t>
            </a:r>
            <a:r>
              <a:rPr lang="en-US" sz="1800" dirty="0"/>
              <a:t> doesn’t change for each sentence! For each potential sentence we are still examining the same observations </a:t>
            </a:r>
            <a:r>
              <a:rPr lang="en-US" sz="1800" b="1" i="1" dirty="0">
                <a:latin typeface="Times New Roman" pitchFamily="18" charset="0"/>
              </a:rPr>
              <a:t>O</a:t>
            </a:r>
            <a:r>
              <a:rPr lang="en-US" sz="1800" dirty="0"/>
              <a:t>, which must have the same probability </a:t>
            </a:r>
            <a:r>
              <a:rPr lang="en-US" sz="1900" b="1" i="1" dirty="0">
                <a:latin typeface="Times New Roman" pitchFamily="18" charset="0"/>
              </a:rPr>
              <a:t>P</a:t>
            </a:r>
            <a:r>
              <a:rPr lang="en-US" sz="1900" b="1" dirty="0">
                <a:latin typeface="Times New Roman" pitchFamily="18" charset="0"/>
              </a:rPr>
              <a:t>(</a:t>
            </a:r>
            <a:r>
              <a:rPr lang="en-US" sz="1900" b="1" i="1" dirty="0">
                <a:latin typeface="Times New Roman" pitchFamily="18" charset="0"/>
              </a:rPr>
              <a:t>O</a:t>
            </a:r>
            <a:r>
              <a:rPr lang="en-US" sz="1900" b="1" dirty="0">
                <a:latin typeface="Times New Roman" pitchFamily="18" charset="0"/>
              </a:rPr>
              <a:t>)</a:t>
            </a:r>
            <a:r>
              <a:rPr lang="en-US" sz="1800" dirty="0"/>
              <a:t>. Thus:</a:t>
            </a: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80E22E43-BBE1-4EDA-8AF0-B8999B112180}" type="datetime3">
              <a:rPr lang="en-US"/>
              <a:pPr/>
              <a:t>22 March 2017</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54085D9F-E272-4A77-B281-14265DA7ED89}" type="slidenum">
              <a:rPr lang="en-US"/>
              <a:pPr/>
              <a:t>28</a:t>
            </a:fld>
            <a:endParaRPr lang="en-US"/>
          </a:p>
        </p:txBody>
      </p:sp>
      <p:sp>
        <p:nvSpPr>
          <p:cNvPr id="1184770" name="Rectangle 2"/>
          <p:cNvSpPr>
            <a:spLocks noGrp="1" noChangeArrowheads="1"/>
          </p:cNvSpPr>
          <p:nvPr>
            <p:ph type="title"/>
          </p:nvPr>
        </p:nvSpPr>
        <p:spPr/>
        <p:txBody>
          <a:bodyPr/>
          <a:lstStyle/>
          <a:p>
            <a:r>
              <a:rPr lang="en-US" sz="3400"/>
              <a:t>Information Theoretic Approach to ASR</a:t>
            </a:r>
          </a:p>
        </p:txBody>
      </p:sp>
      <p:sp>
        <p:nvSpPr>
          <p:cNvPr id="1184771" name="Rectangle 3"/>
          <p:cNvSpPr>
            <a:spLocks noGrp="1" noChangeArrowheads="1"/>
          </p:cNvSpPr>
          <p:nvPr>
            <p:ph type="body" idx="1"/>
          </p:nvPr>
        </p:nvSpPr>
        <p:spPr/>
        <p:txBody>
          <a:bodyPr/>
          <a:lstStyle/>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The language model (LM) prior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dirty="0"/>
              <a:t> expresses how likely a given string of words is to be a source sentence of English. We have already seen </a:t>
            </a:r>
            <a:r>
              <a:rPr lang="en-US" sz="2000" dirty="0" smtClean="0"/>
              <a:t>how </a:t>
            </a:r>
            <a:r>
              <a:rPr lang="en-US" sz="2000" dirty="0"/>
              <a:t>to compute such a language model prior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dirty="0"/>
              <a:t> by using </a:t>
            </a:r>
            <a:r>
              <a:rPr lang="en-US" sz="2000" i="1" dirty="0"/>
              <a:t>N</a:t>
            </a:r>
            <a:r>
              <a:rPr lang="en-US" sz="2000" dirty="0"/>
              <a:t>-gram grammars. </a:t>
            </a:r>
          </a:p>
          <a:p>
            <a:pPr>
              <a:lnSpc>
                <a:spcPct val="80000"/>
              </a:lnSpc>
            </a:pPr>
            <a:r>
              <a:rPr lang="en-US" sz="2000" dirty="0"/>
              <a:t>Recall that an </a:t>
            </a:r>
            <a:r>
              <a:rPr lang="en-US" sz="2000" i="1" dirty="0"/>
              <a:t>N</a:t>
            </a:r>
            <a:r>
              <a:rPr lang="en-US" sz="2000" dirty="0"/>
              <a:t>-gram grammar lets us assign a probability to a </a:t>
            </a:r>
            <a:r>
              <a:rPr lang="en-US" sz="2000" dirty="0" smtClean="0"/>
              <a:t>sentence (e.g.,     ) by </a:t>
            </a:r>
            <a:r>
              <a:rPr lang="en-US" sz="2000" dirty="0"/>
              <a:t>computing:</a:t>
            </a:r>
          </a:p>
        </p:txBody>
      </p:sp>
      <p:graphicFrame>
        <p:nvGraphicFramePr>
          <p:cNvPr id="1184772" name="Object 4"/>
          <p:cNvGraphicFramePr>
            <a:graphicFrameLocks noChangeAspect="1"/>
          </p:cNvGraphicFramePr>
          <p:nvPr/>
        </p:nvGraphicFramePr>
        <p:xfrm>
          <a:off x="2273300" y="1541463"/>
          <a:ext cx="4225925" cy="1071562"/>
        </p:xfrm>
        <a:graphic>
          <a:graphicData uri="http://schemas.openxmlformats.org/presentationml/2006/ole">
            <mc:AlternateContent xmlns:mc="http://schemas.openxmlformats.org/markup-compatibility/2006">
              <mc:Choice xmlns:v="urn:schemas-microsoft-com:vml" Requires="v">
                <p:oleObj spid="_x0000_s1184963" name="Equation" r:id="rId4" imgW="1803400" imgH="457200" progId="Equation.3">
                  <p:embed/>
                </p:oleObj>
              </mc:Choice>
              <mc:Fallback>
                <p:oleObj name="Equation" r:id="rId4" imgW="1803400" imgH="4572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3300" y="1541463"/>
                        <a:ext cx="4225925"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4773" name="Rectangle 5"/>
          <p:cNvSpPr>
            <a:spLocks noChangeArrowheads="1"/>
          </p:cNvSpPr>
          <p:nvPr/>
        </p:nvSpPr>
        <p:spPr bwMode="auto">
          <a:xfrm>
            <a:off x="2139950" y="1490663"/>
            <a:ext cx="4416425" cy="1074737"/>
          </a:xfrm>
          <a:prstGeom prst="rect">
            <a:avLst/>
          </a:prstGeom>
          <a:noFill/>
          <a:ln w="25400" algn="ctr">
            <a:solidFill>
              <a:srgbClr val="FF0000"/>
            </a:solidFill>
            <a:miter lim="800000"/>
            <a:headEnd/>
            <a:tailEnd/>
          </a:ln>
          <a:effectLst/>
        </p:spPr>
        <p:txBody>
          <a:bodyPr anchor="ctr">
            <a:spAutoFit/>
          </a:bodyPr>
          <a:lstStyle/>
          <a:p>
            <a:endParaRPr lang="en-US"/>
          </a:p>
        </p:txBody>
      </p:sp>
      <p:graphicFrame>
        <p:nvGraphicFramePr>
          <p:cNvPr id="1184775" name="Object 7"/>
          <p:cNvGraphicFramePr>
            <a:graphicFrameLocks noGrp="1" noChangeAspect="1"/>
          </p:cNvGraphicFramePr>
          <p:nvPr>
            <p:ph sz="half" idx="4294967295"/>
            <p:extLst>
              <p:ext uri="{D42A27DB-BD31-4B8C-83A1-F6EECF244321}">
                <p14:modId xmlns:p14="http://schemas.microsoft.com/office/powerpoint/2010/main" val="1939185907"/>
              </p:ext>
            </p:extLst>
          </p:nvPr>
        </p:nvGraphicFramePr>
        <p:xfrm>
          <a:off x="2625725" y="4503738"/>
          <a:ext cx="3624263" cy="993775"/>
        </p:xfrm>
        <a:graphic>
          <a:graphicData uri="http://schemas.openxmlformats.org/presentationml/2006/ole">
            <mc:AlternateContent xmlns:mc="http://schemas.openxmlformats.org/markup-compatibility/2006">
              <mc:Choice xmlns:v="urn:schemas-microsoft-com:vml" Requires="v">
                <p:oleObj spid="_x0000_s1184964" name="Equation" r:id="rId6" imgW="1574640" imgH="431640" progId="Equation.3">
                  <p:embed/>
                </p:oleObj>
              </mc:Choice>
              <mc:Fallback>
                <p:oleObj name="Equation" r:id="rId6" imgW="1574640" imgH="431640" progId="Equation.3">
                  <p:embed/>
                  <p:pic>
                    <p:nvPicPr>
                      <p:cNvPr id="0" name="Picture 11"/>
                      <p:cNvPicPr>
                        <a:picLocks noGrp="1" noChangeAspect="1" noChangeArrowheads="1"/>
                      </p:cNvPicPr>
                      <p:nvPr/>
                    </p:nvPicPr>
                    <p:blipFill>
                      <a:blip r:embed="rId7"/>
                      <a:srcRect/>
                      <a:stretch>
                        <a:fillRect/>
                      </a:stretch>
                    </p:blipFill>
                    <p:spPr bwMode="auto">
                      <a:xfrm>
                        <a:off x="2625725" y="4503738"/>
                        <a:ext cx="3624263"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19306474"/>
              </p:ext>
            </p:extLst>
          </p:nvPr>
        </p:nvGraphicFramePr>
        <p:xfrm>
          <a:off x="5071265" y="3851455"/>
          <a:ext cx="435945" cy="451898"/>
        </p:xfrm>
        <a:graphic>
          <a:graphicData uri="http://schemas.openxmlformats.org/presentationml/2006/ole">
            <mc:AlternateContent xmlns:mc="http://schemas.openxmlformats.org/markup-compatibility/2006">
              <mc:Choice xmlns:v="urn:schemas-microsoft-com:vml" Requires="v">
                <p:oleObj spid="_x0000_s1184965" name="Equation" r:id="rId8" imgW="228600" imgH="330120" progId="Equation.3">
                  <p:embed/>
                </p:oleObj>
              </mc:Choice>
              <mc:Fallback>
                <p:oleObj name="Equation" r:id="rId8" imgW="228600" imgH="330120" progId="Equation.3">
                  <p:embed/>
                  <p:pic>
                    <p:nvPicPr>
                      <p:cNvPr id="0" name=""/>
                      <p:cNvPicPr/>
                      <p:nvPr/>
                    </p:nvPicPr>
                    <p:blipFill>
                      <a:blip r:embed="rId9"/>
                      <a:stretch>
                        <a:fillRect/>
                      </a:stretch>
                    </p:blipFill>
                    <p:spPr>
                      <a:xfrm>
                        <a:off x="5071265" y="3851455"/>
                        <a:ext cx="435945" cy="451898"/>
                      </a:xfrm>
                      <a:prstGeom prst="rect">
                        <a:avLst/>
                      </a:prstGeom>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0C65E5-952F-430E-9ACB-D82FB1CC0A44}"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4B9FC2D-0CD5-44AC-95F9-6C02E8D88150}" type="slidenum">
              <a:rPr lang="en-US"/>
              <a:pPr/>
              <a:t>29</a:t>
            </a:fld>
            <a:endParaRPr lang="en-US"/>
          </a:p>
        </p:txBody>
      </p:sp>
      <p:sp>
        <p:nvSpPr>
          <p:cNvPr id="1183746" name="Rectangle 2"/>
          <p:cNvSpPr>
            <a:spLocks noGrp="1" noChangeArrowheads="1"/>
          </p:cNvSpPr>
          <p:nvPr>
            <p:ph type="title"/>
          </p:nvPr>
        </p:nvSpPr>
        <p:spPr/>
        <p:txBody>
          <a:bodyPr/>
          <a:lstStyle/>
          <a:p>
            <a:r>
              <a:rPr lang="en-US" sz="3400"/>
              <a:t>Information Theoretic Approach to ASR</a:t>
            </a:r>
          </a:p>
        </p:txBody>
      </p:sp>
      <p:sp>
        <p:nvSpPr>
          <p:cNvPr id="1183747" name="Rectangle 3"/>
          <p:cNvSpPr>
            <a:spLocks noGrp="1" noChangeArrowheads="1"/>
          </p:cNvSpPr>
          <p:nvPr>
            <p:ph type="body" idx="1"/>
          </p:nvPr>
        </p:nvSpPr>
        <p:spPr/>
        <p:txBody>
          <a:bodyPr/>
          <a:lstStyle/>
          <a:p>
            <a:pPr>
              <a:lnSpc>
                <a:spcPct val="90000"/>
              </a:lnSpc>
            </a:pPr>
            <a:r>
              <a:rPr lang="en-US" sz="2000"/>
              <a:t>This chapter will show how the HMM can be used to build an Acoustic Model (AM) which computes the likelihood </a:t>
            </a:r>
            <a:r>
              <a:rPr lang="en-US" sz="2000" b="1" i="1">
                <a:latin typeface="Times New Roman" pitchFamily="18" charset="0"/>
              </a:rPr>
              <a:t>P</a:t>
            </a:r>
            <a:r>
              <a:rPr lang="en-US" sz="2000" b="1">
                <a:latin typeface="Times New Roman" pitchFamily="18" charset="0"/>
              </a:rPr>
              <a:t>(</a:t>
            </a:r>
            <a:r>
              <a:rPr lang="en-US" sz="2000" b="1" i="1">
                <a:latin typeface="Times New Roman" pitchFamily="18" charset="0"/>
              </a:rPr>
              <a:t>O</a:t>
            </a:r>
            <a:r>
              <a:rPr lang="en-US" sz="2000" b="1">
                <a:latin typeface="Times New Roman" pitchFamily="18" charset="0"/>
              </a:rPr>
              <a:t>|</a:t>
            </a:r>
            <a:r>
              <a:rPr lang="en-US" sz="2000" b="1" i="1">
                <a:latin typeface="Times New Roman" pitchFamily="18" charset="0"/>
              </a:rPr>
              <a:t>W</a:t>
            </a:r>
            <a:r>
              <a:rPr lang="en-US" sz="2000" b="1">
                <a:latin typeface="Times New Roman" pitchFamily="18" charset="0"/>
              </a:rPr>
              <a:t>)</a:t>
            </a:r>
            <a:r>
              <a:rPr lang="en-US" sz="2000"/>
              <a:t>. </a:t>
            </a:r>
          </a:p>
          <a:p>
            <a:pPr>
              <a:lnSpc>
                <a:spcPct val="90000"/>
              </a:lnSpc>
            </a:pPr>
            <a:r>
              <a:rPr lang="en-US" sz="2000"/>
              <a:t>Given the AM and LM probabilities, the probabilistic model can be operationalized in a search algorithm so as to compute the maximum probability word string for a given acoustic waveform.</a:t>
            </a:r>
          </a:p>
          <a:p>
            <a:pPr>
              <a:lnSpc>
                <a:spcPct val="90000"/>
              </a:lnSpc>
            </a:pPr>
            <a:r>
              <a:rPr lang="en-US" sz="2000"/>
              <a:t>Figure presented in the next slide shows a rough block diagram of how the computation of the prior and likelihood fits into a recognizer decoding a sentence.</a:t>
            </a: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01FA82-53BB-4977-A133-86757CAAB8DF}" type="datetime3">
              <a:rPr lang="en-US"/>
              <a:pPr/>
              <a:t>22 March 2017</a:t>
            </a:fld>
            <a:endParaRPr lang="en-US" dirty="0"/>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60317876-F524-4AD3-85EB-B563329760B0}" type="slidenum">
              <a:rPr lang="en-US"/>
              <a:pPr/>
              <a:t>3</a:t>
            </a:fld>
            <a:endParaRPr lang="en-US" dirty="0"/>
          </a:p>
        </p:txBody>
      </p:sp>
      <p:sp>
        <p:nvSpPr>
          <p:cNvPr id="1146882" name="Rectangle 2"/>
          <p:cNvSpPr>
            <a:spLocks noGrp="1" noChangeArrowheads="1"/>
          </p:cNvSpPr>
          <p:nvPr>
            <p:ph type="title"/>
          </p:nvPr>
        </p:nvSpPr>
        <p:spPr/>
        <p:txBody>
          <a:bodyPr/>
          <a:lstStyle/>
          <a:p>
            <a:r>
              <a:rPr lang="en-US" dirty="0"/>
              <a:t>Application Areas</a:t>
            </a:r>
          </a:p>
        </p:txBody>
      </p:sp>
      <p:sp>
        <p:nvSpPr>
          <p:cNvPr id="1146883" name="Rectangle 3"/>
          <p:cNvSpPr>
            <a:spLocks noGrp="1" noChangeArrowheads="1"/>
          </p:cNvSpPr>
          <p:nvPr>
            <p:ph type="body" idx="1"/>
          </p:nvPr>
        </p:nvSpPr>
        <p:spPr/>
        <p:txBody>
          <a:bodyPr/>
          <a:lstStyle/>
          <a:p>
            <a:pPr>
              <a:lnSpc>
                <a:spcPct val="80000"/>
              </a:lnSpc>
            </a:pPr>
            <a:r>
              <a:rPr lang="en-US" sz="2000" dirty="0"/>
              <a:t>The general problem of </a:t>
            </a:r>
            <a:r>
              <a:rPr lang="en-US" sz="2000" b="1" dirty="0">
                <a:solidFill>
                  <a:srgbClr val="FF0000"/>
                </a:solidFill>
              </a:rPr>
              <a:t>automatic transcription of speech </a:t>
            </a:r>
            <a:r>
              <a:rPr lang="en-US" sz="2000" dirty="0"/>
              <a:t>by any speaker in any environment is still far from solved. But recent years have seen ASR technology mature to the point where it is viable in certain limited domains. </a:t>
            </a:r>
          </a:p>
          <a:p>
            <a:pPr>
              <a:lnSpc>
                <a:spcPct val="80000"/>
              </a:lnSpc>
            </a:pPr>
            <a:r>
              <a:rPr lang="en-US" sz="2000" dirty="0"/>
              <a:t>One major application area is in </a:t>
            </a:r>
            <a:r>
              <a:rPr lang="en-US" sz="2000" b="1" dirty="0">
                <a:solidFill>
                  <a:srgbClr val="FF0000"/>
                </a:solidFill>
              </a:rPr>
              <a:t>human-computer interaction</a:t>
            </a:r>
            <a:r>
              <a:rPr lang="en-US" sz="2000" dirty="0"/>
              <a:t>. </a:t>
            </a:r>
          </a:p>
          <a:p>
            <a:pPr lvl="1">
              <a:lnSpc>
                <a:spcPct val="80000"/>
              </a:lnSpc>
            </a:pPr>
            <a:r>
              <a:rPr lang="en-US" sz="2000" dirty="0"/>
              <a:t>While many tasks are better solved with visual or pointing interfaces, speech has the potential to be a better interface than the keyboard for tasks where full natural language communication is useful, or for which keyboards are not appropriate. </a:t>
            </a:r>
          </a:p>
          <a:p>
            <a:pPr lvl="1">
              <a:lnSpc>
                <a:spcPct val="80000"/>
              </a:lnSpc>
            </a:pPr>
            <a:r>
              <a:rPr lang="en-US" sz="2000" dirty="0"/>
              <a:t>This includes hands-busy or eyes-busy applications, such as where the user has objects to manipulate or equipment to control. </a:t>
            </a:r>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ate Placeholder 3"/>
          <p:cNvSpPr>
            <a:spLocks noGrp="1"/>
          </p:cNvSpPr>
          <p:nvPr>
            <p:ph type="dt" sz="half" idx="10"/>
          </p:nvPr>
        </p:nvSpPr>
        <p:spPr/>
        <p:txBody>
          <a:bodyPr/>
          <a:lstStyle/>
          <a:p>
            <a:fld id="{23B35D87-EFE3-4104-ACAF-FFF2EF8BE206}" type="datetime3">
              <a:rPr lang="en-US"/>
              <a:pPr/>
              <a:t>22 March 2017</a:t>
            </a:fld>
            <a:endParaRPr lang="en-US"/>
          </a:p>
        </p:txBody>
      </p:sp>
      <p:sp>
        <p:nvSpPr>
          <p:cNvPr id="30" name="Footer Placeholder 4"/>
          <p:cNvSpPr>
            <a:spLocks noGrp="1"/>
          </p:cNvSpPr>
          <p:nvPr>
            <p:ph type="ftr" sz="quarter" idx="11"/>
          </p:nvPr>
        </p:nvSpPr>
        <p:spPr/>
        <p:txBody>
          <a:bodyPr/>
          <a:lstStyle/>
          <a:p>
            <a:r>
              <a:rPr lang="en-US"/>
              <a:t>Veton Këpuska</a:t>
            </a:r>
          </a:p>
        </p:txBody>
      </p:sp>
      <p:sp>
        <p:nvSpPr>
          <p:cNvPr id="31" name="Slide Number Placeholder 5"/>
          <p:cNvSpPr>
            <a:spLocks noGrp="1"/>
          </p:cNvSpPr>
          <p:nvPr>
            <p:ph type="sldNum" sz="quarter" idx="12"/>
          </p:nvPr>
        </p:nvSpPr>
        <p:spPr/>
        <p:txBody>
          <a:bodyPr/>
          <a:lstStyle/>
          <a:p>
            <a:fld id="{9B686F6C-B67E-4D33-B79C-D9D657C7E4BB}" type="slidenum">
              <a:rPr lang="en-US"/>
              <a:pPr/>
              <a:t>30</a:t>
            </a:fld>
            <a:endParaRPr lang="en-US"/>
          </a:p>
        </p:txBody>
      </p:sp>
      <p:pic>
        <p:nvPicPr>
          <p:cNvPr id="1188894" name="Picture 30"/>
          <p:cNvPicPr>
            <a:picLocks noChangeAspect="1" noChangeArrowheads="1"/>
          </p:cNvPicPr>
          <p:nvPr/>
        </p:nvPicPr>
        <p:blipFill>
          <a:blip r:embed="rId2" cstate="print"/>
          <a:srcRect/>
          <a:stretch>
            <a:fillRect/>
          </a:stretch>
        </p:blipFill>
        <p:spPr bwMode="auto">
          <a:xfrm>
            <a:off x="677862" y="1347085"/>
            <a:ext cx="1858673" cy="2696374"/>
          </a:xfrm>
          <a:prstGeom prst="rect">
            <a:avLst/>
          </a:prstGeom>
          <a:noFill/>
        </p:spPr>
      </p:pic>
      <p:sp>
        <p:nvSpPr>
          <p:cNvPr id="1188887" name="Text Box 23"/>
          <p:cNvSpPr txBox="1">
            <a:spLocks noChangeArrowheads="1"/>
          </p:cNvSpPr>
          <p:nvPr/>
        </p:nvSpPr>
        <p:spPr bwMode="auto">
          <a:xfrm>
            <a:off x="1951038" y="3749675"/>
            <a:ext cx="536575" cy="336550"/>
          </a:xfrm>
          <a:prstGeom prst="rect">
            <a:avLst/>
          </a:prstGeom>
          <a:noFill/>
          <a:ln w="9525" algn="ctr">
            <a:noFill/>
            <a:miter lim="800000"/>
            <a:headEnd/>
            <a:tailEnd/>
          </a:ln>
          <a:effectLst/>
        </p:spPr>
        <p:txBody>
          <a:bodyPr>
            <a:spAutoFit/>
          </a:bodyPr>
          <a:lstStyle/>
          <a:p>
            <a:pPr algn="ctr"/>
            <a:r>
              <a:rPr lang="en-US" sz="1600" b="1"/>
              <a:t>W</a:t>
            </a:r>
          </a:p>
        </p:txBody>
      </p:sp>
      <p:pic>
        <p:nvPicPr>
          <p:cNvPr id="1188879" name="Picture 15"/>
          <p:cNvPicPr>
            <a:picLocks noGrp="1" noChangeAspect="1" noChangeArrowheads="1"/>
          </p:cNvPicPr>
          <p:nvPr>
            <p:ph sz="half" idx="1"/>
          </p:nvPr>
        </p:nvPicPr>
        <p:blipFill>
          <a:blip r:embed="rId3" cstate="print"/>
          <a:srcRect/>
          <a:stretch>
            <a:fillRect/>
          </a:stretch>
        </p:blipFill>
        <p:spPr>
          <a:xfrm>
            <a:off x="3954463" y="3309938"/>
            <a:ext cx="990600" cy="400050"/>
          </a:xfrm>
          <a:noFill/>
          <a:ln/>
        </p:spPr>
      </p:pic>
      <p:sp>
        <p:nvSpPr>
          <p:cNvPr id="1188882" name="Rectangle 18"/>
          <p:cNvSpPr>
            <a:spLocks noChangeArrowheads="1"/>
          </p:cNvSpPr>
          <p:nvPr/>
        </p:nvSpPr>
        <p:spPr bwMode="auto">
          <a:xfrm>
            <a:off x="4903788" y="3349625"/>
            <a:ext cx="3209925" cy="819150"/>
          </a:xfrm>
          <a:prstGeom prst="rect">
            <a:avLst/>
          </a:prstGeom>
          <a:noFill/>
          <a:ln w="25400" algn="ctr">
            <a:solidFill>
              <a:schemeClr val="accent2"/>
            </a:solidFill>
            <a:prstDash val="sysDot"/>
            <a:miter lim="800000"/>
            <a:headEnd/>
            <a:tailEnd/>
          </a:ln>
          <a:effectLst/>
        </p:spPr>
        <p:txBody>
          <a:bodyPr anchor="ctr">
            <a:spAutoFit/>
          </a:bodyPr>
          <a:lstStyle/>
          <a:p>
            <a:endParaRPr lang="en-US"/>
          </a:p>
        </p:txBody>
      </p:sp>
      <p:sp>
        <p:nvSpPr>
          <p:cNvPr id="1188880" name="Rectangle 16"/>
          <p:cNvSpPr>
            <a:spLocks noChangeArrowheads="1"/>
          </p:cNvSpPr>
          <p:nvPr/>
        </p:nvSpPr>
        <p:spPr bwMode="auto">
          <a:xfrm>
            <a:off x="577850" y="3348038"/>
            <a:ext cx="3457575" cy="819150"/>
          </a:xfrm>
          <a:prstGeom prst="rect">
            <a:avLst/>
          </a:prstGeom>
          <a:noFill/>
          <a:ln w="25400" algn="ctr">
            <a:solidFill>
              <a:srgbClr val="FF6600"/>
            </a:solidFill>
            <a:prstDash val="sysDot"/>
            <a:miter lim="800000"/>
            <a:headEnd/>
            <a:tailEnd/>
          </a:ln>
          <a:effectLst/>
        </p:spPr>
        <p:txBody>
          <a:bodyPr wrap="none" anchor="ctr">
            <a:spAutoFit/>
          </a:bodyPr>
          <a:lstStyle/>
          <a:p>
            <a:endParaRPr lang="en-US"/>
          </a:p>
        </p:txBody>
      </p:sp>
      <p:sp>
        <p:nvSpPr>
          <p:cNvPr id="1188883" name="Rectangle 19"/>
          <p:cNvSpPr>
            <a:spLocks noChangeArrowheads="1"/>
          </p:cNvSpPr>
          <p:nvPr/>
        </p:nvSpPr>
        <p:spPr bwMode="auto">
          <a:xfrm>
            <a:off x="2408238" y="3244850"/>
            <a:ext cx="3886200" cy="1028700"/>
          </a:xfrm>
          <a:prstGeom prst="rect">
            <a:avLst/>
          </a:prstGeom>
          <a:noFill/>
          <a:ln w="25400" algn="ctr">
            <a:solidFill>
              <a:srgbClr val="0000FF"/>
            </a:solidFill>
            <a:prstDash val="sysDot"/>
            <a:miter lim="800000"/>
            <a:headEnd/>
            <a:tailEnd/>
          </a:ln>
          <a:effectLst/>
        </p:spPr>
        <p:txBody>
          <a:bodyPr anchor="ctr">
            <a:spAutoFit/>
          </a:bodyPr>
          <a:lstStyle/>
          <a:p>
            <a:endParaRPr lang="en-US"/>
          </a:p>
        </p:txBody>
      </p:sp>
      <p:sp>
        <p:nvSpPr>
          <p:cNvPr id="1188877" name="Text Box 13"/>
          <p:cNvSpPr txBox="1">
            <a:spLocks noChangeArrowheads="1"/>
          </p:cNvSpPr>
          <p:nvPr/>
        </p:nvSpPr>
        <p:spPr bwMode="auto">
          <a:xfrm>
            <a:off x="3956050" y="3811588"/>
            <a:ext cx="1003300" cy="336550"/>
          </a:xfrm>
          <a:prstGeom prst="rect">
            <a:avLst/>
          </a:prstGeom>
          <a:noFill/>
          <a:ln w="9525" algn="ctr">
            <a:noFill/>
            <a:miter lim="800000"/>
            <a:headEnd/>
            <a:tailEnd/>
          </a:ln>
          <a:effectLst/>
        </p:spPr>
        <p:txBody>
          <a:bodyPr>
            <a:spAutoFit/>
          </a:bodyPr>
          <a:lstStyle/>
          <a:p>
            <a:r>
              <a:rPr lang="en-US" sz="1600"/>
              <a:t>Speech</a:t>
            </a:r>
          </a:p>
        </p:txBody>
      </p:sp>
      <p:cxnSp>
        <p:nvCxnSpPr>
          <p:cNvPr id="1188873" name="AutoShape 9"/>
          <p:cNvCxnSpPr>
            <a:cxnSpLocks noChangeShapeType="1"/>
            <a:stCxn id="1188872" idx="3"/>
            <a:endCxn id="1188869" idx="1"/>
          </p:cNvCxnSpPr>
          <p:nvPr/>
        </p:nvCxnSpPr>
        <p:spPr bwMode="auto">
          <a:xfrm flipV="1">
            <a:off x="1933575" y="3752850"/>
            <a:ext cx="611188" cy="1588"/>
          </a:xfrm>
          <a:prstGeom prst="straightConnector1">
            <a:avLst/>
          </a:prstGeom>
          <a:noFill/>
          <a:ln w="25400">
            <a:solidFill>
              <a:srgbClr val="00FFFF"/>
            </a:solidFill>
            <a:round/>
            <a:headEnd/>
            <a:tailEnd type="triangle" w="med" len="lg"/>
          </a:ln>
          <a:effectLst/>
        </p:spPr>
      </p:cxnSp>
      <p:cxnSp>
        <p:nvCxnSpPr>
          <p:cNvPr id="1188874" name="AutoShape 10"/>
          <p:cNvCxnSpPr>
            <a:cxnSpLocks noChangeShapeType="1"/>
            <a:stCxn id="1188869" idx="3"/>
            <a:endCxn id="1188870" idx="1"/>
          </p:cNvCxnSpPr>
          <p:nvPr/>
        </p:nvCxnSpPr>
        <p:spPr bwMode="auto">
          <a:xfrm>
            <a:off x="3938588" y="3752850"/>
            <a:ext cx="1030287" cy="3175"/>
          </a:xfrm>
          <a:prstGeom prst="straightConnector1">
            <a:avLst/>
          </a:prstGeom>
          <a:noFill/>
          <a:ln w="25400">
            <a:solidFill>
              <a:srgbClr val="0000FF"/>
            </a:solidFill>
            <a:round/>
            <a:headEnd/>
            <a:tailEnd type="triangle" w="med" len="lg"/>
          </a:ln>
          <a:effectLst/>
        </p:spPr>
      </p:cxnSp>
      <p:sp>
        <p:nvSpPr>
          <p:cNvPr id="1188886" name="Text Box 22"/>
          <p:cNvSpPr txBox="1">
            <a:spLocks noChangeArrowheads="1"/>
          </p:cNvSpPr>
          <p:nvPr/>
        </p:nvSpPr>
        <p:spPr bwMode="auto">
          <a:xfrm>
            <a:off x="6321425" y="3776663"/>
            <a:ext cx="536575" cy="336550"/>
          </a:xfrm>
          <a:prstGeom prst="rect">
            <a:avLst/>
          </a:prstGeom>
          <a:noFill/>
          <a:ln w="9525" algn="ctr">
            <a:noFill/>
            <a:miter lim="800000"/>
            <a:headEnd/>
            <a:tailEnd/>
          </a:ln>
          <a:effectLst/>
        </p:spPr>
        <p:txBody>
          <a:bodyPr>
            <a:spAutoFit/>
          </a:bodyPr>
          <a:lstStyle/>
          <a:p>
            <a:pPr algn="ctr"/>
            <a:r>
              <a:rPr lang="en-US" sz="1600" b="1"/>
              <a:t>O</a:t>
            </a:r>
          </a:p>
        </p:txBody>
      </p:sp>
      <p:sp>
        <p:nvSpPr>
          <p:cNvPr id="1188866" name="Rectangle 2"/>
          <p:cNvSpPr>
            <a:spLocks noGrp="1" noChangeArrowheads="1"/>
          </p:cNvSpPr>
          <p:nvPr>
            <p:ph type="title"/>
          </p:nvPr>
        </p:nvSpPr>
        <p:spPr/>
        <p:txBody>
          <a:bodyPr/>
          <a:lstStyle/>
          <a:p>
            <a:r>
              <a:rPr lang="en-US" sz="3400"/>
              <a:t>Block Diagram of Speech Recognition Processing</a:t>
            </a:r>
          </a:p>
        </p:txBody>
      </p:sp>
      <p:sp>
        <p:nvSpPr>
          <p:cNvPr id="1188869" name="Rectangle 5"/>
          <p:cNvSpPr>
            <a:spLocks noChangeArrowheads="1"/>
          </p:cNvSpPr>
          <p:nvPr/>
        </p:nvSpPr>
        <p:spPr bwMode="auto">
          <a:xfrm>
            <a:off x="2557463" y="3449638"/>
            <a:ext cx="1368425" cy="606425"/>
          </a:xfrm>
          <a:prstGeom prst="rect">
            <a:avLst/>
          </a:prstGeom>
          <a:solidFill>
            <a:srgbClr val="FFFF00"/>
          </a:solidFill>
          <a:ln w="25400" algn="ctr">
            <a:solidFill>
              <a:srgbClr val="0000FF"/>
            </a:solidFill>
            <a:miter lim="800000"/>
            <a:headEnd/>
            <a:tailEnd/>
          </a:ln>
          <a:effectLst>
            <a:outerShdw dist="107763" dir="2700000" algn="ctr" rotWithShape="0">
              <a:schemeClr val="bg2">
                <a:alpha val="50000"/>
              </a:schemeClr>
            </a:outerShdw>
          </a:effectLst>
        </p:spPr>
        <p:txBody>
          <a:bodyPr anchor="ctr">
            <a:spAutoFit/>
          </a:bodyPr>
          <a:lstStyle/>
          <a:p>
            <a:pPr algn="ctr"/>
            <a:r>
              <a:rPr lang="en-US" sz="1600">
                <a:solidFill>
                  <a:srgbClr val="0000FF"/>
                </a:solidFill>
              </a:rPr>
              <a:t>Speech</a:t>
            </a:r>
            <a:br>
              <a:rPr lang="en-US" sz="1600">
                <a:solidFill>
                  <a:srgbClr val="0000FF"/>
                </a:solidFill>
              </a:rPr>
            </a:br>
            <a:r>
              <a:rPr lang="en-US" sz="1600">
                <a:solidFill>
                  <a:srgbClr val="0000FF"/>
                </a:solidFill>
              </a:rPr>
              <a:t>Producer</a:t>
            </a:r>
          </a:p>
        </p:txBody>
      </p:sp>
      <p:sp>
        <p:nvSpPr>
          <p:cNvPr id="1188870" name="Rectangle 6"/>
          <p:cNvSpPr>
            <a:spLocks noChangeArrowheads="1"/>
          </p:cNvSpPr>
          <p:nvPr/>
        </p:nvSpPr>
        <p:spPr bwMode="auto">
          <a:xfrm>
            <a:off x="4981575" y="3452813"/>
            <a:ext cx="1193800" cy="606425"/>
          </a:xfrm>
          <a:prstGeom prst="rect">
            <a:avLst/>
          </a:prstGeom>
          <a:solidFill>
            <a:srgbClr val="00FFFF"/>
          </a:solidFill>
          <a:ln w="25400" algn="ctr">
            <a:solidFill>
              <a:srgbClr val="FF0000"/>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solidFill>
                  <a:srgbClr val="FF0000"/>
                </a:solidFill>
              </a:rPr>
              <a:t>Acoustic</a:t>
            </a:r>
            <a:br>
              <a:rPr lang="en-US" sz="1600">
                <a:solidFill>
                  <a:srgbClr val="FF0000"/>
                </a:solidFill>
              </a:rPr>
            </a:br>
            <a:r>
              <a:rPr lang="en-US" sz="1600">
                <a:solidFill>
                  <a:srgbClr val="FF0000"/>
                </a:solidFill>
              </a:rPr>
              <a:t>Processor</a:t>
            </a:r>
          </a:p>
        </p:txBody>
      </p:sp>
      <p:sp>
        <p:nvSpPr>
          <p:cNvPr id="1188872" name="Rectangle 8"/>
          <p:cNvSpPr>
            <a:spLocks noChangeArrowheads="1"/>
          </p:cNvSpPr>
          <p:nvPr/>
        </p:nvSpPr>
        <p:spPr bwMode="auto">
          <a:xfrm>
            <a:off x="665163" y="3451225"/>
            <a:ext cx="1255712" cy="606425"/>
          </a:xfrm>
          <a:prstGeom prst="rect">
            <a:avLst/>
          </a:prstGeom>
          <a:solidFill>
            <a:srgbClr val="FF6600"/>
          </a:solidFill>
          <a:ln w="25400" algn="ctr">
            <a:solidFill>
              <a:srgbClr val="00CCFF"/>
            </a:solidFill>
            <a:miter lim="800000"/>
            <a:headEnd/>
            <a:tailEnd/>
          </a:ln>
          <a:effectLst>
            <a:outerShdw dist="107763" dir="2700000" algn="ctr" rotWithShape="0">
              <a:schemeClr val="bg2">
                <a:alpha val="50000"/>
              </a:schemeClr>
            </a:outerShdw>
          </a:effectLst>
        </p:spPr>
        <p:txBody>
          <a:bodyPr anchor="ctr">
            <a:spAutoFit/>
          </a:bodyPr>
          <a:lstStyle/>
          <a:p>
            <a:pPr algn="ctr"/>
            <a:r>
              <a:rPr lang="en-US" sz="1600">
                <a:solidFill>
                  <a:srgbClr val="3399FF"/>
                </a:solidFill>
              </a:rPr>
              <a:t>Speaker's</a:t>
            </a:r>
            <a:br>
              <a:rPr lang="en-US" sz="1600">
                <a:solidFill>
                  <a:srgbClr val="3399FF"/>
                </a:solidFill>
              </a:rPr>
            </a:br>
            <a:r>
              <a:rPr lang="en-US" sz="1600">
                <a:solidFill>
                  <a:srgbClr val="3399FF"/>
                </a:solidFill>
              </a:rPr>
              <a:t>Mind</a:t>
            </a:r>
          </a:p>
        </p:txBody>
      </p:sp>
      <p:cxnSp>
        <p:nvCxnSpPr>
          <p:cNvPr id="1188875" name="AutoShape 11"/>
          <p:cNvCxnSpPr>
            <a:cxnSpLocks noChangeShapeType="1"/>
            <a:stCxn id="1188870" idx="3"/>
            <a:endCxn id="1188871" idx="1"/>
          </p:cNvCxnSpPr>
          <p:nvPr/>
        </p:nvCxnSpPr>
        <p:spPr bwMode="auto">
          <a:xfrm>
            <a:off x="6188075" y="3756025"/>
            <a:ext cx="650875" cy="1588"/>
          </a:xfrm>
          <a:prstGeom prst="straightConnector1">
            <a:avLst/>
          </a:prstGeom>
          <a:noFill/>
          <a:ln w="25400">
            <a:solidFill>
              <a:srgbClr val="FF0000"/>
            </a:solidFill>
            <a:round/>
            <a:headEnd/>
            <a:tailEnd type="triangle" w="med" len="lg"/>
          </a:ln>
          <a:effectLst/>
        </p:spPr>
      </p:cxnSp>
      <p:cxnSp>
        <p:nvCxnSpPr>
          <p:cNvPr id="1188876" name="AutoShape 12"/>
          <p:cNvCxnSpPr>
            <a:cxnSpLocks noChangeShapeType="1"/>
            <a:stCxn id="1188871" idx="3"/>
          </p:cNvCxnSpPr>
          <p:nvPr/>
        </p:nvCxnSpPr>
        <p:spPr bwMode="auto">
          <a:xfrm>
            <a:off x="8020050" y="3757613"/>
            <a:ext cx="685800" cy="0"/>
          </a:xfrm>
          <a:prstGeom prst="straightConnector1">
            <a:avLst/>
          </a:prstGeom>
          <a:noFill/>
          <a:ln w="25400">
            <a:solidFill>
              <a:schemeClr val="tx1"/>
            </a:solidFill>
            <a:round/>
            <a:headEnd/>
            <a:tailEnd type="triangle" w="med" len="lg"/>
          </a:ln>
          <a:effectLst/>
        </p:spPr>
      </p:cxnSp>
      <p:sp>
        <p:nvSpPr>
          <p:cNvPr id="1188878" name="Text Box 14"/>
          <p:cNvSpPr txBox="1">
            <a:spLocks noChangeArrowheads="1"/>
          </p:cNvSpPr>
          <p:nvPr/>
        </p:nvSpPr>
        <p:spPr bwMode="auto">
          <a:xfrm>
            <a:off x="8143875" y="3775075"/>
            <a:ext cx="536575" cy="336550"/>
          </a:xfrm>
          <a:prstGeom prst="rect">
            <a:avLst/>
          </a:prstGeom>
          <a:noFill/>
          <a:ln w="9525" algn="ctr">
            <a:noFill/>
            <a:miter lim="800000"/>
            <a:headEnd/>
            <a:tailEnd/>
          </a:ln>
          <a:effectLst/>
        </p:spPr>
        <p:txBody>
          <a:bodyPr>
            <a:spAutoFit/>
          </a:bodyPr>
          <a:lstStyle/>
          <a:p>
            <a:pPr algn="ctr"/>
            <a:r>
              <a:rPr lang="en-US" sz="1600" b="1"/>
              <a:t>Ŵ</a:t>
            </a:r>
          </a:p>
        </p:txBody>
      </p:sp>
      <p:sp>
        <p:nvSpPr>
          <p:cNvPr id="1188881" name="Text Box 17"/>
          <p:cNvSpPr txBox="1">
            <a:spLocks noChangeArrowheads="1"/>
          </p:cNvSpPr>
          <p:nvPr/>
        </p:nvSpPr>
        <p:spPr bwMode="auto">
          <a:xfrm>
            <a:off x="1624013" y="4260850"/>
            <a:ext cx="1136650" cy="336550"/>
          </a:xfrm>
          <a:prstGeom prst="rect">
            <a:avLst/>
          </a:prstGeom>
          <a:noFill/>
          <a:ln w="9525" algn="ctr">
            <a:noFill/>
            <a:miter lim="800000"/>
            <a:headEnd/>
            <a:tailEnd/>
          </a:ln>
          <a:effectLst/>
        </p:spPr>
        <p:txBody>
          <a:bodyPr>
            <a:spAutoFit/>
          </a:bodyPr>
          <a:lstStyle/>
          <a:p>
            <a:pPr algn="ctr"/>
            <a:r>
              <a:rPr lang="en-US" sz="1600" b="1">
                <a:solidFill>
                  <a:srgbClr val="FF0000"/>
                </a:solidFill>
              </a:rPr>
              <a:t>Speaker</a:t>
            </a:r>
          </a:p>
        </p:txBody>
      </p:sp>
      <p:sp>
        <p:nvSpPr>
          <p:cNvPr id="1188884" name="Text Box 20"/>
          <p:cNvSpPr txBox="1">
            <a:spLocks noChangeArrowheads="1"/>
          </p:cNvSpPr>
          <p:nvPr/>
        </p:nvSpPr>
        <p:spPr bwMode="auto">
          <a:xfrm>
            <a:off x="3292475" y="4262438"/>
            <a:ext cx="2451100" cy="336550"/>
          </a:xfrm>
          <a:prstGeom prst="rect">
            <a:avLst/>
          </a:prstGeom>
          <a:noFill/>
          <a:ln w="9525" algn="ctr">
            <a:noFill/>
            <a:miter lim="800000"/>
            <a:headEnd/>
            <a:tailEnd/>
          </a:ln>
          <a:effectLst/>
        </p:spPr>
        <p:txBody>
          <a:bodyPr>
            <a:spAutoFit/>
          </a:bodyPr>
          <a:lstStyle/>
          <a:p>
            <a:pPr algn="ctr"/>
            <a:r>
              <a:rPr lang="en-US" sz="1600" b="1">
                <a:solidFill>
                  <a:srgbClr val="0000FF"/>
                </a:solidFill>
              </a:rPr>
              <a:t>Acoustic Channel</a:t>
            </a:r>
          </a:p>
        </p:txBody>
      </p:sp>
      <p:sp>
        <p:nvSpPr>
          <p:cNvPr id="1188885" name="Text Box 21"/>
          <p:cNvSpPr txBox="1">
            <a:spLocks noChangeArrowheads="1"/>
          </p:cNvSpPr>
          <p:nvPr/>
        </p:nvSpPr>
        <p:spPr bwMode="auto">
          <a:xfrm>
            <a:off x="5713413" y="4206875"/>
            <a:ext cx="2451100" cy="336550"/>
          </a:xfrm>
          <a:prstGeom prst="rect">
            <a:avLst/>
          </a:prstGeom>
          <a:noFill/>
          <a:ln w="9525" algn="ctr">
            <a:noFill/>
            <a:miter lim="800000"/>
            <a:headEnd/>
            <a:tailEnd/>
          </a:ln>
          <a:effectLst/>
        </p:spPr>
        <p:txBody>
          <a:bodyPr>
            <a:spAutoFit/>
          </a:bodyPr>
          <a:lstStyle/>
          <a:p>
            <a:pPr algn="ctr"/>
            <a:r>
              <a:rPr lang="en-US" sz="1600" b="1">
                <a:solidFill>
                  <a:schemeClr val="accent2"/>
                </a:solidFill>
              </a:rPr>
              <a:t>Speech Recognizer</a:t>
            </a:r>
          </a:p>
        </p:txBody>
      </p:sp>
      <p:sp>
        <p:nvSpPr>
          <p:cNvPr id="1188888" name="Rectangle 24"/>
          <p:cNvSpPr>
            <a:spLocks noChangeArrowheads="1"/>
          </p:cNvSpPr>
          <p:nvPr/>
        </p:nvSpPr>
        <p:spPr bwMode="auto">
          <a:xfrm>
            <a:off x="6569075" y="1624013"/>
            <a:ext cx="1725613" cy="606425"/>
          </a:xfrm>
          <a:prstGeom prst="rect">
            <a:avLst/>
          </a:prstGeom>
          <a:solidFill>
            <a:srgbClr val="CC99FF"/>
          </a:solidFill>
          <a:ln w="25400" algn="ctr">
            <a:solidFill>
              <a:schemeClr val="tx1"/>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t>Acoustic Model</a:t>
            </a:r>
            <a:br>
              <a:rPr lang="en-US" sz="1600"/>
            </a:br>
            <a:r>
              <a:rPr lang="en-US" sz="1600"/>
              <a:t>&amp; Lexicon</a:t>
            </a:r>
          </a:p>
        </p:txBody>
      </p:sp>
      <p:sp>
        <p:nvSpPr>
          <p:cNvPr id="1188889" name="Rectangle 25"/>
          <p:cNvSpPr>
            <a:spLocks noChangeArrowheads="1"/>
          </p:cNvSpPr>
          <p:nvPr/>
        </p:nvSpPr>
        <p:spPr bwMode="auto">
          <a:xfrm>
            <a:off x="6829425" y="5434013"/>
            <a:ext cx="1198563" cy="606425"/>
          </a:xfrm>
          <a:prstGeom prst="rect">
            <a:avLst/>
          </a:prstGeom>
          <a:solidFill>
            <a:srgbClr val="FF0000"/>
          </a:solidFill>
          <a:ln w="25400" algn="ctr">
            <a:solidFill>
              <a:schemeClr val="tx1"/>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t>Language</a:t>
            </a:r>
            <a:br>
              <a:rPr lang="en-US" sz="1600"/>
            </a:br>
            <a:r>
              <a:rPr lang="en-US" sz="1600"/>
              <a:t>Model</a:t>
            </a:r>
          </a:p>
        </p:txBody>
      </p:sp>
      <p:cxnSp>
        <p:nvCxnSpPr>
          <p:cNvPr id="1188890" name="AutoShape 26"/>
          <p:cNvCxnSpPr>
            <a:cxnSpLocks noChangeShapeType="1"/>
            <a:stCxn id="1188888" idx="2"/>
            <a:endCxn id="1188871" idx="0"/>
          </p:cNvCxnSpPr>
          <p:nvPr/>
        </p:nvCxnSpPr>
        <p:spPr bwMode="auto">
          <a:xfrm flipH="1">
            <a:off x="7429500" y="2243138"/>
            <a:ext cx="3175" cy="1198562"/>
          </a:xfrm>
          <a:prstGeom prst="straightConnector1">
            <a:avLst/>
          </a:prstGeom>
          <a:noFill/>
          <a:ln w="25400">
            <a:solidFill>
              <a:srgbClr val="CC99FF"/>
            </a:solidFill>
            <a:round/>
            <a:headEnd/>
            <a:tailEnd type="triangle" w="med" len="lg"/>
          </a:ln>
          <a:effectLst/>
        </p:spPr>
      </p:cxnSp>
      <p:sp>
        <p:nvSpPr>
          <p:cNvPr id="1188871" name="Rectangle 7"/>
          <p:cNvSpPr>
            <a:spLocks noChangeArrowheads="1"/>
          </p:cNvSpPr>
          <p:nvPr/>
        </p:nvSpPr>
        <p:spPr bwMode="auto">
          <a:xfrm>
            <a:off x="6851650" y="3454400"/>
            <a:ext cx="1155700" cy="606425"/>
          </a:xfrm>
          <a:prstGeom prst="rect">
            <a:avLst/>
          </a:prstGeom>
          <a:solidFill>
            <a:srgbClr val="99CCFF"/>
          </a:solidFill>
          <a:ln w="25400" algn="ctr">
            <a:solidFill>
              <a:schemeClr val="tx1"/>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t>Decoding</a:t>
            </a:r>
            <a:br>
              <a:rPr lang="en-US" sz="1600"/>
            </a:br>
            <a:r>
              <a:rPr lang="en-US" sz="1600"/>
              <a:t>Search</a:t>
            </a:r>
          </a:p>
        </p:txBody>
      </p:sp>
      <p:cxnSp>
        <p:nvCxnSpPr>
          <p:cNvPr id="1188891" name="AutoShape 27"/>
          <p:cNvCxnSpPr>
            <a:cxnSpLocks noChangeShapeType="1"/>
            <a:stCxn id="1188889" idx="0"/>
            <a:endCxn id="1188871" idx="2"/>
          </p:cNvCxnSpPr>
          <p:nvPr/>
        </p:nvCxnSpPr>
        <p:spPr bwMode="auto">
          <a:xfrm flipV="1">
            <a:off x="7429500" y="4073525"/>
            <a:ext cx="0" cy="1347788"/>
          </a:xfrm>
          <a:prstGeom prst="straightConnector1">
            <a:avLst/>
          </a:prstGeom>
          <a:noFill/>
          <a:ln w="25400">
            <a:solidFill>
              <a:srgbClr val="FF0000"/>
            </a:solidFill>
            <a:round/>
            <a:headEnd/>
            <a:tailEnd type="triangle" w="med" len="lg"/>
          </a:ln>
          <a:effectLst/>
        </p:spPr>
      </p:cxnSp>
      <p:sp>
        <p:nvSpPr>
          <p:cNvPr id="1188892" name="Text Box 28"/>
          <p:cNvSpPr txBox="1">
            <a:spLocks noChangeArrowheads="1"/>
          </p:cNvSpPr>
          <p:nvPr/>
        </p:nvSpPr>
        <p:spPr bwMode="auto">
          <a:xfrm>
            <a:off x="7413625" y="2392363"/>
            <a:ext cx="1268413" cy="336550"/>
          </a:xfrm>
          <a:prstGeom prst="rect">
            <a:avLst/>
          </a:prstGeom>
          <a:noFill/>
          <a:ln w="9525" algn="ctr">
            <a:noFill/>
            <a:miter lim="800000"/>
            <a:headEnd/>
            <a:tailEnd/>
          </a:ln>
          <a:effectLst/>
        </p:spPr>
        <p:txBody>
          <a:bodyPr>
            <a:spAutoFit/>
          </a:bodyPr>
          <a:lstStyle/>
          <a:p>
            <a:pPr algn="ctr"/>
            <a:r>
              <a:rPr lang="en-US" sz="1600" b="1"/>
              <a:t>P(O|W)</a:t>
            </a:r>
          </a:p>
        </p:txBody>
      </p:sp>
      <p:sp>
        <p:nvSpPr>
          <p:cNvPr id="1188893" name="Text Box 29"/>
          <p:cNvSpPr txBox="1">
            <a:spLocks noChangeArrowheads="1"/>
          </p:cNvSpPr>
          <p:nvPr/>
        </p:nvSpPr>
        <p:spPr bwMode="auto">
          <a:xfrm>
            <a:off x="7337425" y="5013325"/>
            <a:ext cx="1268413" cy="336550"/>
          </a:xfrm>
          <a:prstGeom prst="rect">
            <a:avLst/>
          </a:prstGeom>
          <a:noFill/>
          <a:ln w="9525" algn="ctr">
            <a:noFill/>
            <a:miter lim="800000"/>
            <a:headEnd/>
            <a:tailEnd/>
          </a:ln>
          <a:effectLst/>
        </p:spPr>
        <p:txBody>
          <a:bodyPr>
            <a:spAutoFit/>
          </a:bodyPr>
          <a:lstStyle/>
          <a:p>
            <a:pPr algn="ctr"/>
            <a:r>
              <a:rPr lang="en-US" sz="1600" b="1"/>
              <a:t>P(W)</a:t>
            </a:r>
          </a:p>
        </p:txBody>
      </p:sp>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3188CE-3575-44C9-AC7E-7CCF8DB66688}"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1C74224-74C7-41F5-BA33-AB8E483E676B}" type="slidenum">
              <a:rPr lang="en-US"/>
              <a:pPr/>
              <a:t>31</a:t>
            </a:fld>
            <a:endParaRPr lang="en-US"/>
          </a:p>
        </p:txBody>
      </p:sp>
      <p:sp>
        <p:nvSpPr>
          <p:cNvPr id="1189890" name="Rectangle 2"/>
          <p:cNvSpPr>
            <a:spLocks noGrp="1" noChangeArrowheads="1"/>
          </p:cNvSpPr>
          <p:nvPr>
            <p:ph type="title"/>
          </p:nvPr>
        </p:nvSpPr>
        <p:spPr/>
        <p:txBody>
          <a:bodyPr/>
          <a:lstStyle/>
          <a:p>
            <a:r>
              <a:rPr lang="en-US"/>
              <a:t>Decoding and Search</a:t>
            </a:r>
          </a:p>
        </p:txBody>
      </p:sp>
      <p:sp>
        <p:nvSpPr>
          <p:cNvPr id="1189891" name="Rectangle 3"/>
          <p:cNvSpPr>
            <a:spLocks noGrp="1" noChangeArrowheads="1"/>
          </p:cNvSpPr>
          <p:nvPr>
            <p:ph type="body" idx="1"/>
          </p:nvPr>
        </p:nvSpPr>
        <p:spPr/>
        <p:txBody>
          <a:bodyPr/>
          <a:lstStyle/>
          <a:p>
            <a:pPr>
              <a:lnSpc>
                <a:spcPct val="90000"/>
              </a:lnSpc>
            </a:pPr>
            <a:r>
              <a:rPr lang="en-US" sz="2100" dirty="0"/>
              <a:t>We can see further details of the operationalization in Figure presented in the next slide, which shows the components of an HMM speech recognizer as it processes a single utterance. </a:t>
            </a:r>
          </a:p>
          <a:p>
            <a:pPr>
              <a:lnSpc>
                <a:spcPct val="90000"/>
              </a:lnSpc>
            </a:pPr>
            <a:r>
              <a:rPr lang="en-US" sz="2100" dirty="0"/>
              <a:t>The figure shows the recognition process in three stages. In the </a:t>
            </a:r>
            <a:r>
              <a:rPr lang="en-US" sz="2100" b="1" dirty="0"/>
              <a:t>feature extraction </a:t>
            </a:r>
            <a:r>
              <a:rPr lang="en-US" sz="2100" dirty="0"/>
              <a:t>or </a:t>
            </a:r>
            <a:r>
              <a:rPr lang="en-US" sz="2100" b="1" dirty="0"/>
              <a:t>signal processing </a:t>
            </a:r>
            <a:r>
              <a:rPr lang="en-US" sz="2100" dirty="0"/>
              <a:t>stage, the acoustic waveform is sampled into </a:t>
            </a:r>
            <a:r>
              <a:rPr lang="en-US" sz="2100" b="1" dirty="0"/>
              <a:t>frames </a:t>
            </a:r>
            <a:r>
              <a:rPr lang="en-US" sz="2100" dirty="0"/>
              <a:t>(usually of 10, 15, or 20 milliseconds) which are transformed into </a:t>
            </a:r>
            <a:r>
              <a:rPr lang="en-US" sz="2100" b="1" dirty="0"/>
              <a:t>spectral features</a:t>
            </a:r>
            <a:r>
              <a:rPr lang="en-US" sz="2100" dirty="0"/>
              <a:t>. </a:t>
            </a:r>
          </a:p>
          <a:p>
            <a:pPr>
              <a:lnSpc>
                <a:spcPct val="90000"/>
              </a:lnSpc>
            </a:pPr>
            <a:r>
              <a:rPr lang="en-US" sz="2100" dirty="0"/>
              <a:t>Each time window is thus represented by a vector of around 39 features representing this spectral information as well as information about energy and spectral change. </a:t>
            </a:r>
          </a:p>
        </p:txBody>
      </p:sp>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54311E-CFB6-4835-AA39-C037A1A0A45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B3EB12B-2583-431D-9725-1F42C072FED6}" type="slidenum">
              <a:rPr lang="en-US"/>
              <a:pPr/>
              <a:t>32</a:t>
            </a:fld>
            <a:endParaRPr lang="en-US"/>
          </a:p>
        </p:txBody>
      </p:sp>
      <p:sp>
        <p:nvSpPr>
          <p:cNvPr id="1190914" name="Rectangle 2"/>
          <p:cNvSpPr>
            <a:spLocks noGrp="1" noChangeArrowheads="1"/>
          </p:cNvSpPr>
          <p:nvPr>
            <p:ph type="title"/>
          </p:nvPr>
        </p:nvSpPr>
        <p:spPr/>
        <p:txBody>
          <a:bodyPr/>
          <a:lstStyle/>
          <a:p>
            <a:r>
              <a:rPr lang="en-US" sz="3000"/>
              <a:t>Schematic Simplified Architecture of Speech Recognizer</a:t>
            </a:r>
          </a:p>
        </p:txBody>
      </p:sp>
      <p:pic>
        <p:nvPicPr>
          <p:cNvPr id="1190916" name="Picture 4"/>
          <p:cNvPicPr>
            <a:picLocks noGrp="1" noChangeAspect="1" noChangeArrowheads="1"/>
          </p:cNvPicPr>
          <p:nvPr>
            <p:ph type="body" idx="1"/>
          </p:nvPr>
        </p:nvPicPr>
        <p:blipFill>
          <a:blip r:embed="rId2" cstate="print"/>
          <a:srcRect/>
          <a:stretch>
            <a:fillRect/>
          </a:stretch>
        </p:blipFill>
        <p:spPr>
          <a:xfrm>
            <a:off x="2601913" y="1447800"/>
            <a:ext cx="3929062" cy="4572000"/>
          </a:xfrm>
          <a:noFill/>
          <a:ln/>
        </p:spPr>
      </p:pic>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A43A02-0E8D-4DD7-B7D3-615980A69F3D}"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2BF7A9F-7620-463C-949D-9C5C7F95CADB}" type="slidenum">
              <a:rPr lang="en-US"/>
              <a:pPr/>
              <a:t>33</a:t>
            </a:fld>
            <a:endParaRPr lang="en-US"/>
          </a:p>
        </p:txBody>
      </p:sp>
      <p:sp>
        <p:nvSpPr>
          <p:cNvPr id="1191938" name="Rectangle 2"/>
          <p:cNvSpPr>
            <a:spLocks noGrp="1" noChangeArrowheads="1"/>
          </p:cNvSpPr>
          <p:nvPr>
            <p:ph type="title"/>
          </p:nvPr>
        </p:nvSpPr>
        <p:spPr/>
        <p:txBody>
          <a:bodyPr/>
          <a:lstStyle/>
          <a:p>
            <a:r>
              <a:rPr lang="en-US"/>
              <a:t>Decoding and Search</a:t>
            </a:r>
          </a:p>
        </p:txBody>
      </p:sp>
      <p:sp>
        <p:nvSpPr>
          <p:cNvPr id="1191939" name="Rectangle 3"/>
          <p:cNvSpPr>
            <a:spLocks noGrp="1" noChangeArrowheads="1"/>
          </p:cNvSpPr>
          <p:nvPr>
            <p:ph type="body" idx="1"/>
          </p:nvPr>
        </p:nvSpPr>
        <p:spPr/>
        <p:txBody>
          <a:bodyPr/>
          <a:lstStyle/>
          <a:p>
            <a:pPr>
              <a:lnSpc>
                <a:spcPct val="80000"/>
              </a:lnSpc>
            </a:pPr>
            <a:r>
              <a:rPr lang="en-US" sz="2000"/>
              <a:t>In the </a:t>
            </a:r>
            <a:r>
              <a:rPr lang="en-US" sz="2000" b="1"/>
              <a:t>acoustic modeling </a:t>
            </a:r>
            <a:r>
              <a:rPr lang="en-US" sz="2000"/>
              <a:t>or </a:t>
            </a:r>
            <a:r>
              <a:rPr lang="en-US" sz="2000" b="1"/>
              <a:t>phone recognition </a:t>
            </a:r>
            <a:r>
              <a:rPr lang="en-US" sz="2000"/>
              <a:t>stage, we compute the likelihood of the observed spectral feature vectors given linguistic units (words, phones, subparts of phones). </a:t>
            </a:r>
          </a:p>
          <a:p>
            <a:pPr lvl="1">
              <a:lnSpc>
                <a:spcPct val="80000"/>
              </a:lnSpc>
            </a:pPr>
            <a:r>
              <a:rPr lang="en-US" sz="2000"/>
              <a:t>For example, we use Gaussian Mixture Model (GMM) classifiers to compute for each HMM state </a:t>
            </a:r>
            <a:r>
              <a:rPr lang="en-US" sz="2000" i="1"/>
              <a:t>q</a:t>
            </a:r>
            <a:r>
              <a:rPr lang="en-US" sz="2000"/>
              <a:t>, corresponding to a phone or subphone, the likelihood of a given feature vector given this phone </a:t>
            </a:r>
            <a:r>
              <a:rPr lang="en-US" sz="2000" i="1"/>
              <a:t>p</a:t>
            </a:r>
            <a:r>
              <a:rPr lang="en-US" sz="2000"/>
              <a:t>(</a:t>
            </a:r>
            <a:r>
              <a:rPr lang="en-US" sz="2000" i="1"/>
              <a:t>o</a:t>
            </a:r>
            <a:r>
              <a:rPr lang="en-US" sz="2000"/>
              <a:t>|</a:t>
            </a:r>
            <a:r>
              <a:rPr lang="en-US" sz="2000" i="1"/>
              <a:t>q</a:t>
            </a:r>
            <a:r>
              <a:rPr lang="en-US" sz="2000"/>
              <a:t>). </a:t>
            </a:r>
          </a:p>
          <a:p>
            <a:pPr lvl="1">
              <a:lnSpc>
                <a:spcPct val="80000"/>
              </a:lnSpc>
            </a:pPr>
            <a:r>
              <a:rPr lang="en-US" sz="2000"/>
              <a:t>A (simplified) way of thinking of the output of this stage is as a sequence of probability vectors, one for each time frame, each vector at each time frame containing the likelihoods that each phone or subphone unit generated the acoustic feature vector observation at that time.</a:t>
            </a:r>
          </a:p>
        </p:txBody>
      </p:sp>
    </p:spTree>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0C0506-DD4E-4761-AFD7-63ABECDF1E3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8DF923F-929E-4C2F-98C3-5D4E4C4D0F36}" type="slidenum">
              <a:rPr lang="en-US"/>
              <a:pPr/>
              <a:t>34</a:t>
            </a:fld>
            <a:endParaRPr lang="en-US"/>
          </a:p>
        </p:txBody>
      </p:sp>
      <p:sp>
        <p:nvSpPr>
          <p:cNvPr id="1192962" name="Rectangle 2"/>
          <p:cNvSpPr>
            <a:spLocks noGrp="1" noChangeArrowheads="1"/>
          </p:cNvSpPr>
          <p:nvPr>
            <p:ph type="title"/>
          </p:nvPr>
        </p:nvSpPr>
        <p:spPr/>
        <p:txBody>
          <a:bodyPr/>
          <a:lstStyle/>
          <a:p>
            <a:r>
              <a:rPr lang="en-US"/>
              <a:t>Decoding and Search</a:t>
            </a:r>
          </a:p>
        </p:txBody>
      </p:sp>
      <p:sp>
        <p:nvSpPr>
          <p:cNvPr id="1192963" name="Rectangle 3"/>
          <p:cNvSpPr>
            <a:spLocks noGrp="1" noChangeArrowheads="1"/>
          </p:cNvSpPr>
          <p:nvPr>
            <p:ph type="body" idx="1"/>
          </p:nvPr>
        </p:nvSpPr>
        <p:spPr/>
        <p:txBody>
          <a:bodyPr/>
          <a:lstStyle/>
          <a:p>
            <a:pPr>
              <a:lnSpc>
                <a:spcPct val="80000"/>
              </a:lnSpc>
            </a:pPr>
            <a:r>
              <a:rPr lang="en-US" sz="2000"/>
              <a:t>Finally, in the </a:t>
            </a:r>
            <a:r>
              <a:rPr lang="en-US" sz="2000" b="1"/>
              <a:t>decoding </a:t>
            </a:r>
            <a:r>
              <a:rPr lang="en-US" sz="2000"/>
              <a:t>phase, we take </a:t>
            </a:r>
          </a:p>
          <a:p>
            <a:pPr lvl="1">
              <a:lnSpc>
                <a:spcPct val="80000"/>
              </a:lnSpc>
            </a:pPr>
            <a:r>
              <a:rPr lang="en-US" sz="2000"/>
              <a:t>the acoustic model (AM), which consists of this sequence of acoustic likelihoods, plus </a:t>
            </a:r>
          </a:p>
          <a:p>
            <a:pPr lvl="1">
              <a:lnSpc>
                <a:spcPct val="80000"/>
              </a:lnSpc>
            </a:pPr>
            <a:r>
              <a:rPr lang="en-US" sz="2000"/>
              <a:t>an HMM dictionary of word pronunciations, combined with the language model (LM) (generally an </a:t>
            </a:r>
            <a:r>
              <a:rPr lang="en-US" sz="2000" i="1"/>
              <a:t>N</a:t>
            </a:r>
            <a:r>
              <a:rPr lang="en-US" sz="2000"/>
              <a:t>-gram grammar), and output the most likely sequence of words. </a:t>
            </a:r>
          </a:p>
          <a:p>
            <a:pPr lvl="1">
              <a:lnSpc>
                <a:spcPct val="80000"/>
              </a:lnSpc>
            </a:pPr>
            <a:r>
              <a:rPr lang="en-US" sz="2000"/>
              <a:t>An HMM dictionary, as we will see in Sec. 9.2, is a list of word pronunciations, each pronunciation represented by a string of phones. </a:t>
            </a:r>
          </a:p>
          <a:p>
            <a:pPr lvl="1">
              <a:lnSpc>
                <a:spcPct val="80000"/>
              </a:lnSpc>
            </a:pPr>
            <a:r>
              <a:rPr lang="en-US" sz="2000"/>
              <a:t>Each word can then be thought of as an HMM, where the phones (or sometimes subphones) are states in the HMM, and the Gaussian likelihood estimators supply the HMM output likelihood function for each state. Most ASR systems use the Viterbi algorithm for decoding, speeding up the decoding with wide variety of sophisticated augmentations such as pruning, fast-match, and tree-structured lexicons.</a:t>
            </a:r>
          </a:p>
        </p:txBody>
      </p:sp>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8" name="Rectangle 4"/>
          <p:cNvSpPr>
            <a:spLocks noGrp="1" noChangeArrowheads="1"/>
          </p:cNvSpPr>
          <p:nvPr>
            <p:ph type="ctrTitle"/>
          </p:nvPr>
        </p:nvSpPr>
        <p:spPr/>
        <p:txBody>
          <a:bodyPr/>
          <a:lstStyle/>
          <a:p>
            <a:r>
              <a:rPr lang="en-US" dirty="0" smtClean="0"/>
              <a:t>Hidden Markov Model</a:t>
            </a:r>
            <a:endParaRPr lang="en-US" dirty="0"/>
          </a:p>
        </p:txBody>
      </p:sp>
      <p:sp>
        <p:nvSpPr>
          <p:cNvPr id="1193989" name="Rectangle 5"/>
          <p:cNvSpPr>
            <a:spLocks noGrp="1" noChangeArrowheads="1"/>
          </p:cNvSpPr>
          <p:nvPr>
            <p:ph type="subTitle" idx="1"/>
          </p:nvPr>
        </p:nvSpPr>
        <p:spPr/>
        <p:txBody>
          <a:bodyPr/>
          <a:lstStyle/>
          <a:p>
            <a:r>
              <a:rPr lang="en-US" dirty="0" smtClean="0"/>
              <a:t>Applying the Hidden Markov Model to Speech</a:t>
            </a:r>
            <a:endParaRPr lang="en-US" dirty="0"/>
          </a:p>
        </p:txBody>
      </p:sp>
    </p:spTree>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B9C244-91D4-4A25-B18B-8F567D735767}"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046F7D8-B6C3-415E-BAD7-AF1C5F0A6801}" type="slidenum">
              <a:rPr lang="en-US"/>
              <a:pPr/>
              <a:t>36</a:t>
            </a:fld>
            <a:endParaRPr lang="en-US"/>
          </a:p>
        </p:txBody>
      </p:sp>
      <p:sp>
        <p:nvSpPr>
          <p:cNvPr id="1199106" name="Rectangle 2"/>
          <p:cNvSpPr>
            <a:spLocks noGrp="1" noChangeArrowheads="1"/>
          </p:cNvSpPr>
          <p:nvPr>
            <p:ph type="title"/>
          </p:nvPr>
        </p:nvSpPr>
        <p:spPr/>
        <p:txBody>
          <a:bodyPr/>
          <a:lstStyle/>
          <a:p>
            <a:r>
              <a:rPr lang="en-US" sz="3400"/>
              <a:t>Notation</a:t>
            </a:r>
          </a:p>
        </p:txBody>
      </p:sp>
      <p:sp>
        <p:nvSpPr>
          <p:cNvPr id="1199107" name="Rectangle 3"/>
          <p:cNvSpPr>
            <a:spLocks noGrp="1" noChangeArrowheads="1"/>
          </p:cNvSpPr>
          <p:nvPr>
            <p:ph type="body" idx="1"/>
          </p:nvPr>
        </p:nvSpPr>
        <p:spPr/>
        <p:txBody>
          <a:bodyPr/>
          <a:lstStyle/>
          <a:p>
            <a:pPr>
              <a:lnSpc>
                <a:spcPct val="80000"/>
              </a:lnSpc>
            </a:pPr>
            <a:r>
              <a:rPr lang="en-US" sz="2400" i="1">
                <a:solidFill>
                  <a:srgbClr val="FF0000"/>
                </a:solidFill>
              </a:rPr>
              <a:t>N</a:t>
            </a:r>
            <a:r>
              <a:rPr lang="en-US" sz="2400"/>
              <a:t>: number of states in the model </a:t>
            </a:r>
          </a:p>
          <a:p>
            <a:pPr lvl="1">
              <a:lnSpc>
                <a:spcPct val="80000"/>
              </a:lnSpc>
            </a:pPr>
            <a:r>
              <a:rPr lang="en-US" sz="2400"/>
              <a:t>Set of states </a:t>
            </a:r>
            <a:r>
              <a:rPr lang="en-US" sz="2400" b="1" i="1">
                <a:solidFill>
                  <a:srgbClr val="006699"/>
                </a:solidFill>
                <a:latin typeface="Times New Roman" pitchFamily="18" charset="0"/>
              </a:rPr>
              <a:t>Q </a:t>
            </a:r>
            <a:r>
              <a:rPr lang="en-US" sz="2400" b="1">
                <a:solidFill>
                  <a:srgbClr val="006699"/>
                </a:solidFill>
                <a:latin typeface="Times New Roman" pitchFamily="18" charset="0"/>
              </a:rPr>
              <a:t>= {</a:t>
            </a:r>
            <a:r>
              <a:rPr lang="en-US" sz="2400" b="1" i="1">
                <a:solidFill>
                  <a:srgbClr val="006699"/>
                </a:solidFill>
                <a:latin typeface="Times New Roman" pitchFamily="18" charset="0"/>
              </a:rPr>
              <a:t>q</a:t>
            </a:r>
            <a:r>
              <a:rPr lang="en-US" sz="2400" b="1" baseline="-25000">
                <a:solidFill>
                  <a:srgbClr val="006699"/>
                </a:solidFill>
                <a:latin typeface="Times New Roman" pitchFamily="18" charset="0"/>
              </a:rPr>
              <a:t>1</a:t>
            </a:r>
            <a:r>
              <a:rPr lang="en-US" sz="2400" b="1" i="1">
                <a:solidFill>
                  <a:srgbClr val="006699"/>
                </a:solidFill>
                <a:latin typeface="Times New Roman" pitchFamily="18" charset="0"/>
              </a:rPr>
              <a:t>,q</a:t>
            </a:r>
            <a:r>
              <a:rPr lang="en-US" sz="2400" b="1" baseline="-25000">
                <a:solidFill>
                  <a:srgbClr val="006699"/>
                </a:solidFill>
                <a:latin typeface="Times New Roman" pitchFamily="18" charset="0"/>
              </a:rPr>
              <a:t>2</a:t>
            </a:r>
            <a:r>
              <a:rPr lang="en-US" sz="2400" b="1" i="1">
                <a:solidFill>
                  <a:srgbClr val="006699"/>
                </a:solidFill>
                <a:latin typeface="Times New Roman" pitchFamily="18" charset="0"/>
              </a:rPr>
              <a:t>,...,q</a:t>
            </a:r>
            <a:r>
              <a:rPr lang="en-US" sz="2400" b="1" i="1" baseline="-25000">
                <a:solidFill>
                  <a:srgbClr val="006699"/>
                </a:solidFill>
                <a:latin typeface="Times New Roman" pitchFamily="18" charset="0"/>
              </a:rPr>
              <a:t>N</a:t>
            </a:r>
            <a:r>
              <a:rPr lang="en-US" sz="2400" b="1">
                <a:solidFill>
                  <a:srgbClr val="006699"/>
                </a:solidFill>
                <a:latin typeface="Times New Roman" pitchFamily="18" charset="0"/>
              </a:rPr>
              <a:t>}</a:t>
            </a:r>
          </a:p>
          <a:p>
            <a:pPr lvl="1">
              <a:lnSpc>
                <a:spcPct val="80000"/>
              </a:lnSpc>
            </a:pPr>
            <a:r>
              <a:rPr lang="en-US" sz="2400"/>
              <a:t>state at time </a:t>
            </a:r>
            <a:r>
              <a:rPr lang="en-US" sz="2400" b="1" i="1">
                <a:solidFill>
                  <a:srgbClr val="006699"/>
                </a:solidFill>
                <a:latin typeface="Times New Roman" pitchFamily="18" charset="0"/>
              </a:rPr>
              <a:t>t</a:t>
            </a:r>
            <a:r>
              <a:rPr lang="en-US" sz="2400" b="1">
                <a:solidFill>
                  <a:srgbClr val="006699"/>
                </a:solidFill>
                <a:latin typeface="Times New Roman" pitchFamily="18" charset="0"/>
              </a:rPr>
              <a:t>, </a:t>
            </a:r>
            <a:r>
              <a:rPr lang="en-US" sz="2400" b="1" i="1">
                <a:solidFill>
                  <a:srgbClr val="006699"/>
                </a:solidFill>
                <a:latin typeface="Times New Roman" pitchFamily="18" charset="0"/>
              </a:rPr>
              <a:t>q</a:t>
            </a:r>
            <a:r>
              <a:rPr lang="en-US" sz="2400" b="1" i="1" baseline="-25000">
                <a:solidFill>
                  <a:srgbClr val="006699"/>
                </a:solidFill>
                <a:latin typeface="Times New Roman" pitchFamily="18" charset="0"/>
              </a:rPr>
              <a:t>t</a:t>
            </a:r>
            <a:r>
              <a:rPr lang="en-US" sz="2400" b="1" i="1">
                <a:solidFill>
                  <a:srgbClr val="006699"/>
                </a:solidFill>
                <a:latin typeface="Times New Roman" pitchFamily="18" charset="0"/>
              </a:rPr>
              <a:t> </a:t>
            </a:r>
            <a:r>
              <a:rPr lang="en-US" sz="2400" b="1">
                <a:solidFill>
                  <a:srgbClr val="006699"/>
                </a:solidFill>
                <a:latin typeface="Times New Roman" pitchFamily="18" charset="0"/>
                <a:ea typeface="Arial Unicode MS" pitchFamily="34" charset="-128"/>
                <a:cs typeface="Arial Unicode MS" pitchFamily="34" charset="-128"/>
              </a:rPr>
              <a:t>∈</a:t>
            </a:r>
            <a:r>
              <a:rPr lang="en-US" sz="2400" b="1">
                <a:solidFill>
                  <a:srgbClr val="006699"/>
                </a:solidFill>
                <a:latin typeface="Times New Roman" pitchFamily="18" charset="0"/>
              </a:rPr>
              <a:t> </a:t>
            </a:r>
            <a:r>
              <a:rPr lang="en-US" sz="2400" b="1" i="1">
                <a:solidFill>
                  <a:srgbClr val="006699"/>
                </a:solidFill>
                <a:latin typeface="Times New Roman" pitchFamily="18" charset="0"/>
              </a:rPr>
              <a:t>Q</a:t>
            </a:r>
          </a:p>
          <a:p>
            <a:pPr lvl="1">
              <a:lnSpc>
                <a:spcPct val="80000"/>
              </a:lnSpc>
            </a:pPr>
            <a:endParaRPr lang="en-US" sz="2400" b="1">
              <a:latin typeface="Times New Roman" pitchFamily="18" charset="0"/>
            </a:endParaRPr>
          </a:p>
          <a:p>
            <a:pPr>
              <a:lnSpc>
                <a:spcPct val="80000"/>
              </a:lnSpc>
            </a:pPr>
            <a:r>
              <a:rPr lang="en-US" sz="2400" i="1">
                <a:solidFill>
                  <a:srgbClr val="FF0000"/>
                </a:solidFill>
              </a:rPr>
              <a:t>M</a:t>
            </a:r>
            <a:r>
              <a:rPr lang="en-US" sz="2400"/>
              <a:t>: number of observations defining a set of observations </a:t>
            </a:r>
            <a:r>
              <a:rPr lang="en-US" sz="2400" b="1" i="1">
                <a:solidFill>
                  <a:srgbClr val="006699"/>
                </a:solidFill>
                <a:latin typeface="Times New Roman" pitchFamily="18" charset="0"/>
              </a:rPr>
              <a:t>O</a:t>
            </a:r>
            <a:r>
              <a:rPr lang="en-US" sz="2400"/>
              <a:t> each one drawn from a vocabulary </a:t>
            </a:r>
            <a:r>
              <a:rPr lang="en-US" sz="2400" b="1" i="1">
                <a:solidFill>
                  <a:srgbClr val="006699"/>
                </a:solidFill>
                <a:latin typeface="Times New Roman" pitchFamily="18" charset="0"/>
              </a:rPr>
              <a:t>V</a:t>
            </a:r>
            <a:endParaRPr lang="en-US" sz="2400"/>
          </a:p>
          <a:p>
            <a:pPr lvl="1">
              <a:lnSpc>
                <a:spcPct val="80000"/>
              </a:lnSpc>
            </a:pPr>
            <a:r>
              <a:rPr lang="en-US" sz="2400" b="1" i="1">
                <a:solidFill>
                  <a:srgbClr val="006699"/>
                </a:solidFill>
                <a:latin typeface="Times New Roman" pitchFamily="18" charset="0"/>
              </a:rPr>
              <a:t>O = o</a:t>
            </a:r>
            <a:r>
              <a:rPr lang="en-US" sz="2400" b="1" baseline="-25000">
                <a:solidFill>
                  <a:srgbClr val="006699"/>
                </a:solidFill>
                <a:latin typeface="Times New Roman" pitchFamily="18" charset="0"/>
              </a:rPr>
              <a:t>1</a:t>
            </a:r>
            <a:r>
              <a:rPr lang="en-US" sz="2400" b="1" i="1">
                <a:solidFill>
                  <a:srgbClr val="006699"/>
                </a:solidFill>
                <a:latin typeface="Times New Roman" pitchFamily="18" charset="0"/>
              </a:rPr>
              <a:t>,o</a:t>
            </a:r>
            <a:r>
              <a:rPr lang="en-US" sz="2400" b="1" baseline="-25000">
                <a:solidFill>
                  <a:srgbClr val="006699"/>
                </a:solidFill>
                <a:latin typeface="Times New Roman" pitchFamily="18" charset="0"/>
              </a:rPr>
              <a:t>2</a:t>
            </a:r>
            <a:r>
              <a:rPr lang="en-US" sz="2400" b="1" i="1">
                <a:solidFill>
                  <a:srgbClr val="006699"/>
                </a:solidFill>
                <a:latin typeface="Times New Roman" pitchFamily="18" charset="0"/>
              </a:rPr>
              <a:t>,...,o</a:t>
            </a:r>
            <a:r>
              <a:rPr lang="en-US" sz="2400" b="1" i="1" baseline="-25000">
                <a:solidFill>
                  <a:srgbClr val="006699"/>
                </a:solidFill>
                <a:latin typeface="Times New Roman" pitchFamily="18" charset="0"/>
              </a:rPr>
              <a:t>M</a:t>
            </a:r>
            <a:endParaRPr lang="en-US" sz="2400" b="1" i="1">
              <a:solidFill>
                <a:srgbClr val="006699"/>
              </a:solidFill>
              <a:latin typeface="Times New Roman" pitchFamily="18" charset="0"/>
            </a:endParaRPr>
          </a:p>
          <a:p>
            <a:pPr lvl="1">
              <a:lnSpc>
                <a:spcPct val="80000"/>
              </a:lnSpc>
            </a:pPr>
            <a:r>
              <a:rPr lang="en-US" sz="2400" b="1" i="1">
                <a:solidFill>
                  <a:srgbClr val="006699"/>
                </a:solidFill>
                <a:latin typeface="Times New Roman" pitchFamily="18" charset="0"/>
              </a:rPr>
              <a:t>V </a:t>
            </a:r>
            <a:r>
              <a:rPr lang="en-US" sz="2400" b="1">
                <a:solidFill>
                  <a:srgbClr val="006699"/>
                </a:solidFill>
                <a:latin typeface="Times New Roman" pitchFamily="18" charset="0"/>
              </a:rPr>
              <a:t>= {</a:t>
            </a:r>
            <a:r>
              <a:rPr lang="en-US" sz="2400" b="1" i="1">
                <a:solidFill>
                  <a:srgbClr val="006699"/>
                </a:solidFill>
                <a:latin typeface="Times New Roman" pitchFamily="18" charset="0"/>
              </a:rPr>
              <a:t>v</a:t>
            </a:r>
            <a:r>
              <a:rPr lang="en-US" sz="2400" b="1" baseline="-25000">
                <a:solidFill>
                  <a:srgbClr val="006699"/>
                </a:solidFill>
                <a:latin typeface="Times New Roman" pitchFamily="18" charset="0"/>
              </a:rPr>
              <a:t>1</a:t>
            </a:r>
            <a:r>
              <a:rPr lang="en-US" sz="2400" b="1" i="1">
                <a:solidFill>
                  <a:srgbClr val="006699"/>
                </a:solidFill>
                <a:latin typeface="Times New Roman" pitchFamily="18" charset="0"/>
              </a:rPr>
              <a:t>,v</a:t>
            </a:r>
            <a:r>
              <a:rPr lang="en-US" sz="2400" b="1" baseline="-25000">
                <a:solidFill>
                  <a:srgbClr val="006699"/>
                </a:solidFill>
                <a:latin typeface="Times New Roman" pitchFamily="18" charset="0"/>
              </a:rPr>
              <a:t>2</a:t>
            </a:r>
            <a:r>
              <a:rPr lang="en-US" sz="2400" b="1" i="1">
                <a:solidFill>
                  <a:srgbClr val="006699"/>
                </a:solidFill>
                <a:latin typeface="Times New Roman" pitchFamily="18" charset="0"/>
              </a:rPr>
              <a:t>,...,v</a:t>
            </a:r>
            <a:r>
              <a:rPr lang="en-US" sz="2400" b="1" i="1" baseline="-25000">
                <a:solidFill>
                  <a:srgbClr val="006699"/>
                </a:solidFill>
                <a:latin typeface="Times New Roman" pitchFamily="18" charset="0"/>
              </a:rPr>
              <a:t>M</a:t>
            </a:r>
            <a:r>
              <a:rPr lang="en-US" sz="2400" b="1" i="1">
                <a:solidFill>
                  <a:srgbClr val="006699"/>
                </a:solidFill>
                <a:latin typeface="Times New Roman" pitchFamily="18" charset="0"/>
              </a:rPr>
              <a:t> </a:t>
            </a:r>
            <a:r>
              <a:rPr lang="en-US" sz="2400" b="1">
                <a:solidFill>
                  <a:srgbClr val="006699"/>
                </a:solidFill>
                <a:latin typeface="Times New Roman" pitchFamily="18" charset="0"/>
              </a:rPr>
              <a:t>}</a:t>
            </a:r>
          </a:p>
          <a:p>
            <a:pPr lvl="1">
              <a:lnSpc>
                <a:spcPct val="80000"/>
              </a:lnSpc>
            </a:pPr>
            <a:r>
              <a:rPr lang="en-US" sz="2400"/>
              <a:t>observation at time </a:t>
            </a:r>
            <a:r>
              <a:rPr lang="en-US" sz="2400" i="1">
                <a:solidFill>
                  <a:srgbClr val="006699"/>
                </a:solidFill>
              </a:rPr>
              <a:t>t</a:t>
            </a:r>
            <a:r>
              <a:rPr lang="en-US" sz="2400">
                <a:solidFill>
                  <a:srgbClr val="006699"/>
                </a:solidFill>
              </a:rPr>
              <a:t>, </a:t>
            </a:r>
            <a:r>
              <a:rPr lang="en-US" sz="2400" i="1">
                <a:solidFill>
                  <a:srgbClr val="006699"/>
                </a:solidFill>
              </a:rPr>
              <a:t>o</a:t>
            </a:r>
            <a:r>
              <a:rPr lang="en-US" sz="2400" i="1" baseline="-25000">
                <a:solidFill>
                  <a:srgbClr val="006699"/>
                </a:solidFill>
              </a:rPr>
              <a:t>t</a:t>
            </a:r>
            <a:r>
              <a:rPr lang="en-US" sz="2400" i="1">
                <a:solidFill>
                  <a:srgbClr val="006699"/>
                </a:solidFill>
              </a:rPr>
              <a:t> </a:t>
            </a:r>
            <a:r>
              <a:rPr lang="en-US" sz="2400">
                <a:solidFill>
                  <a:srgbClr val="006699"/>
                </a:solidFill>
                <a:latin typeface="Arial Unicode MS" pitchFamily="34" charset="-128"/>
                <a:ea typeface="Arial Unicode MS" pitchFamily="34" charset="-128"/>
                <a:cs typeface="Arial Unicode MS" pitchFamily="34" charset="-128"/>
              </a:rPr>
              <a:t>∈</a:t>
            </a:r>
            <a:r>
              <a:rPr lang="en-US" sz="2400">
                <a:solidFill>
                  <a:srgbClr val="006699"/>
                </a:solidFill>
              </a:rPr>
              <a:t> </a:t>
            </a:r>
            <a:r>
              <a:rPr lang="en-US" sz="2400" b="1" i="1">
                <a:solidFill>
                  <a:srgbClr val="006699"/>
                </a:solidFill>
              </a:rPr>
              <a:t>V</a:t>
            </a:r>
            <a:r>
              <a:rPr lang="en-US" sz="2400" b="1" i="1"/>
              <a:t> </a:t>
            </a:r>
            <a:endParaRPr lang="en-US" sz="2400"/>
          </a:p>
        </p:txBody>
      </p:sp>
    </p:spTree>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3F7342-4AB2-47CF-856F-8F8E8EDE897F}"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2F2B9EF-3D00-457C-8C1E-783F5837772B}" type="slidenum">
              <a:rPr lang="en-US"/>
              <a:pPr/>
              <a:t>37</a:t>
            </a:fld>
            <a:endParaRPr lang="en-US"/>
          </a:p>
        </p:txBody>
      </p:sp>
      <p:sp>
        <p:nvSpPr>
          <p:cNvPr id="1211394" name="Rectangle 2"/>
          <p:cNvSpPr>
            <a:spLocks noGrp="1" noChangeArrowheads="1"/>
          </p:cNvSpPr>
          <p:nvPr>
            <p:ph type="title"/>
          </p:nvPr>
        </p:nvSpPr>
        <p:spPr/>
        <p:txBody>
          <a:bodyPr/>
          <a:lstStyle/>
          <a:p>
            <a:r>
              <a:rPr lang="en-US"/>
              <a:t>Notation</a:t>
            </a:r>
          </a:p>
        </p:txBody>
      </p:sp>
      <p:sp>
        <p:nvSpPr>
          <p:cNvPr id="1211395" name="Rectangle 3"/>
          <p:cNvSpPr>
            <a:spLocks noGrp="1" noChangeArrowheads="1"/>
          </p:cNvSpPr>
          <p:nvPr>
            <p:ph type="body" idx="1"/>
          </p:nvPr>
        </p:nvSpPr>
        <p:spPr/>
        <p:txBody>
          <a:bodyPr/>
          <a:lstStyle/>
          <a:p>
            <a:pPr>
              <a:lnSpc>
                <a:spcPct val="80000"/>
              </a:lnSpc>
            </a:pPr>
            <a:r>
              <a:rPr lang="en-US" sz="2000" b="1" i="1">
                <a:solidFill>
                  <a:srgbClr val="FF0000"/>
                </a:solidFill>
                <a:latin typeface="Times New Roman" pitchFamily="18" charset="0"/>
              </a:rPr>
              <a:t>A </a:t>
            </a:r>
            <a:r>
              <a:rPr lang="en-US" sz="2000">
                <a:solidFill>
                  <a:srgbClr val="FF0000"/>
                </a:solidFill>
                <a:latin typeface="Times New Roman" pitchFamily="18" charset="0"/>
              </a:rPr>
              <a:t>= {</a:t>
            </a:r>
            <a:r>
              <a:rPr lang="en-US" sz="2000" i="1">
                <a:solidFill>
                  <a:srgbClr val="FF0000"/>
                </a:solidFill>
                <a:latin typeface="Times New Roman" pitchFamily="18" charset="0"/>
              </a:rPr>
              <a:t>a</a:t>
            </a:r>
            <a:r>
              <a:rPr lang="en-US" sz="2000" i="1" baseline="-25000">
                <a:solidFill>
                  <a:srgbClr val="FF0000"/>
                </a:solidFill>
                <a:latin typeface="Times New Roman" pitchFamily="18" charset="0"/>
              </a:rPr>
              <a:t>ij</a:t>
            </a:r>
            <a:r>
              <a:rPr lang="en-US" sz="2000">
                <a:solidFill>
                  <a:srgbClr val="FF0000"/>
                </a:solidFill>
                <a:latin typeface="Times New Roman" pitchFamily="18" charset="0"/>
              </a:rPr>
              <a:t>}</a:t>
            </a:r>
            <a:r>
              <a:rPr lang="en-US" sz="2000"/>
              <a:t>: state transition probability distribution matrix</a:t>
            </a:r>
          </a:p>
          <a:p>
            <a:pPr lvl="1">
              <a:lnSpc>
                <a:spcPct val="80000"/>
              </a:lnSpc>
            </a:pPr>
            <a:r>
              <a:rPr lang="en-US" sz="2000" i="1">
                <a:solidFill>
                  <a:srgbClr val="0000FF"/>
                </a:solidFill>
                <a:latin typeface="Times New Roman" pitchFamily="18" charset="0"/>
              </a:rPr>
              <a:t>a</a:t>
            </a:r>
            <a:r>
              <a:rPr lang="en-US" sz="2000" i="1" baseline="-25000">
                <a:solidFill>
                  <a:srgbClr val="0000FF"/>
                </a:solidFill>
                <a:latin typeface="Times New Roman" pitchFamily="18" charset="0"/>
              </a:rPr>
              <a:t>ij</a:t>
            </a:r>
            <a:r>
              <a:rPr lang="en-US" sz="2000" i="1">
                <a:solidFill>
                  <a:srgbClr val="0000FF"/>
                </a:solidFill>
                <a:latin typeface="Times New Roman" pitchFamily="18" charset="0"/>
              </a:rPr>
              <a:t> </a:t>
            </a:r>
            <a:r>
              <a:rPr lang="en-US" sz="2000">
                <a:solidFill>
                  <a:srgbClr val="0000FF"/>
                </a:solidFill>
                <a:latin typeface="Times New Roman" pitchFamily="18" charset="0"/>
              </a:rPr>
              <a:t>=  </a:t>
            </a:r>
            <a:r>
              <a:rPr lang="en-US" sz="2000" i="1">
                <a:solidFill>
                  <a:srgbClr val="0000FF"/>
                </a:solidFill>
                <a:latin typeface="Times New Roman" pitchFamily="18" charset="0"/>
              </a:rPr>
              <a:t>P</a:t>
            </a:r>
            <a:r>
              <a:rPr lang="en-US" sz="2000">
                <a:solidFill>
                  <a:srgbClr val="0000FF"/>
                </a:solidFill>
                <a:latin typeface="Times New Roman" pitchFamily="18" charset="0"/>
              </a:rPr>
              <a:t>(</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t</a:t>
            </a:r>
            <a:r>
              <a:rPr lang="en-US" sz="2000" baseline="-25000">
                <a:solidFill>
                  <a:srgbClr val="0000FF"/>
                </a:solidFill>
                <a:latin typeface="Times New Roman" pitchFamily="18" charset="0"/>
              </a:rPr>
              <a:t>+1</a:t>
            </a:r>
            <a:r>
              <a:rPr lang="en-US" sz="2000">
                <a:solidFill>
                  <a:srgbClr val="0000FF"/>
                </a:solidFill>
                <a:latin typeface="Times New Roman" pitchFamily="18" charset="0"/>
              </a:rPr>
              <a:t>=</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j</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t</a:t>
            </a:r>
            <a:r>
              <a:rPr lang="en-US" sz="2000">
                <a:solidFill>
                  <a:srgbClr val="0000FF"/>
                </a:solidFill>
                <a:latin typeface="Times New Roman" pitchFamily="18" charset="0"/>
              </a:rPr>
              <a:t>=</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i</a:t>
            </a:r>
            <a:r>
              <a:rPr lang="en-US" sz="2000">
                <a:solidFill>
                  <a:srgbClr val="0000FF"/>
                </a:solidFill>
                <a:latin typeface="Times New Roman" pitchFamily="18" charset="0"/>
              </a:rPr>
              <a:t>)</a:t>
            </a:r>
            <a:r>
              <a:rPr lang="en-US" sz="2000" i="1">
                <a:solidFill>
                  <a:srgbClr val="0000FF"/>
                </a:solidFill>
                <a:latin typeface="Times New Roman" pitchFamily="18" charset="0"/>
              </a:rPr>
              <a:t>, </a:t>
            </a:r>
            <a:r>
              <a:rPr lang="en-US" sz="2000">
                <a:solidFill>
                  <a:srgbClr val="0000FF"/>
                </a:solidFill>
                <a:latin typeface="Times New Roman" pitchFamily="18" charset="0"/>
              </a:rPr>
              <a:t>1 ≤ </a:t>
            </a:r>
            <a:r>
              <a:rPr lang="en-US" sz="2000" i="1">
                <a:solidFill>
                  <a:srgbClr val="0000FF"/>
                </a:solidFill>
                <a:latin typeface="Times New Roman" pitchFamily="18" charset="0"/>
              </a:rPr>
              <a:t>i,j </a:t>
            </a:r>
            <a:r>
              <a:rPr lang="en-US" sz="2000">
                <a:solidFill>
                  <a:srgbClr val="0000FF"/>
                </a:solidFill>
                <a:latin typeface="Times New Roman" pitchFamily="18" charset="0"/>
              </a:rPr>
              <a:t>≤ </a:t>
            </a:r>
            <a:r>
              <a:rPr lang="en-US" sz="2000" i="1">
                <a:solidFill>
                  <a:srgbClr val="0000FF"/>
                </a:solidFill>
                <a:latin typeface="Times New Roman" pitchFamily="18" charset="0"/>
              </a:rPr>
              <a:t>N</a:t>
            </a:r>
          </a:p>
          <a:p>
            <a:pPr lvl="1">
              <a:lnSpc>
                <a:spcPct val="80000"/>
              </a:lnSpc>
              <a:buFont typeface="Wingdings" pitchFamily="2" charset="2"/>
              <a:buNone/>
            </a:pPr>
            <a:r>
              <a:rPr lang="en-US" sz="2000" i="1"/>
              <a:t> </a:t>
            </a:r>
            <a:endParaRPr lang="en-US" sz="2000"/>
          </a:p>
          <a:p>
            <a:pPr>
              <a:lnSpc>
                <a:spcPct val="80000"/>
              </a:lnSpc>
            </a:pPr>
            <a:r>
              <a:rPr lang="en-US" sz="2000" b="1" i="1">
                <a:solidFill>
                  <a:srgbClr val="FF0000"/>
                </a:solidFill>
                <a:latin typeface="Times New Roman" pitchFamily="18" charset="0"/>
              </a:rPr>
              <a:t>B </a:t>
            </a:r>
            <a:r>
              <a:rPr lang="en-US" sz="2000">
                <a:solidFill>
                  <a:srgbClr val="FF0000"/>
                </a:solidFill>
                <a:latin typeface="Times New Roman" pitchFamily="18" charset="0"/>
              </a:rPr>
              <a:t>= {</a:t>
            </a:r>
            <a:r>
              <a:rPr lang="en-US" sz="2000" i="1">
                <a:solidFill>
                  <a:srgbClr val="FF0000"/>
                </a:solidFill>
                <a:latin typeface="Times New Roman" pitchFamily="18" charset="0"/>
              </a:rPr>
              <a:t>b</a:t>
            </a:r>
            <a:r>
              <a:rPr lang="en-US" sz="2000" i="1" baseline="-25000">
                <a:solidFill>
                  <a:srgbClr val="FF0000"/>
                </a:solidFill>
                <a:latin typeface="Times New Roman" pitchFamily="18" charset="0"/>
              </a:rPr>
              <a:t>j</a:t>
            </a:r>
            <a:r>
              <a:rPr lang="en-US" sz="2000">
                <a:solidFill>
                  <a:srgbClr val="FF0000"/>
                </a:solidFill>
                <a:latin typeface="Times New Roman" pitchFamily="18" charset="0"/>
              </a:rPr>
              <a:t>(</a:t>
            </a:r>
            <a:r>
              <a:rPr lang="en-US" sz="2000" i="1">
                <a:solidFill>
                  <a:srgbClr val="006699"/>
                </a:solidFill>
                <a:latin typeface="Times New Roman" pitchFamily="18" charset="0"/>
              </a:rPr>
              <a:t>o</a:t>
            </a:r>
            <a:r>
              <a:rPr lang="en-US" sz="2000" i="1" baseline="-25000">
                <a:solidFill>
                  <a:srgbClr val="006699"/>
                </a:solidFill>
                <a:latin typeface="Times New Roman" pitchFamily="18" charset="0"/>
              </a:rPr>
              <a:t>t</a:t>
            </a:r>
            <a:r>
              <a:rPr lang="en-US" sz="2000">
                <a:solidFill>
                  <a:srgbClr val="FF0000"/>
                </a:solidFill>
                <a:latin typeface="Times New Roman" pitchFamily="18" charset="0"/>
              </a:rPr>
              <a:t>)}</a:t>
            </a:r>
            <a:r>
              <a:rPr lang="en-US" sz="2000"/>
              <a:t>: A set of observation symbol probability distribution also called emission probabilities</a:t>
            </a:r>
            <a:endParaRPr lang="en-US" sz="2000" i="1"/>
          </a:p>
          <a:p>
            <a:pPr lvl="1">
              <a:lnSpc>
                <a:spcPct val="80000"/>
              </a:lnSpc>
            </a:pPr>
            <a:r>
              <a:rPr lang="en-US" sz="2000" i="1">
                <a:solidFill>
                  <a:srgbClr val="0000FF"/>
                </a:solidFill>
                <a:latin typeface="Times New Roman" pitchFamily="18" charset="0"/>
              </a:rPr>
              <a:t>b</a:t>
            </a:r>
            <a:r>
              <a:rPr lang="en-US" sz="2000" i="1" baseline="-25000">
                <a:solidFill>
                  <a:srgbClr val="0000FF"/>
                </a:solidFill>
                <a:latin typeface="Times New Roman" pitchFamily="18" charset="0"/>
              </a:rPr>
              <a:t>j</a:t>
            </a:r>
            <a:r>
              <a:rPr lang="en-US" sz="2000">
                <a:solidFill>
                  <a:srgbClr val="0000FF"/>
                </a:solidFill>
                <a:latin typeface="Times New Roman" pitchFamily="18" charset="0"/>
              </a:rPr>
              <a:t>(</a:t>
            </a:r>
            <a:r>
              <a:rPr lang="en-US" sz="2000" i="1">
                <a:solidFill>
                  <a:srgbClr val="006699"/>
                </a:solidFill>
                <a:latin typeface="Times New Roman" pitchFamily="18" charset="0"/>
              </a:rPr>
              <a:t>o</a:t>
            </a:r>
            <a:r>
              <a:rPr lang="en-US" sz="2000" i="1" baseline="-25000">
                <a:solidFill>
                  <a:srgbClr val="006699"/>
                </a:solidFill>
                <a:latin typeface="Times New Roman" pitchFamily="18" charset="0"/>
              </a:rPr>
              <a:t>t</a:t>
            </a:r>
            <a:r>
              <a:rPr lang="en-US" sz="2000">
                <a:solidFill>
                  <a:srgbClr val="0000FF"/>
                </a:solidFill>
                <a:latin typeface="Times New Roman" pitchFamily="18" charset="0"/>
              </a:rPr>
              <a:t>) = </a:t>
            </a:r>
            <a:r>
              <a:rPr lang="en-US" sz="2000" i="1">
                <a:solidFill>
                  <a:srgbClr val="0000FF"/>
                </a:solidFill>
                <a:latin typeface="Times New Roman" pitchFamily="18" charset="0"/>
              </a:rPr>
              <a:t>P</a:t>
            </a:r>
            <a:r>
              <a:rPr lang="en-US" sz="2000">
                <a:solidFill>
                  <a:srgbClr val="0000FF"/>
                </a:solidFill>
                <a:latin typeface="Times New Roman" pitchFamily="18" charset="0"/>
              </a:rPr>
              <a:t>(</a:t>
            </a:r>
            <a:r>
              <a:rPr lang="en-US" sz="2000" i="1">
                <a:solidFill>
                  <a:srgbClr val="006699"/>
                </a:solidFill>
                <a:latin typeface="Times New Roman" pitchFamily="18" charset="0"/>
              </a:rPr>
              <a:t>o</a:t>
            </a:r>
            <a:r>
              <a:rPr lang="en-US" sz="2000" i="1" baseline="-25000">
                <a:solidFill>
                  <a:srgbClr val="006699"/>
                </a:solidFill>
                <a:latin typeface="Times New Roman" pitchFamily="18" charset="0"/>
              </a:rPr>
              <a:t>t</a:t>
            </a:r>
            <a:r>
              <a:rPr lang="en-US" sz="2000">
                <a:solidFill>
                  <a:srgbClr val="0000FF"/>
                </a:solidFill>
                <a:latin typeface="Times New Roman" pitchFamily="18" charset="0"/>
              </a:rPr>
              <a:t>|</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j</a:t>
            </a:r>
            <a:r>
              <a:rPr lang="en-US" sz="2000" i="1">
                <a:solidFill>
                  <a:srgbClr val="0000FF"/>
                </a:solidFill>
                <a:latin typeface="Times New Roman" pitchFamily="18" charset="0"/>
              </a:rPr>
              <a:t> </a:t>
            </a:r>
            <a:r>
              <a:rPr lang="en-US" sz="2000">
                <a:solidFill>
                  <a:srgbClr val="0000FF"/>
                </a:solidFill>
                <a:latin typeface="Times New Roman" pitchFamily="18" charset="0"/>
              </a:rPr>
              <a:t>)</a:t>
            </a:r>
            <a:r>
              <a:rPr lang="en-US" sz="2000" i="1">
                <a:solidFill>
                  <a:srgbClr val="0000FF"/>
                </a:solidFill>
                <a:latin typeface="Times New Roman" pitchFamily="18" charset="0"/>
              </a:rPr>
              <a:t>, </a:t>
            </a:r>
            <a:r>
              <a:rPr lang="en-US" sz="2000">
                <a:solidFill>
                  <a:srgbClr val="0000FF"/>
                </a:solidFill>
                <a:latin typeface="Times New Roman" pitchFamily="18" charset="0"/>
              </a:rPr>
              <a:t>1</a:t>
            </a:r>
            <a:r>
              <a:rPr lang="en-US" sz="2000" i="1">
                <a:solidFill>
                  <a:srgbClr val="0000FF"/>
                </a:solidFill>
                <a:latin typeface="Times New Roman" pitchFamily="18" charset="0"/>
              </a:rPr>
              <a:t> </a:t>
            </a:r>
            <a:r>
              <a:rPr lang="en-US" sz="2000">
                <a:solidFill>
                  <a:srgbClr val="0000FF"/>
                </a:solidFill>
                <a:latin typeface="Times New Roman" pitchFamily="18" charset="0"/>
              </a:rPr>
              <a:t>≤ </a:t>
            </a:r>
            <a:r>
              <a:rPr lang="en-US" sz="2000" i="1">
                <a:solidFill>
                  <a:srgbClr val="0000FF"/>
                </a:solidFill>
                <a:latin typeface="Times New Roman" pitchFamily="18" charset="0"/>
              </a:rPr>
              <a:t>j </a:t>
            </a:r>
            <a:r>
              <a:rPr lang="en-US" sz="2000">
                <a:solidFill>
                  <a:srgbClr val="0000FF"/>
                </a:solidFill>
                <a:latin typeface="Times New Roman" pitchFamily="18" charset="0"/>
              </a:rPr>
              <a:t>≤ </a:t>
            </a:r>
            <a:r>
              <a:rPr lang="en-US" sz="2000" i="1">
                <a:solidFill>
                  <a:srgbClr val="0000FF"/>
                </a:solidFill>
                <a:latin typeface="Times New Roman" pitchFamily="18" charset="0"/>
              </a:rPr>
              <a:t>N</a:t>
            </a:r>
            <a:endParaRPr lang="en-US" sz="2000" i="1">
              <a:latin typeface="Times New Roman" pitchFamily="18" charset="0"/>
            </a:endParaRPr>
          </a:p>
          <a:p>
            <a:pPr lvl="1">
              <a:lnSpc>
                <a:spcPct val="80000"/>
              </a:lnSpc>
            </a:pPr>
            <a:endParaRPr lang="en-US" sz="2000"/>
          </a:p>
          <a:p>
            <a:pPr>
              <a:lnSpc>
                <a:spcPct val="80000"/>
              </a:lnSpc>
            </a:pPr>
            <a:r>
              <a:rPr lang="en-US" sz="2000" b="1" i="1">
                <a:solidFill>
                  <a:srgbClr val="FF0000"/>
                </a:solidFill>
                <a:latin typeface="Times New Roman" pitchFamily="18" charset="0"/>
                <a:sym typeface="Symbol" pitchFamily="18" charset="2"/>
              </a:rPr>
              <a:t></a:t>
            </a:r>
            <a:r>
              <a:rPr lang="en-US" sz="2000" i="1">
                <a:solidFill>
                  <a:srgbClr val="FF0000"/>
                </a:solidFill>
                <a:latin typeface="Times New Roman" pitchFamily="18" charset="0"/>
              </a:rPr>
              <a:t> </a:t>
            </a:r>
            <a:r>
              <a:rPr lang="en-US" sz="2000">
                <a:solidFill>
                  <a:srgbClr val="FF0000"/>
                </a:solidFill>
                <a:latin typeface="Times New Roman" pitchFamily="18" charset="0"/>
              </a:rPr>
              <a:t>= {</a:t>
            </a:r>
            <a:r>
              <a:rPr lang="en-US" sz="2000" i="1">
                <a:solidFill>
                  <a:srgbClr val="FF0000"/>
                </a:solidFill>
                <a:latin typeface="Times New Roman" pitchFamily="18" charset="0"/>
                <a:sym typeface="Symbol" pitchFamily="18" charset="2"/>
              </a:rPr>
              <a:t></a:t>
            </a:r>
            <a:r>
              <a:rPr lang="en-US" sz="2000" i="1" baseline="-25000">
                <a:solidFill>
                  <a:srgbClr val="FF0000"/>
                </a:solidFill>
                <a:latin typeface="Times New Roman" pitchFamily="18" charset="0"/>
                <a:sym typeface="Symbol" pitchFamily="18" charset="2"/>
              </a:rPr>
              <a:t>i</a:t>
            </a:r>
            <a:r>
              <a:rPr lang="en-US" sz="2000">
                <a:solidFill>
                  <a:srgbClr val="FF0000"/>
                </a:solidFill>
                <a:latin typeface="Times New Roman" pitchFamily="18" charset="0"/>
              </a:rPr>
              <a:t>}</a:t>
            </a:r>
            <a:r>
              <a:rPr lang="en-US" sz="2000"/>
              <a:t>: initial state distribution</a:t>
            </a:r>
          </a:p>
          <a:p>
            <a:pPr lvl="1">
              <a:lnSpc>
                <a:spcPct val="80000"/>
              </a:lnSpc>
            </a:pPr>
            <a:r>
              <a:rPr lang="en-US" sz="2000" i="1">
                <a:solidFill>
                  <a:srgbClr val="006699"/>
                </a:solidFill>
                <a:sym typeface="Symbol" pitchFamily="18" charset="2"/>
              </a:rPr>
              <a:t></a:t>
            </a:r>
            <a:r>
              <a:rPr lang="en-US" sz="2000" i="1" baseline="-25000">
                <a:solidFill>
                  <a:srgbClr val="006699"/>
                </a:solidFill>
                <a:sym typeface="Symbol" pitchFamily="18" charset="2"/>
              </a:rPr>
              <a:t>i</a:t>
            </a:r>
            <a:r>
              <a:rPr lang="en-US" sz="2000" i="1">
                <a:solidFill>
                  <a:srgbClr val="006699"/>
                </a:solidFill>
              </a:rPr>
              <a:t> </a:t>
            </a:r>
            <a:r>
              <a:rPr lang="en-US" sz="2000">
                <a:solidFill>
                  <a:srgbClr val="006699"/>
                </a:solidFill>
              </a:rPr>
              <a:t>=</a:t>
            </a:r>
            <a:r>
              <a:rPr lang="en-US" sz="2000" i="1">
                <a:solidFill>
                  <a:srgbClr val="006699"/>
                </a:solidFill>
              </a:rPr>
              <a:t> P</a:t>
            </a:r>
            <a:r>
              <a:rPr lang="en-US" sz="2000">
                <a:solidFill>
                  <a:srgbClr val="006699"/>
                </a:solidFill>
              </a:rPr>
              <a:t>(</a:t>
            </a:r>
            <a:r>
              <a:rPr lang="en-US" sz="2000" i="1">
                <a:solidFill>
                  <a:srgbClr val="006699"/>
                </a:solidFill>
              </a:rPr>
              <a:t>q</a:t>
            </a:r>
            <a:r>
              <a:rPr lang="en-US" sz="2000" baseline="-25000">
                <a:solidFill>
                  <a:srgbClr val="006699"/>
                </a:solidFill>
              </a:rPr>
              <a:t>i</a:t>
            </a:r>
            <a:r>
              <a:rPr lang="en-US" sz="2000" i="1">
                <a:solidFill>
                  <a:srgbClr val="006699"/>
                </a:solidFill>
              </a:rPr>
              <a:t>) </a:t>
            </a:r>
            <a:r>
              <a:rPr lang="en-US" sz="2000">
                <a:solidFill>
                  <a:srgbClr val="006699"/>
                </a:solidFill>
              </a:rPr>
              <a:t>1 ≤ </a:t>
            </a:r>
            <a:r>
              <a:rPr lang="en-US" sz="2000" i="1">
                <a:solidFill>
                  <a:srgbClr val="006699"/>
                </a:solidFill>
              </a:rPr>
              <a:t>i </a:t>
            </a:r>
            <a:r>
              <a:rPr lang="en-US" sz="2000">
                <a:solidFill>
                  <a:srgbClr val="006699"/>
                </a:solidFill>
              </a:rPr>
              <a:t>≤ </a:t>
            </a:r>
            <a:r>
              <a:rPr lang="en-US" sz="2000" i="1">
                <a:solidFill>
                  <a:srgbClr val="006699"/>
                </a:solidFill>
              </a:rPr>
              <a:t>N</a:t>
            </a:r>
          </a:p>
          <a:p>
            <a:pPr lvl="1">
              <a:lnSpc>
                <a:spcPct val="80000"/>
              </a:lnSpc>
            </a:pPr>
            <a:endParaRPr lang="en-US" sz="2000" i="1"/>
          </a:p>
          <a:p>
            <a:pPr>
              <a:lnSpc>
                <a:spcPct val="80000"/>
              </a:lnSpc>
            </a:pPr>
            <a:r>
              <a:rPr lang="en-US" sz="2000"/>
              <a:t>A special </a:t>
            </a:r>
            <a:r>
              <a:rPr lang="en-US" sz="2000" b="1">
                <a:solidFill>
                  <a:srgbClr val="FF0000"/>
                </a:solidFill>
              </a:rPr>
              <a:t>start</a:t>
            </a:r>
            <a:r>
              <a:rPr lang="en-US" sz="2000"/>
              <a:t> and </a:t>
            </a:r>
            <a:r>
              <a:rPr lang="en-US" sz="2000" b="1">
                <a:solidFill>
                  <a:srgbClr val="FF0000"/>
                </a:solidFill>
              </a:rPr>
              <a:t>end</a:t>
            </a:r>
            <a:r>
              <a:rPr lang="en-US" sz="2000"/>
              <a:t> state which are not associated with observations. </a:t>
            </a:r>
          </a:p>
          <a:p>
            <a:pPr lvl="1">
              <a:lnSpc>
                <a:spcPct val="80000"/>
              </a:lnSpc>
            </a:pPr>
            <a:r>
              <a:rPr lang="en-US" sz="2000" i="1">
                <a:solidFill>
                  <a:srgbClr val="0000FF"/>
                </a:solidFill>
              </a:rPr>
              <a:t>q</a:t>
            </a:r>
            <a:r>
              <a:rPr lang="en-US" sz="2000" i="1" baseline="-25000">
                <a:solidFill>
                  <a:srgbClr val="0000FF"/>
                </a:solidFill>
              </a:rPr>
              <a:t>0</a:t>
            </a:r>
            <a:r>
              <a:rPr lang="en-US" sz="2000" i="1">
                <a:solidFill>
                  <a:srgbClr val="0000FF"/>
                </a:solidFill>
              </a:rPr>
              <a:t>, q</a:t>
            </a:r>
            <a:r>
              <a:rPr lang="en-US" sz="2000" i="1" baseline="-25000">
                <a:solidFill>
                  <a:srgbClr val="0000FF"/>
                </a:solidFill>
              </a:rPr>
              <a:t>e</a:t>
            </a:r>
          </a:p>
          <a:p>
            <a:pPr lvl="1">
              <a:lnSpc>
                <a:spcPct val="80000"/>
              </a:lnSpc>
              <a:buFont typeface="Wingdings" pitchFamily="2" charset="2"/>
              <a:buNone/>
            </a:pPr>
            <a:endParaRPr lang="en-US" sz="2000"/>
          </a:p>
        </p:txBody>
      </p:sp>
    </p:spTree>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F6EEA1-7F72-40A7-AC78-15B339D34E8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82619AC-7D36-4242-9E20-1938254D08C2}" type="slidenum">
              <a:rPr lang="en-US"/>
              <a:pPr/>
              <a:t>38</a:t>
            </a:fld>
            <a:endParaRPr lang="en-US"/>
          </a:p>
        </p:txBody>
      </p:sp>
      <p:sp>
        <p:nvSpPr>
          <p:cNvPr id="1212418" name="Rectangle 2"/>
          <p:cNvSpPr>
            <a:spLocks noGrp="1" noChangeArrowheads="1"/>
          </p:cNvSpPr>
          <p:nvPr>
            <p:ph type="title"/>
          </p:nvPr>
        </p:nvSpPr>
        <p:spPr/>
        <p:txBody>
          <a:bodyPr/>
          <a:lstStyle/>
          <a:p>
            <a:r>
              <a:rPr lang="en-US"/>
              <a:t>Notation</a:t>
            </a:r>
          </a:p>
        </p:txBody>
      </p:sp>
      <p:sp>
        <p:nvSpPr>
          <p:cNvPr id="1212419" name="Rectangle 3"/>
          <p:cNvSpPr>
            <a:spLocks noGrp="1" noChangeArrowheads="1"/>
          </p:cNvSpPr>
          <p:nvPr>
            <p:ph type="body" idx="1"/>
          </p:nvPr>
        </p:nvSpPr>
        <p:spPr/>
        <p:txBody>
          <a:bodyPr/>
          <a:lstStyle/>
          <a:p>
            <a:r>
              <a:rPr lang="en-US" sz="2400"/>
              <a:t>HMM is typically written as: </a:t>
            </a:r>
            <a:r>
              <a:rPr lang="en-US" sz="2400" i="1">
                <a:solidFill>
                  <a:srgbClr val="006699"/>
                </a:solidFill>
                <a:sym typeface="Symbol" pitchFamily="18" charset="2"/>
              </a:rPr>
              <a:t></a:t>
            </a:r>
            <a:r>
              <a:rPr lang="en-US" sz="2400" i="1">
                <a:solidFill>
                  <a:srgbClr val="006699"/>
                </a:solidFill>
              </a:rPr>
              <a:t> </a:t>
            </a:r>
            <a:r>
              <a:rPr lang="en-US" sz="2400">
                <a:solidFill>
                  <a:srgbClr val="006699"/>
                </a:solidFill>
              </a:rPr>
              <a:t>= {</a:t>
            </a:r>
            <a:r>
              <a:rPr lang="en-US" sz="2400" b="1" i="1">
                <a:solidFill>
                  <a:srgbClr val="006699"/>
                </a:solidFill>
              </a:rPr>
              <a:t>A</a:t>
            </a:r>
            <a:r>
              <a:rPr lang="en-US" sz="2400" i="1">
                <a:solidFill>
                  <a:srgbClr val="006699"/>
                </a:solidFill>
              </a:rPr>
              <a:t>, </a:t>
            </a:r>
            <a:r>
              <a:rPr lang="en-US" sz="2400" b="1" i="1">
                <a:solidFill>
                  <a:srgbClr val="006699"/>
                </a:solidFill>
              </a:rPr>
              <a:t>B</a:t>
            </a:r>
            <a:r>
              <a:rPr lang="en-US" sz="2400" i="1">
                <a:solidFill>
                  <a:srgbClr val="006699"/>
                </a:solidFill>
              </a:rPr>
              <a:t>, </a:t>
            </a:r>
            <a:r>
              <a:rPr lang="en-US" sz="2400" i="1">
                <a:solidFill>
                  <a:srgbClr val="006699"/>
                </a:solidFill>
                <a:sym typeface="Symbol" pitchFamily="18" charset="2"/>
              </a:rPr>
              <a:t></a:t>
            </a:r>
            <a:r>
              <a:rPr lang="en-US" sz="2400">
                <a:solidFill>
                  <a:srgbClr val="006699"/>
                </a:solidFill>
              </a:rPr>
              <a:t>}</a:t>
            </a:r>
          </a:p>
          <a:p>
            <a:pPr lvl="1"/>
            <a:r>
              <a:rPr lang="en-US" sz="2400"/>
              <a:t>This notation also defines/includes the probability measure for </a:t>
            </a:r>
            <a:r>
              <a:rPr lang="en-US" sz="2400" b="1"/>
              <a:t>O</a:t>
            </a:r>
            <a:r>
              <a:rPr lang="en-US" sz="2400"/>
              <a:t>, i.e., </a:t>
            </a:r>
            <a:r>
              <a:rPr lang="en-US" sz="2400">
                <a:solidFill>
                  <a:srgbClr val="006699"/>
                </a:solidFill>
              </a:rPr>
              <a:t>P(</a:t>
            </a:r>
            <a:r>
              <a:rPr lang="en-US" sz="2400" b="1">
                <a:solidFill>
                  <a:srgbClr val="006699"/>
                </a:solidFill>
              </a:rPr>
              <a:t>O</a:t>
            </a:r>
            <a:r>
              <a:rPr lang="en-US" sz="2400">
                <a:solidFill>
                  <a:srgbClr val="006699"/>
                </a:solidFill>
              </a:rPr>
              <a:t>|</a:t>
            </a:r>
            <a:r>
              <a:rPr lang="en-US" sz="2400" i="1">
                <a:solidFill>
                  <a:srgbClr val="006699"/>
                </a:solidFill>
                <a:sym typeface="Symbol" pitchFamily="18" charset="2"/>
              </a:rPr>
              <a:t></a:t>
            </a:r>
            <a:r>
              <a:rPr lang="en-US" sz="2400">
                <a:solidFill>
                  <a:srgbClr val="006699"/>
                </a:solidFill>
              </a:rPr>
              <a:t>)</a:t>
            </a:r>
            <a:r>
              <a:rPr lang="en-US" sz="2400"/>
              <a:t> </a:t>
            </a:r>
          </a:p>
          <a:p>
            <a:endParaRPr lang="en-US" sz="2400"/>
          </a:p>
        </p:txBody>
      </p:sp>
    </p:spTree>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0A5F272-3456-4BFE-8849-4A3A0FBDCDE9}" type="datetime3">
              <a:rPr lang="en-US"/>
              <a:pPr/>
              <a:t>22 March 2017</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8E9513A-08F3-4BB3-950A-B143FE75CFF5}" type="slidenum">
              <a:rPr lang="en-US"/>
              <a:pPr/>
              <a:t>39</a:t>
            </a:fld>
            <a:endParaRPr lang="en-US"/>
          </a:p>
        </p:txBody>
      </p:sp>
      <p:sp>
        <p:nvSpPr>
          <p:cNvPr id="1213442" name="Rectangle 2"/>
          <p:cNvSpPr>
            <a:spLocks noGrp="1" noChangeArrowheads="1"/>
          </p:cNvSpPr>
          <p:nvPr>
            <p:ph type="title"/>
          </p:nvPr>
        </p:nvSpPr>
        <p:spPr/>
        <p:txBody>
          <a:bodyPr/>
          <a:lstStyle/>
          <a:p>
            <a:r>
              <a:rPr lang="en-US" sz="3400"/>
              <a:t>Example of HMM for Speech Recognition</a:t>
            </a:r>
          </a:p>
        </p:txBody>
      </p:sp>
      <p:graphicFrame>
        <p:nvGraphicFramePr>
          <p:cNvPr id="1213446" name="Object 6"/>
          <p:cNvGraphicFramePr>
            <a:graphicFrameLocks noGrp="1" noChangeAspect="1"/>
          </p:cNvGraphicFramePr>
          <p:nvPr>
            <p:ph sz="half" idx="1"/>
          </p:nvPr>
        </p:nvGraphicFramePr>
        <p:xfrm>
          <a:off x="1493838" y="1500188"/>
          <a:ext cx="6146800" cy="2103437"/>
        </p:xfrm>
        <a:graphic>
          <a:graphicData uri="http://schemas.openxmlformats.org/presentationml/2006/ole">
            <mc:AlternateContent xmlns:mc="http://schemas.openxmlformats.org/markup-compatibility/2006">
              <mc:Choice xmlns:v="urn:schemas-microsoft-com:vml" Requires="v">
                <p:oleObj spid="_x0000_s1213516" name="Visio" r:id="rId3" imgW="6253307" imgH="2140355" progId="Visio.Drawing.11">
                  <p:embed/>
                </p:oleObj>
              </mc:Choice>
              <mc:Fallback>
                <p:oleObj name="Visio" r:id="rId3" imgW="6253307" imgH="2140355" progId="Visio.Drawing.11">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838" y="1500188"/>
                        <a:ext cx="6146800"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3445" name="Rectangle 5"/>
          <p:cNvSpPr>
            <a:spLocks noGrp="1" noChangeArrowheads="1"/>
          </p:cNvSpPr>
          <p:nvPr>
            <p:ph type="body" sz="half" idx="2"/>
          </p:nvPr>
        </p:nvSpPr>
        <p:spPr/>
        <p:txBody>
          <a:bodyPr/>
          <a:lstStyle/>
          <a:p>
            <a:r>
              <a:rPr lang="en-US" sz="2000"/>
              <a:t>What are states used for and what do they model?</a:t>
            </a:r>
          </a:p>
          <a:p>
            <a:pPr lvl="1"/>
            <a:r>
              <a:rPr lang="en-US" sz="2000"/>
              <a:t>For speech the (hidden) states can be </a:t>
            </a:r>
          </a:p>
          <a:p>
            <a:pPr lvl="2"/>
            <a:r>
              <a:rPr lang="en-US" sz="1900"/>
              <a:t>Phones,</a:t>
            </a:r>
          </a:p>
          <a:p>
            <a:pPr lvl="2"/>
            <a:r>
              <a:rPr lang="en-US" sz="1900"/>
              <a:t>Parts of speech, or</a:t>
            </a:r>
          </a:p>
          <a:p>
            <a:pPr lvl="2"/>
            <a:r>
              <a:rPr lang="en-US" sz="1900"/>
              <a:t>Words </a:t>
            </a: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A94975-121B-4030-8BAE-71E9F63D8B6C}" type="datetime3">
              <a:rPr lang="en-US"/>
              <a:pPr/>
              <a:t>22 March 2017</a:t>
            </a:fld>
            <a:endParaRPr lang="en-US" dirty="0"/>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7AAB4F51-65D6-4B77-9832-6BD8394E247F}" type="slidenum">
              <a:rPr lang="en-US"/>
              <a:pPr/>
              <a:t>4</a:t>
            </a:fld>
            <a:endParaRPr lang="en-US" dirty="0"/>
          </a:p>
        </p:txBody>
      </p:sp>
      <p:sp>
        <p:nvSpPr>
          <p:cNvPr id="1148930" name="Rectangle 2"/>
          <p:cNvSpPr>
            <a:spLocks noGrp="1" noChangeArrowheads="1"/>
          </p:cNvSpPr>
          <p:nvPr>
            <p:ph type="title"/>
          </p:nvPr>
        </p:nvSpPr>
        <p:spPr/>
        <p:txBody>
          <a:bodyPr/>
          <a:lstStyle/>
          <a:p>
            <a:r>
              <a:rPr lang="en-US" dirty="0"/>
              <a:t>Application Areas</a:t>
            </a:r>
          </a:p>
        </p:txBody>
      </p:sp>
      <p:sp>
        <p:nvSpPr>
          <p:cNvPr id="1148931" name="Rectangle 3"/>
          <p:cNvSpPr>
            <a:spLocks noGrp="1" noChangeArrowheads="1"/>
          </p:cNvSpPr>
          <p:nvPr>
            <p:ph type="body" idx="1"/>
          </p:nvPr>
        </p:nvSpPr>
        <p:spPr/>
        <p:txBody>
          <a:bodyPr/>
          <a:lstStyle/>
          <a:p>
            <a:pPr>
              <a:lnSpc>
                <a:spcPct val="80000"/>
              </a:lnSpc>
            </a:pPr>
            <a:r>
              <a:rPr lang="en-US" sz="2000" dirty="0"/>
              <a:t>Another important application area is </a:t>
            </a:r>
            <a:r>
              <a:rPr lang="en-US" sz="2000" b="1" dirty="0">
                <a:solidFill>
                  <a:srgbClr val="FF0000"/>
                </a:solidFill>
              </a:rPr>
              <a:t>telephony</a:t>
            </a:r>
            <a:r>
              <a:rPr lang="en-US" sz="2000" dirty="0"/>
              <a:t>, where speech recognition is already used for example </a:t>
            </a:r>
          </a:p>
          <a:p>
            <a:pPr lvl="1">
              <a:lnSpc>
                <a:spcPct val="80000"/>
              </a:lnSpc>
            </a:pPr>
            <a:r>
              <a:rPr lang="en-US" sz="2000" dirty="0"/>
              <a:t>in spoken dialogue systems for entering digits, recognizing “yes” to accept collect calls, </a:t>
            </a:r>
          </a:p>
          <a:p>
            <a:pPr lvl="1">
              <a:lnSpc>
                <a:spcPct val="80000"/>
              </a:lnSpc>
            </a:pPr>
            <a:r>
              <a:rPr lang="en-US" sz="2000" dirty="0"/>
              <a:t>finding out airplane or train information, and </a:t>
            </a:r>
          </a:p>
          <a:p>
            <a:pPr lvl="1">
              <a:lnSpc>
                <a:spcPct val="80000"/>
              </a:lnSpc>
            </a:pPr>
            <a:r>
              <a:rPr lang="en-US" sz="2000" dirty="0"/>
              <a:t>call-routing (“Accounting, please”, “Prof. </a:t>
            </a:r>
            <a:r>
              <a:rPr lang="en-US" sz="2000" dirty="0" err="1"/>
              <a:t>Regier</a:t>
            </a:r>
            <a:r>
              <a:rPr lang="en-US" sz="2000" dirty="0"/>
              <a:t>, please”). </a:t>
            </a:r>
          </a:p>
          <a:p>
            <a:pPr>
              <a:lnSpc>
                <a:spcPct val="80000"/>
              </a:lnSpc>
              <a:buFont typeface="Wingdings" pitchFamily="2" charset="2"/>
              <a:buNone/>
            </a:pPr>
            <a:endParaRPr lang="en-US" sz="2000" dirty="0"/>
          </a:p>
          <a:p>
            <a:pPr>
              <a:lnSpc>
                <a:spcPct val="80000"/>
              </a:lnSpc>
            </a:pPr>
            <a:r>
              <a:rPr lang="en-US" sz="2000" dirty="0"/>
              <a:t>In some applications, a </a:t>
            </a:r>
            <a:r>
              <a:rPr lang="en-US" sz="2000" b="1" dirty="0">
                <a:solidFill>
                  <a:srgbClr val="FF0000"/>
                </a:solidFill>
              </a:rPr>
              <a:t>multimodal interface</a:t>
            </a:r>
            <a:r>
              <a:rPr lang="en-US" sz="2000" dirty="0"/>
              <a:t> combining speech and pointing can be more efficient than a graphical user interface without speech (Cohen et al., 1998). </a:t>
            </a:r>
          </a:p>
          <a:p>
            <a:pPr>
              <a:lnSpc>
                <a:spcPct val="80000"/>
              </a:lnSpc>
            </a:pPr>
            <a:endParaRPr lang="en-US" sz="2000" dirty="0"/>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352861-4FD1-4208-ADBE-34637C57EC3D}"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002B29B-1AFE-4CB9-9463-B11A93772954}" type="slidenum">
              <a:rPr lang="en-US"/>
              <a:pPr/>
              <a:t>40</a:t>
            </a:fld>
            <a:endParaRPr lang="en-US"/>
          </a:p>
        </p:txBody>
      </p:sp>
      <p:sp>
        <p:nvSpPr>
          <p:cNvPr id="1214466" name="Rectangle 2"/>
          <p:cNvSpPr>
            <a:spLocks noGrp="1" noChangeArrowheads="1"/>
          </p:cNvSpPr>
          <p:nvPr>
            <p:ph type="title"/>
          </p:nvPr>
        </p:nvSpPr>
        <p:spPr/>
        <p:txBody>
          <a:bodyPr/>
          <a:lstStyle/>
          <a:p>
            <a:r>
              <a:rPr lang="en-US" sz="3400"/>
              <a:t>Example of HMM for Speech Recognition</a:t>
            </a:r>
          </a:p>
        </p:txBody>
      </p:sp>
      <p:sp>
        <p:nvSpPr>
          <p:cNvPr id="1214467" name="Rectangle 3"/>
          <p:cNvSpPr>
            <a:spLocks noGrp="1" noChangeArrowheads="1"/>
          </p:cNvSpPr>
          <p:nvPr>
            <p:ph type="body" idx="1"/>
          </p:nvPr>
        </p:nvSpPr>
        <p:spPr/>
        <p:txBody>
          <a:bodyPr/>
          <a:lstStyle/>
          <a:p>
            <a:pPr>
              <a:lnSpc>
                <a:spcPct val="80000"/>
              </a:lnSpc>
            </a:pPr>
            <a:r>
              <a:rPr lang="en-US" sz="2000"/>
              <a:t>Observation is information about the spectrum and energy of waveform at a point in time.</a:t>
            </a:r>
          </a:p>
          <a:p>
            <a:pPr>
              <a:lnSpc>
                <a:spcPct val="80000"/>
              </a:lnSpc>
            </a:pPr>
            <a:r>
              <a:rPr lang="en-US" sz="2000"/>
              <a:t>Decoding process maps this sequence of acoustic information to phones and words.</a:t>
            </a:r>
          </a:p>
          <a:p>
            <a:pPr>
              <a:lnSpc>
                <a:spcPct val="80000"/>
              </a:lnSpc>
            </a:pPr>
            <a:endParaRPr lang="en-US" sz="2000"/>
          </a:p>
          <a:p>
            <a:pPr>
              <a:lnSpc>
                <a:spcPct val="80000"/>
              </a:lnSpc>
            </a:pPr>
            <a:r>
              <a:rPr lang="en-US" sz="2000"/>
              <a:t>The observation sequence for speech recognition is a sequence of </a:t>
            </a:r>
            <a:r>
              <a:rPr lang="en-US" sz="2000" b="1"/>
              <a:t>acoustic feature vectors</a:t>
            </a:r>
            <a:r>
              <a:rPr lang="en-US" sz="2000"/>
              <a:t>. Each acoustic feature vector represents information such as the amount of energy in different frequency bands at a particular point in time. </a:t>
            </a:r>
          </a:p>
          <a:p>
            <a:pPr>
              <a:lnSpc>
                <a:spcPct val="80000"/>
              </a:lnSpc>
            </a:pPr>
            <a:r>
              <a:rPr lang="en-US" sz="2000"/>
              <a:t>Sec. 9.3 details further to the nature of these observations, but for now we’ll simply note that each observation consists of a vector of 39 real-valued features indicating spectral information. </a:t>
            </a:r>
          </a:p>
          <a:p>
            <a:pPr>
              <a:lnSpc>
                <a:spcPct val="80000"/>
              </a:lnSpc>
            </a:pPr>
            <a:r>
              <a:rPr lang="en-US" sz="2000"/>
              <a:t>Observations are generally drawn every 10 milliseconds, so 1 second of speech requires 100 spectral feature vectors, each vector of length 39.</a:t>
            </a:r>
          </a:p>
        </p:txBody>
      </p:sp>
    </p:spTree>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08372-13DD-4677-864C-A638B57DD645}"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6A6B0C8-AEAF-4F40-A521-07E122642AD9}" type="slidenum">
              <a:rPr lang="en-US"/>
              <a:pPr/>
              <a:t>41</a:t>
            </a:fld>
            <a:endParaRPr lang="en-US"/>
          </a:p>
        </p:txBody>
      </p:sp>
      <p:sp>
        <p:nvSpPr>
          <p:cNvPr id="1215490" name="Rectangle 2"/>
          <p:cNvSpPr>
            <a:spLocks noGrp="1" noChangeArrowheads="1"/>
          </p:cNvSpPr>
          <p:nvPr>
            <p:ph type="title"/>
          </p:nvPr>
        </p:nvSpPr>
        <p:spPr/>
        <p:txBody>
          <a:bodyPr/>
          <a:lstStyle/>
          <a:p>
            <a:r>
              <a:rPr lang="en-US"/>
              <a:t>Hidden States of HMM</a:t>
            </a:r>
          </a:p>
        </p:txBody>
      </p:sp>
      <p:sp>
        <p:nvSpPr>
          <p:cNvPr id="1215491" name="Rectangle 3"/>
          <p:cNvSpPr>
            <a:spLocks noGrp="1" noChangeArrowheads="1"/>
          </p:cNvSpPr>
          <p:nvPr>
            <p:ph type="body" idx="1"/>
          </p:nvPr>
        </p:nvSpPr>
        <p:spPr/>
        <p:txBody>
          <a:bodyPr/>
          <a:lstStyle/>
          <a:p>
            <a:pPr>
              <a:lnSpc>
                <a:spcPct val="80000"/>
              </a:lnSpc>
            </a:pPr>
            <a:r>
              <a:rPr lang="en-US" sz="2000"/>
              <a:t>The hidden states of Hidden Markov Models can be used to model speech in a number of different ways. </a:t>
            </a:r>
          </a:p>
          <a:p>
            <a:pPr lvl="1">
              <a:lnSpc>
                <a:spcPct val="80000"/>
              </a:lnSpc>
            </a:pPr>
            <a:r>
              <a:rPr lang="en-US" sz="2000"/>
              <a:t>For small tasks, like </a:t>
            </a:r>
          </a:p>
          <a:p>
            <a:pPr lvl="2">
              <a:lnSpc>
                <a:spcPct val="80000"/>
              </a:lnSpc>
            </a:pPr>
            <a:r>
              <a:rPr lang="en-US" sz="2000" b="1"/>
              <a:t>digit recognition</a:t>
            </a:r>
            <a:r>
              <a:rPr lang="en-US" sz="2000"/>
              <a:t>, (the recognition of the 10 digit words </a:t>
            </a:r>
            <a:r>
              <a:rPr lang="en-US" sz="2000" i="1"/>
              <a:t>zero </a:t>
            </a:r>
            <a:r>
              <a:rPr lang="en-US" sz="2000"/>
              <a:t>through </a:t>
            </a:r>
            <a:r>
              <a:rPr lang="en-US" sz="2000" i="1"/>
              <a:t>nine</a:t>
            </a:r>
            <a:r>
              <a:rPr lang="en-US" sz="2000"/>
              <a:t>), or for </a:t>
            </a:r>
          </a:p>
          <a:p>
            <a:pPr lvl="2">
              <a:lnSpc>
                <a:spcPct val="80000"/>
              </a:lnSpc>
            </a:pPr>
            <a:r>
              <a:rPr lang="en-US" sz="2000" b="1"/>
              <a:t>yes-no </a:t>
            </a:r>
            <a:r>
              <a:rPr lang="en-US" sz="2000"/>
              <a:t>recognition (recognition of the two words </a:t>
            </a:r>
            <a:r>
              <a:rPr lang="en-US" sz="2000" b="1"/>
              <a:t>yes </a:t>
            </a:r>
            <a:r>
              <a:rPr lang="en-US" sz="2000"/>
              <a:t>and </a:t>
            </a:r>
            <a:r>
              <a:rPr lang="en-US" sz="2000" b="1"/>
              <a:t>no</a:t>
            </a:r>
            <a:r>
              <a:rPr lang="en-US" sz="2000"/>
              <a:t>), </a:t>
            </a:r>
          </a:p>
          <a:p>
            <a:pPr lvl="1">
              <a:lnSpc>
                <a:spcPct val="80000"/>
              </a:lnSpc>
              <a:buFont typeface="Wingdings" pitchFamily="2" charset="2"/>
              <a:buNone/>
            </a:pPr>
            <a:r>
              <a:rPr lang="en-US" sz="2000"/>
              <a:t>	we could build an HMM whose states correspond to entire words.</a:t>
            </a:r>
          </a:p>
          <a:p>
            <a:pPr>
              <a:lnSpc>
                <a:spcPct val="80000"/>
              </a:lnSpc>
            </a:pPr>
            <a:r>
              <a:rPr lang="en-US" sz="2000"/>
              <a:t>For most larger tasks, however, the hidden states of the HMM correspond to phone-like units, and words are sequences of these phone-like units</a:t>
            </a:r>
          </a:p>
        </p:txBody>
      </p:sp>
    </p:spTree>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48938C4-253E-4510-A904-DE6146356A9C}" type="datetime3">
              <a:rPr lang="en-US"/>
              <a:pPr/>
              <a:t>22 March 2017</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EB129B42-C6B9-49E9-8E20-82D951E8AF78}" type="slidenum">
              <a:rPr lang="en-US"/>
              <a:pPr/>
              <a:t>42</a:t>
            </a:fld>
            <a:endParaRPr lang="en-US"/>
          </a:p>
        </p:txBody>
      </p:sp>
      <p:sp>
        <p:nvSpPr>
          <p:cNvPr id="1216514" name="Rectangle 2"/>
          <p:cNvSpPr>
            <a:spLocks noGrp="1" noChangeArrowheads="1"/>
          </p:cNvSpPr>
          <p:nvPr>
            <p:ph type="title"/>
          </p:nvPr>
        </p:nvSpPr>
        <p:spPr/>
        <p:txBody>
          <a:bodyPr/>
          <a:lstStyle/>
          <a:p>
            <a:r>
              <a:rPr lang="en-US"/>
              <a:t>Example of HMM</a:t>
            </a:r>
          </a:p>
        </p:txBody>
      </p:sp>
      <p:sp>
        <p:nvSpPr>
          <p:cNvPr id="1216517" name="Rectangle 5"/>
          <p:cNvSpPr>
            <a:spLocks noGrp="1" noChangeArrowheads="1"/>
          </p:cNvSpPr>
          <p:nvPr>
            <p:ph type="body" sz="half" idx="2"/>
          </p:nvPr>
        </p:nvSpPr>
        <p:spPr/>
        <p:txBody>
          <a:bodyPr/>
          <a:lstStyle/>
          <a:p>
            <a:r>
              <a:rPr lang="en-US" sz="2000" dirty="0"/>
              <a:t>An HMM for the word </a:t>
            </a:r>
            <a:r>
              <a:rPr lang="en-US" sz="2000" i="1" dirty="0"/>
              <a:t>six</a:t>
            </a:r>
            <a:r>
              <a:rPr lang="en-US" sz="2000" dirty="0"/>
              <a:t>, consisting of four emitting states and two non-emitting states, the transition probabilities </a:t>
            </a:r>
            <a:r>
              <a:rPr lang="en-US" sz="2000" b="1" i="1" dirty="0">
                <a:latin typeface="Times New Roman" pitchFamily="18" charset="0"/>
                <a:cs typeface="Times New Roman" pitchFamily="18" charset="0"/>
              </a:rPr>
              <a:t>A</a:t>
            </a:r>
            <a:r>
              <a:rPr lang="en-US" sz="2000" dirty="0"/>
              <a:t>, the observation probabilities </a:t>
            </a:r>
            <a:r>
              <a:rPr lang="en-US" sz="2000" b="1" i="1" dirty="0">
                <a:latin typeface="Times New Roman" pitchFamily="18" charset="0"/>
                <a:cs typeface="Times New Roman" pitchFamily="18" charset="0"/>
              </a:rPr>
              <a:t>B</a:t>
            </a:r>
            <a:r>
              <a:rPr lang="en-US" sz="2000" dirty="0"/>
              <a:t>, and a sample observation sequence.</a:t>
            </a:r>
          </a:p>
          <a:p>
            <a:r>
              <a:rPr lang="en-US" sz="2000" dirty="0"/>
              <a:t>This kind of </a:t>
            </a:r>
            <a:r>
              <a:rPr lang="en-US" sz="2000" b="1" dirty="0"/>
              <a:t>left-to-right </a:t>
            </a:r>
            <a:r>
              <a:rPr lang="en-US" sz="2000" dirty="0"/>
              <a:t>HMM structure is called a </a:t>
            </a:r>
            <a:r>
              <a:rPr lang="en-US" sz="2000" b="1" dirty="0" err="1"/>
              <a:t>Bakis</a:t>
            </a:r>
            <a:r>
              <a:rPr lang="en-US" sz="2000" b="1" dirty="0"/>
              <a:t> network</a:t>
            </a:r>
            <a:r>
              <a:rPr lang="en-US" sz="2000" dirty="0"/>
              <a:t>.</a:t>
            </a:r>
          </a:p>
        </p:txBody>
      </p:sp>
      <p:graphicFrame>
        <p:nvGraphicFramePr>
          <p:cNvPr id="1216518" name="Object 6"/>
          <p:cNvGraphicFramePr>
            <a:graphicFrameLocks noGrp="1" noChangeAspect="1"/>
          </p:cNvGraphicFramePr>
          <p:nvPr>
            <p:ph sz="half" idx="1"/>
          </p:nvPr>
        </p:nvGraphicFramePr>
        <p:xfrm>
          <a:off x="566738" y="1531938"/>
          <a:ext cx="8001000" cy="2039937"/>
        </p:xfrm>
        <a:graphic>
          <a:graphicData uri="http://schemas.openxmlformats.org/presentationml/2006/ole">
            <mc:AlternateContent xmlns:mc="http://schemas.openxmlformats.org/markup-compatibility/2006">
              <mc:Choice xmlns:v="urn:schemas-microsoft-com:vml" Requires="v">
                <p:oleObj spid="_x0000_s1216588" name="Visio" r:id="rId3" imgW="7569946" imgH="1930598" progId="Visio.Drawing.11">
                  <p:embed/>
                </p:oleObj>
              </mc:Choice>
              <mc:Fallback>
                <p:oleObj name="Visio" r:id="rId3" imgW="7569946" imgH="1930598" progId="Visio.Drawing.11">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1531938"/>
                        <a:ext cx="8001000" cy="203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185B95-EFD2-43AD-8918-D21730A7A547}"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0BDE651-A6E5-47FF-8D55-5106523D0D57}" type="slidenum">
              <a:rPr lang="en-US"/>
              <a:pPr/>
              <a:t>43</a:t>
            </a:fld>
            <a:endParaRPr lang="en-US"/>
          </a:p>
        </p:txBody>
      </p:sp>
      <p:sp>
        <p:nvSpPr>
          <p:cNvPr id="1223682" name="Rectangle 2"/>
          <p:cNvSpPr>
            <a:spLocks noGrp="1" noChangeArrowheads="1"/>
          </p:cNvSpPr>
          <p:nvPr>
            <p:ph type="title"/>
          </p:nvPr>
        </p:nvSpPr>
        <p:spPr/>
        <p:txBody>
          <a:bodyPr/>
          <a:lstStyle/>
          <a:p>
            <a:r>
              <a:rPr lang="en-US"/>
              <a:t>Duration Modeling</a:t>
            </a:r>
          </a:p>
        </p:txBody>
      </p:sp>
      <p:sp>
        <p:nvSpPr>
          <p:cNvPr id="1223683" name="Rectangle 3"/>
          <p:cNvSpPr>
            <a:spLocks noGrp="1" noChangeArrowheads="1"/>
          </p:cNvSpPr>
          <p:nvPr>
            <p:ph type="body" idx="1"/>
          </p:nvPr>
        </p:nvSpPr>
        <p:spPr/>
        <p:txBody>
          <a:bodyPr/>
          <a:lstStyle/>
          <a:p>
            <a:pPr>
              <a:lnSpc>
                <a:spcPct val="80000"/>
              </a:lnSpc>
            </a:pPr>
            <a:r>
              <a:rPr lang="en-US" sz="2100"/>
              <a:t>The use of self-loops allows a single phone to repeat so as to cover a variable amount of the acoustic input. </a:t>
            </a:r>
          </a:p>
          <a:p>
            <a:pPr>
              <a:lnSpc>
                <a:spcPct val="80000"/>
              </a:lnSpc>
            </a:pPr>
            <a:r>
              <a:rPr lang="en-US" sz="2100"/>
              <a:t>Phone durations vary hugely, dependent on </a:t>
            </a:r>
          </a:p>
          <a:p>
            <a:pPr lvl="1">
              <a:lnSpc>
                <a:spcPct val="80000"/>
              </a:lnSpc>
            </a:pPr>
            <a:r>
              <a:rPr lang="en-US" sz="2000"/>
              <a:t>the phone identity, </a:t>
            </a:r>
          </a:p>
          <a:p>
            <a:pPr lvl="1">
              <a:lnSpc>
                <a:spcPct val="80000"/>
              </a:lnSpc>
            </a:pPr>
            <a:r>
              <a:rPr lang="en-US" sz="2000"/>
              <a:t>the speaker’s rate of speech, </a:t>
            </a:r>
          </a:p>
          <a:p>
            <a:pPr lvl="1">
              <a:lnSpc>
                <a:spcPct val="80000"/>
              </a:lnSpc>
            </a:pPr>
            <a:r>
              <a:rPr lang="en-US" sz="2000"/>
              <a:t>the phonetic context, and </a:t>
            </a:r>
          </a:p>
          <a:p>
            <a:pPr lvl="1">
              <a:lnSpc>
                <a:spcPct val="80000"/>
              </a:lnSpc>
            </a:pPr>
            <a:r>
              <a:rPr lang="en-US" sz="2000"/>
              <a:t>the level of prosodic prominence of the word. </a:t>
            </a:r>
          </a:p>
          <a:p>
            <a:pPr>
              <a:lnSpc>
                <a:spcPct val="80000"/>
              </a:lnSpc>
            </a:pPr>
            <a:r>
              <a:rPr lang="en-US" sz="2100"/>
              <a:t>Looking at the Switchboard corpus, </a:t>
            </a:r>
          </a:p>
          <a:p>
            <a:pPr lvl="1">
              <a:lnSpc>
                <a:spcPct val="80000"/>
              </a:lnSpc>
            </a:pPr>
            <a:r>
              <a:rPr lang="en-US" sz="2000"/>
              <a:t>the phone [aa] varies in length from 7 to 387 milliseconds (1 to 40 frames), while </a:t>
            </a:r>
          </a:p>
          <a:p>
            <a:pPr lvl="1">
              <a:lnSpc>
                <a:spcPct val="80000"/>
              </a:lnSpc>
            </a:pPr>
            <a:r>
              <a:rPr lang="en-US" sz="2000"/>
              <a:t>the phone [z] varies in duration from 7 milliseconds to more than 1.3 seconds (130 frames) in some utterances! </a:t>
            </a:r>
          </a:p>
          <a:p>
            <a:pPr>
              <a:lnSpc>
                <a:spcPct val="80000"/>
              </a:lnSpc>
            </a:pPr>
            <a:r>
              <a:rPr lang="en-US" sz="2100"/>
              <a:t>Self-loops thus allow a single state to be repeated many times.</a:t>
            </a:r>
          </a:p>
        </p:txBody>
      </p:sp>
    </p:spTree>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47B249-B711-43D3-BFFA-56D3766680E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5C52030-B0D2-4F53-A24A-866BF50DAA1D}" type="slidenum">
              <a:rPr lang="en-US"/>
              <a:pPr/>
              <a:t>44</a:t>
            </a:fld>
            <a:endParaRPr lang="en-US"/>
          </a:p>
        </p:txBody>
      </p:sp>
      <p:sp>
        <p:nvSpPr>
          <p:cNvPr id="1224706" name="Rectangle 2"/>
          <p:cNvSpPr>
            <a:spLocks noGrp="1" noChangeArrowheads="1"/>
          </p:cNvSpPr>
          <p:nvPr>
            <p:ph type="title"/>
          </p:nvPr>
        </p:nvSpPr>
        <p:spPr/>
        <p:txBody>
          <a:bodyPr/>
          <a:lstStyle/>
          <a:p>
            <a:r>
              <a:rPr lang="en-US"/>
              <a:t>What HMM’s States Model?</a:t>
            </a:r>
          </a:p>
        </p:txBody>
      </p:sp>
      <p:sp>
        <p:nvSpPr>
          <p:cNvPr id="1224707" name="Rectangle 3"/>
          <p:cNvSpPr>
            <a:spLocks noGrp="1" noChangeArrowheads="1"/>
          </p:cNvSpPr>
          <p:nvPr>
            <p:ph type="body" idx="1"/>
          </p:nvPr>
        </p:nvSpPr>
        <p:spPr/>
        <p:txBody>
          <a:bodyPr/>
          <a:lstStyle/>
          <a:p>
            <a:pPr>
              <a:lnSpc>
                <a:spcPct val="80000"/>
              </a:lnSpc>
            </a:pPr>
            <a:r>
              <a:rPr lang="en-US" sz="1900"/>
              <a:t>For very simple speech tasks (recognizing small numbers of words such as the 10 digits), using an HMM state to represent a phone is sufficient. </a:t>
            </a:r>
          </a:p>
          <a:p>
            <a:pPr>
              <a:lnSpc>
                <a:spcPct val="80000"/>
              </a:lnSpc>
            </a:pPr>
            <a:r>
              <a:rPr lang="en-US" sz="1900"/>
              <a:t>In general LVCSR tasks, however, a more fine-grained representation is necessary. This is because phones can last over 1 second, i.e., over 100 frames, but the 100 frames are not acoustically identical. The spectral characteristics of a phone, and the amount of energy, vary dramatically across a phone. </a:t>
            </a:r>
          </a:p>
          <a:p>
            <a:pPr lvl="1">
              <a:lnSpc>
                <a:spcPct val="80000"/>
              </a:lnSpc>
            </a:pPr>
            <a:r>
              <a:rPr lang="en-US" sz="1700"/>
              <a:t>For example, recall that stop consonants have a closure portion, which has very little acoustic energy, followed by a release burst.</a:t>
            </a:r>
          </a:p>
          <a:p>
            <a:pPr lvl="1">
              <a:lnSpc>
                <a:spcPct val="80000"/>
              </a:lnSpc>
            </a:pPr>
            <a:r>
              <a:rPr lang="en-US" sz="1700"/>
              <a:t>Similarly, diphthongs are vowels whose F1 and F2 change significantly. </a:t>
            </a:r>
          </a:p>
          <a:p>
            <a:pPr lvl="1">
              <a:lnSpc>
                <a:spcPct val="80000"/>
              </a:lnSpc>
            </a:pPr>
            <a:r>
              <a:rPr lang="en-US" sz="1700"/>
              <a:t>Fig. 9.6 shows these large changes in spectral characteristics over time for each of the two phones in the word “Ike”, ARPAbet [ay k].</a:t>
            </a:r>
          </a:p>
        </p:txBody>
      </p:sp>
    </p:spTree>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C5AEAF-AC6C-49A8-846B-F2F2DA96BFE7}"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B8A07B2-A736-4E2C-B8A9-552E97DF9E66}" type="slidenum">
              <a:rPr lang="en-US"/>
              <a:pPr/>
              <a:t>45</a:t>
            </a:fld>
            <a:endParaRPr lang="en-US"/>
          </a:p>
        </p:txBody>
      </p:sp>
      <p:sp>
        <p:nvSpPr>
          <p:cNvPr id="1226754" name="Rectangle 2"/>
          <p:cNvSpPr>
            <a:spLocks noGrp="1" noChangeArrowheads="1"/>
          </p:cNvSpPr>
          <p:nvPr>
            <p:ph type="title"/>
          </p:nvPr>
        </p:nvSpPr>
        <p:spPr/>
        <p:txBody>
          <a:bodyPr/>
          <a:lstStyle/>
          <a:p>
            <a:r>
              <a:rPr lang="en-US"/>
              <a:t>Ike [ay k]</a:t>
            </a:r>
          </a:p>
        </p:txBody>
      </p:sp>
      <p:pic>
        <p:nvPicPr>
          <p:cNvPr id="1226756" name="Picture 4"/>
          <p:cNvPicPr>
            <a:picLocks noGrp="1" noChangeAspect="1" noChangeArrowheads="1"/>
          </p:cNvPicPr>
          <p:nvPr>
            <p:ph type="body" idx="1"/>
          </p:nvPr>
        </p:nvPicPr>
        <p:blipFill>
          <a:blip r:embed="rId2" cstate="print"/>
          <a:srcRect/>
          <a:stretch>
            <a:fillRect/>
          </a:stretch>
        </p:blipFill>
        <p:spPr>
          <a:xfrm>
            <a:off x="2443163" y="1905000"/>
            <a:ext cx="4248150" cy="3657600"/>
          </a:xfrm>
          <a:noFill/>
          <a:ln/>
        </p:spPr>
      </p:pic>
    </p:spTree>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A789EC-379C-42CA-99EA-463CA011F8F9}"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AE8281E-011E-4BCD-B0E5-A88A4E1707A3}" type="slidenum">
              <a:rPr lang="en-US"/>
              <a:pPr/>
              <a:t>46</a:t>
            </a:fld>
            <a:endParaRPr lang="en-US"/>
          </a:p>
        </p:txBody>
      </p:sp>
      <p:sp>
        <p:nvSpPr>
          <p:cNvPr id="1225730" name="Rectangle 2"/>
          <p:cNvSpPr>
            <a:spLocks noGrp="1" noChangeArrowheads="1"/>
          </p:cNvSpPr>
          <p:nvPr>
            <p:ph type="title"/>
          </p:nvPr>
        </p:nvSpPr>
        <p:spPr/>
        <p:txBody>
          <a:bodyPr/>
          <a:lstStyle/>
          <a:p>
            <a:r>
              <a:rPr lang="en-US" sz="3400"/>
              <a:t>Spectrogram of Mike – [m ay k] </a:t>
            </a:r>
          </a:p>
        </p:txBody>
      </p:sp>
      <p:pic>
        <p:nvPicPr>
          <p:cNvPr id="7" name="Content Placeholder 6"/>
          <p:cNvPicPr>
            <a:picLocks noGrp="1" noChangeAspect="1"/>
          </p:cNvPicPr>
          <p:nvPr>
            <p:ph idx="1"/>
          </p:nvPr>
        </p:nvPicPr>
        <p:blipFill>
          <a:blip r:embed="rId2"/>
          <a:stretch>
            <a:fillRect/>
          </a:stretch>
        </p:blipFill>
        <p:spPr>
          <a:xfrm>
            <a:off x="566738" y="1355130"/>
            <a:ext cx="8001000" cy="4800625"/>
          </a:xfrm>
          <a:prstGeom prst="rect">
            <a:avLst/>
          </a:prstGeom>
        </p:spPr>
      </p:pic>
    </p:spTree>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85F444-0781-4DED-9F80-01FF42CB72EF}"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90BA8AF-7CF0-46FE-9E26-9057E450EEE3}" type="slidenum">
              <a:rPr lang="en-US"/>
              <a:pPr/>
              <a:t>47</a:t>
            </a:fld>
            <a:endParaRPr lang="en-US"/>
          </a:p>
        </p:txBody>
      </p:sp>
      <p:sp>
        <p:nvSpPr>
          <p:cNvPr id="1227778" name="Rectangle 2"/>
          <p:cNvSpPr>
            <a:spLocks noGrp="1" noChangeArrowheads="1"/>
          </p:cNvSpPr>
          <p:nvPr>
            <p:ph type="title"/>
          </p:nvPr>
        </p:nvSpPr>
        <p:spPr/>
        <p:txBody>
          <a:bodyPr/>
          <a:lstStyle/>
          <a:p>
            <a:r>
              <a:rPr lang="en-US"/>
              <a:t>Phone Modeling with HMMs</a:t>
            </a:r>
          </a:p>
        </p:txBody>
      </p:sp>
      <p:sp>
        <p:nvSpPr>
          <p:cNvPr id="1227779" name="Rectangle 3"/>
          <p:cNvSpPr>
            <a:spLocks noGrp="1" noChangeArrowheads="1"/>
          </p:cNvSpPr>
          <p:nvPr>
            <p:ph type="body" idx="1"/>
          </p:nvPr>
        </p:nvSpPr>
        <p:spPr/>
        <p:txBody>
          <a:bodyPr/>
          <a:lstStyle/>
          <a:p>
            <a:pPr>
              <a:lnSpc>
                <a:spcPct val="80000"/>
              </a:lnSpc>
            </a:pPr>
            <a:r>
              <a:rPr lang="en-US" sz="1900"/>
              <a:t>To capture this fact about the non-homogeneous nature of phones over time, in LVCSR we generally model a phone with more than one HMM state. The most common configuration is to use three HMM states, </a:t>
            </a:r>
          </a:p>
          <a:p>
            <a:pPr lvl="1">
              <a:lnSpc>
                <a:spcPct val="80000"/>
              </a:lnSpc>
            </a:pPr>
            <a:r>
              <a:rPr lang="en-US" sz="1700"/>
              <a:t>a beginning,</a:t>
            </a:r>
          </a:p>
          <a:p>
            <a:pPr lvl="1">
              <a:lnSpc>
                <a:spcPct val="80000"/>
              </a:lnSpc>
            </a:pPr>
            <a:r>
              <a:rPr lang="en-US" sz="1700"/>
              <a:t>middle, and </a:t>
            </a:r>
          </a:p>
          <a:p>
            <a:pPr lvl="1">
              <a:lnSpc>
                <a:spcPct val="80000"/>
              </a:lnSpc>
            </a:pPr>
            <a:r>
              <a:rPr lang="en-US" sz="1700"/>
              <a:t>end state. </a:t>
            </a:r>
          </a:p>
          <a:p>
            <a:pPr lvl="1">
              <a:lnSpc>
                <a:spcPct val="80000"/>
              </a:lnSpc>
            </a:pPr>
            <a:endParaRPr lang="en-US" sz="1700"/>
          </a:p>
          <a:p>
            <a:pPr>
              <a:lnSpc>
                <a:spcPct val="80000"/>
              </a:lnSpc>
            </a:pPr>
            <a:r>
              <a:rPr lang="en-US" sz="1900"/>
              <a:t>Each phone thus consists of 3 emitting HMM states instead of one (plus two non-emitting states at either end), as shown in next slide.</a:t>
            </a:r>
          </a:p>
          <a:p>
            <a:pPr>
              <a:lnSpc>
                <a:spcPct val="80000"/>
              </a:lnSpc>
            </a:pPr>
            <a:endParaRPr lang="en-US" sz="1900"/>
          </a:p>
          <a:p>
            <a:pPr>
              <a:lnSpc>
                <a:spcPct val="80000"/>
              </a:lnSpc>
            </a:pPr>
            <a:r>
              <a:rPr lang="en-US" sz="1900"/>
              <a:t>It is common to reserve the word </a:t>
            </a:r>
            <a:r>
              <a:rPr lang="en-US" sz="1900" b="1"/>
              <a:t>model </a:t>
            </a:r>
            <a:r>
              <a:rPr lang="en-US" sz="1900"/>
              <a:t>or </a:t>
            </a:r>
            <a:r>
              <a:rPr lang="en-US" sz="1900" b="1"/>
              <a:t>phone model </a:t>
            </a:r>
            <a:r>
              <a:rPr lang="en-US" sz="1900"/>
              <a:t>to refer to the entire 5-state phone HMM, and use the word </a:t>
            </a:r>
            <a:r>
              <a:rPr lang="en-US" sz="1900" b="1"/>
              <a:t>HMM state </a:t>
            </a:r>
            <a:r>
              <a:rPr lang="en-US" sz="1900"/>
              <a:t>(or just </a:t>
            </a:r>
            <a:r>
              <a:rPr lang="en-US" sz="1900" b="1"/>
              <a:t>state </a:t>
            </a:r>
            <a:r>
              <a:rPr lang="en-US" sz="1900"/>
              <a:t>for short) to refer to each of the 3 individual sub-phone HMM states.</a:t>
            </a:r>
          </a:p>
        </p:txBody>
      </p:sp>
    </p:spTree>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2EC590-DE22-4470-859D-C6B9799359B6}" type="datetime3">
              <a:rPr lang="en-US"/>
              <a:pPr/>
              <a:t>22 March 2017</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0D3425AD-7C66-4E22-8F28-DD000A2710C6}" type="slidenum">
              <a:rPr lang="en-US"/>
              <a:pPr/>
              <a:t>48</a:t>
            </a:fld>
            <a:endParaRPr lang="en-US"/>
          </a:p>
        </p:txBody>
      </p:sp>
      <p:sp>
        <p:nvSpPr>
          <p:cNvPr id="1228804" name="Rectangle 4"/>
          <p:cNvSpPr>
            <a:spLocks noGrp="1" noChangeArrowheads="1"/>
          </p:cNvSpPr>
          <p:nvPr>
            <p:ph type="title"/>
          </p:nvPr>
        </p:nvSpPr>
        <p:spPr/>
        <p:txBody>
          <a:bodyPr/>
          <a:lstStyle/>
          <a:p>
            <a:r>
              <a:rPr lang="en-US"/>
              <a:t>Phone Modeling with HMMs</a:t>
            </a:r>
          </a:p>
        </p:txBody>
      </p:sp>
      <p:graphicFrame>
        <p:nvGraphicFramePr>
          <p:cNvPr id="1228805" name="Object 5"/>
          <p:cNvGraphicFramePr>
            <a:graphicFrameLocks noGrp="1" noChangeAspect="1"/>
          </p:cNvGraphicFramePr>
          <p:nvPr>
            <p:ph sz="half" idx="1"/>
          </p:nvPr>
        </p:nvGraphicFramePr>
        <p:xfrm>
          <a:off x="1089025" y="1447800"/>
          <a:ext cx="6956425" cy="2209800"/>
        </p:xfrm>
        <a:graphic>
          <a:graphicData uri="http://schemas.openxmlformats.org/presentationml/2006/ole">
            <mc:AlternateContent xmlns:mc="http://schemas.openxmlformats.org/markup-compatibility/2006">
              <mc:Choice xmlns:v="urn:schemas-microsoft-com:vml" Requires="v">
                <p:oleObj spid="_x0000_s1228875" name="Visio" r:id="rId3" imgW="6225778" imgH="1977747" progId="Visio.Drawing.11">
                  <p:embed/>
                </p:oleObj>
              </mc:Choice>
              <mc:Fallback>
                <p:oleObj name="Visio" r:id="rId3" imgW="6225778" imgH="1977747" progId="Visio.Drawing.11">
                  <p:embed/>
                  <p:pic>
                    <p:nvPicPr>
                      <p:cNvPr id="0" name="Picture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025" y="1447800"/>
                        <a:ext cx="6956425"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806" name="Rectangle 6"/>
          <p:cNvSpPr>
            <a:spLocks noGrp="1" noChangeArrowheads="1"/>
          </p:cNvSpPr>
          <p:nvPr>
            <p:ph type="body" sz="half" idx="2"/>
          </p:nvPr>
        </p:nvSpPr>
        <p:spPr/>
        <p:txBody>
          <a:bodyPr/>
          <a:lstStyle/>
          <a:p>
            <a:r>
              <a:rPr lang="en-US" sz="2000" dirty="0"/>
              <a:t>A standard 5-state HMM model for a phone, consisting of three emitting states (corresponding to the transition-in, steady state, and transition-out regions of the phone) and two non-emitting states.</a:t>
            </a:r>
          </a:p>
        </p:txBody>
      </p:sp>
    </p:spTree>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230ED7-A09C-4191-BD35-94E537216A07}"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1881F06-A3E4-413C-9ED5-7408BDBE6CAB}" type="slidenum">
              <a:rPr lang="en-US"/>
              <a:pPr/>
              <a:t>49</a:t>
            </a:fld>
            <a:endParaRPr lang="en-US"/>
          </a:p>
        </p:txBody>
      </p:sp>
      <p:sp>
        <p:nvSpPr>
          <p:cNvPr id="1230850" name="Rectangle 2"/>
          <p:cNvSpPr>
            <a:spLocks noGrp="1" noChangeArrowheads="1"/>
          </p:cNvSpPr>
          <p:nvPr>
            <p:ph type="title"/>
          </p:nvPr>
        </p:nvSpPr>
        <p:spPr/>
        <p:txBody>
          <a:bodyPr/>
          <a:lstStyle/>
          <a:p>
            <a:r>
              <a:rPr lang="en-US"/>
              <a:t>Phone Modeling with HMMs</a:t>
            </a:r>
          </a:p>
        </p:txBody>
      </p:sp>
      <p:sp>
        <p:nvSpPr>
          <p:cNvPr id="1230851" name="Rectangle 3"/>
          <p:cNvSpPr>
            <a:spLocks noGrp="1" noChangeArrowheads="1"/>
          </p:cNvSpPr>
          <p:nvPr>
            <p:ph type="body" idx="1"/>
          </p:nvPr>
        </p:nvSpPr>
        <p:spPr/>
        <p:txBody>
          <a:bodyPr/>
          <a:lstStyle/>
          <a:p>
            <a:pPr>
              <a:lnSpc>
                <a:spcPct val="80000"/>
              </a:lnSpc>
            </a:pPr>
            <a:r>
              <a:rPr lang="en-US" sz="2000" dirty="0"/>
              <a:t>To build a HMM for an entire word using these more complex phone models, we can simply replace each phone of the word model in </a:t>
            </a:r>
            <a:r>
              <a:rPr lang="en-US" sz="2000" dirty="0">
                <a:hlinkClick r:id="rId2" action="ppaction://hlinksldjump"/>
              </a:rPr>
              <a:t>Example of HMM for Speech Recognition</a:t>
            </a:r>
            <a:r>
              <a:rPr lang="en-US" sz="2000" dirty="0"/>
              <a:t> with a 3-state phone HMM. </a:t>
            </a:r>
          </a:p>
          <a:p>
            <a:pPr>
              <a:lnSpc>
                <a:spcPct val="80000"/>
              </a:lnSpc>
            </a:pPr>
            <a:endParaRPr lang="en-US" sz="2000" dirty="0"/>
          </a:p>
          <a:p>
            <a:pPr>
              <a:lnSpc>
                <a:spcPct val="80000"/>
              </a:lnSpc>
            </a:pPr>
            <a:r>
              <a:rPr lang="en-US" sz="2000" dirty="0"/>
              <a:t>We replace the non-emitting start and end states for each phone model with transitions directly to the emitting state of the preceding and following phone, leaving only two non-emitting states for the entire word.</a:t>
            </a:r>
          </a:p>
          <a:p>
            <a:pPr>
              <a:lnSpc>
                <a:spcPct val="80000"/>
              </a:lnSpc>
              <a:buFont typeface="Wingdings" pitchFamily="2" charset="2"/>
              <a:buNone/>
            </a:pPr>
            <a:r>
              <a:rPr lang="en-US" sz="2000" dirty="0"/>
              <a:t> </a:t>
            </a:r>
          </a:p>
          <a:p>
            <a:pPr>
              <a:lnSpc>
                <a:spcPct val="80000"/>
              </a:lnSpc>
            </a:pPr>
            <a:r>
              <a:rPr lang="en-US" sz="2000" dirty="0"/>
              <a:t>Figure in the next slide shows the expanded word.</a:t>
            </a: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EF6478-5DB3-43E1-A95F-4564F69E720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B7BA4A8-ACA0-4D58-BE36-B22F13CF046B}" type="slidenum">
              <a:rPr lang="en-US"/>
              <a:pPr/>
              <a:t>5</a:t>
            </a:fld>
            <a:endParaRPr lang="en-US"/>
          </a:p>
        </p:txBody>
      </p:sp>
      <p:sp>
        <p:nvSpPr>
          <p:cNvPr id="1149954" name="Rectangle 2"/>
          <p:cNvSpPr>
            <a:spLocks noGrp="1" noChangeArrowheads="1"/>
          </p:cNvSpPr>
          <p:nvPr>
            <p:ph type="title"/>
          </p:nvPr>
        </p:nvSpPr>
        <p:spPr/>
        <p:txBody>
          <a:bodyPr/>
          <a:lstStyle/>
          <a:p>
            <a:r>
              <a:rPr lang="en-US"/>
              <a:t>Application Areas</a:t>
            </a:r>
          </a:p>
        </p:txBody>
      </p:sp>
      <p:sp>
        <p:nvSpPr>
          <p:cNvPr id="1149955" name="Rectangle 3"/>
          <p:cNvSpPr>
            <a:spLocks noGrp="1" noChangeArrowheads="1"/>
          </p:cNvSpPr>
          <p:nvPr>
            <p:ph type="body" idx="1"/>
          </p:nvPr>
        </p:nvSpPr>
        <p:spPr/>
        <p:txBody>
          <a:bodyPr/>
          <a:lstStyle/>
          <a:p>
            <a:pPr>
              <a:lnSpc>
                <a:spcPct val="80000"/>
              </a:lnSpc>
            </a:pPr>
            <a:r>
              <a:rPr lang="en-US" sz="2000" dirty="0"/>
              <a:t>Finally, ASR is applied to </a:t>
            </a:r>
            <a:r>
              <a:rPr lang="en-US" sz="2000" b="1" dirty="0">
                <a:solidFill>
                  <a:srgbClr val="FF0000"/>
                </a:solidFill>
              </a:rPr>
              <a:t>dictation</a:t>
            </a:r>
            <a:r>
              <a:rPr lang="en-US" sz="2000" dirty="0"/>
              <a:t>, that is, transcription of extended monologue by a single specific speaker. Dictation is common in fields such as law and is also important as part of augmentative communication (interaction between computers and humans with some disability resulting in the inability to type, or the inability to speak). </a:t>
            </a:r>
            <a:r>
              <a:rPr lang="en-US" sz="2000" dirty="0" smtClean="0"/>
              <a:t/>
            </a:r>
            <a:br>
              <a:rPr lang="en-US" sz="2000" dirty="0" smtClean="0"/>
            </a:br>
            <a:r>
              <a:rPr lang="en-US" sz="2000" dirty="0" smtClean="0"/>
              <a:t/>
            </a:r>
            <a:br>
              <a:rPr lang="en-US" sz="2000" dirty="0" smtClean="0"/>
            </a:br>
            <a:r>
              <a:rPr lang="en-US" sz="2000" dirty="0" smtClean="0"/>
              <a:t>The </a:t>
            </a:r>
            <a:r>
              <a:rPr lang="en-US" sz="2000" dirty="0"/>
              <a:t>blind Milton famously dictated </a:t>
            </a:r>
            <a:r>
              <a:rPr lang="en-US" sz="2000" i="1" dirty="0"/>
              <a:t>Paradise Lost </a:t>
            </a:r>
            <a:r>
              <a:rPr lang="en-US" sz="2000" dirty="0"/>
              <a:t>to his daughters, and Henry James dictated his later novels after a repetitive stress injury.</a:t>
            </a:r>
          </a:p>
          <a:p>
            <a:pPr>
              <a:lnSpc>
                <a:spcPct val="80000"/>
              </a:lnSpc>
            </a:pPr>
            <a:endParaRPr lang="en-US" sz="2000" dirty="0"/>
          </a:p>
        </p:txBody>
      </p:sp>
    </p:spTree>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24385C2A-D12F-44A1-A2E2-0C4B5AC872D5}"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79BC03BB-D15D-4D14-8522-85856C6F7194}" type="slidenum">
              <a:rPr lang="en-US"/>
              <a:pPr/>
              <a:t>50</a:t>
            </a:fld>
            <a:endParaRPr lang="en-US"/>
          </a:p>
        </p:txBody>
      </p:sp>
      <p:sp>
        <p:nvSpPr>
          <p:cNvPr id="1231876" name="Rectangle 4"/>
          <p:cNvSpPr>
            <a:spLocks noGrp="1" noChangeArrowheads="1"/>
          </p:cNvSpPr>
          <p:nvPr>
            <p:ph type="title"/>
          </p:nvPr>
        </p:nvSpPr>
        <p:spPr/>
        <p:txBody>
          <a:bodyPr/>
          <a:lstStyle/>
          <a:p>
            <a:r>
              <a:rPr lang="en-US"/>
              <a:t>Phone Modeling with HMMs</a:t>
            </a:r>
          </a:p>
        </p:txBody>
      </p:sp>
      <p:graphicFrame>
        <p:nvGraphicFramePr>
          <p:cNvPr id="1231875" name="Object 3"/>
          <p:cNvGraphicFramePr>
            <a:graphicFrameLocks noGrp="1" noChangeAspect="1"/>
          </p:cNvGraphicFramePr>
          <p:nvPr>
            <p:ph idx="1"/>
            <p:extLst>
              <p:ext uri="{D42A27DB-BD31-4B8C-83A1-F6EECF244321}">
                <p14:modId xmlns:p14="http://schemas.microsoft.com/office/powerpoint/2010/main" val="1436110802"/>
              </p:ext>
            </p:extLst>
          </p:nvPr>
        </p:nvGraphicFramePr>
        <p:xfrm>
          <a:off x="615950" y="1355725"/>
          <a:ext cx="7912100" cy="3806825"/>
        </p:xfrm>
        <a:graphic>
          <a:graphicData uri="http://schemas.openxmlformats.org/presentationml/2006/ole">
            <mc:AlternateContent xmlns:mc="http://schemas.openxmlformats.org/markup-compatibility/2006">
              <mc:Choice xmlns:v="urn:schemas-microsoft-com:vml" Requires="v">
                <p:oleObj spid="_x0000_s1231946" name="Visio" r:id="rId3" imgW="7048647" imgH="3390900" progId="Visio.Drawing.11">
                  <p:embed/>
                </p:oleObj>
              </mc:Choice>
              <mc:Fallback>
                <p:oleObj name="Visio" r:id="rId3" imgW="7048647" imgH="3390900" progId="Visio.Drawing.11">
                  <p:embed/>
                  <p:pic>
                    <p:nvPicPr>
                      <p:cNvPr id="0" name="Picture 5"/>
                      <p:cNvPicPr>
                        <a:picLocks noGrp="1" noChangeAspect="1" noChangeArrowheads="1"/>
                      </p:cNvPicPr>
                      <p:nvPr/>
                    </p:nvPicPr>
                    <p:blipFill>
                      <a:blip r:embed="rId4"/>
                      <a:srcRect/>
                      <a:stretch>
                        <a:fillRect/>
                      </a:stretch>
                    </p:blipFill>
                    <p:spPr bwMode="auto">
                      <a:xfrm>
                        <a:off x="615950" y="1355725"/>
                        <a:ext cx="7912100" cy="380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1878" name="Text Box 6"/>
          <p:cNvSpPr txBox="1">
            <a:spLocks noChangeArrowheads="1"/>
          </p:cNvSpPr>
          <p:nvPr/>
        </p:nvSpPr>
        <p:spPr bwMode="auto">
          <a:xfrm>
            <a:off x="577850" y="5426075"/>
            <a:ext cx="7950200" cy="641350"/>
          </a:xfrm>
          <a:prstGeom prst="rect">
            <a:avLst/>
          </a:prstGeom>
          <a:noFill/>
          <a:ln w="9525" algn="ctr">
            <a:noFill/>
            <a:miter lim="800000"/>
            <a:headEnd/>
            <a:tailEnd/>
          </a:ln>
          <a:effectLst/>
        </p:spPr>
        <p:txBody>
          <a:bodyPr>
            <a:spAutoFit/>
          </a:bodyPr>
          <a:lstStyle/>
          <a:p>
            <a:pPr algn="l"/>
            <a:r>
              <a:rPr lang="en-US"/>
              <a:t>A composite word model for “six”, [s ih k s], formed by concatenating four phone models, each with three emitting states.</a:t>
            </a:r>
          </a:p>
        </p:txBody>
      </p:sp>
    </p:spTree>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a:t>
            </a:r>
            <a:endParaRPr lang="en-US" dirty="0"/>
          </a:p>
        </p:txBody>
      </p:sp>
      <p:pic>
        <p:nvPicPr>
          <p:cNvPr id="8" name="Content Placeholder 7"/>
          <p:cNvPicPr>
            <a:picLocks noGrp="1" noChangeAspect="1"/>
          </p:cNvPicPr>
          <p:nvPr>
            <p:ph idx="1"/>
          </p:nvPr>
        </p:nvPicPr>
        <p:blipFill>
          <a:blip r:embed="rId2"/>
          <a:stretch>
            <a:fillRect/>
          </a:stretch>
        </p:blipFill>
        <p:spPr>
          <a:xfrm>
            <a:off x="609600" y="1447800"/>
            <a:ext cx="7924799" cy="4572000"/>
          </a:xfrm>
          <a:prstGeom prst="rect">
            <a:avLst/>
          </a:prstGeom>
        </p:spPr>
      </p:pic>
      <p:sp>
        <p:nvSpPr>
          <p:cNvPr id="4" name="Date Placeholder 3"/>
          <p:cNvSpPr>
            <a:spLocks noGrp="1"/>
          </p:cNvSpPr>
          <p:nvPr>
            <p:ph type="dt" sz="half" idx="10"/>
          </p:nvPr>
        </p:nvSpPr>
        <p:spPr/>
        <p:txBody>
          <a:bodyPr/>
          <a:lstStyle/>
          <a:p>
            <a:fld id="{AA0F0FCC-784E-4283-8A21-1C39C51548FA}" type="datetime3">
              <a:rPr lang="en-US" smtClean="0"/>
              <a:pPr/>
              <a:t>27 March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51</a:t>
            </a:fld>
            <a:endParaRPr lang="en-US"/>
          </a:p>
        </p:txBody>
      </p:sp>
    </p:spTree>
    <p:extLst>
      <p:ext uri="{BB962C8B-B14F-4D97-AF65-F5344CB8AC3E}">
        <p14:creationId xmlns:p14="http://schemas.microsoft.com/office/powerpoint/2010/main" val="3418733278"/>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82F2E4-B5BB-49E4-94F2-D0355E4113A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E9206B9-1873-4526-A420-2A5572CE089E}" type="slidenum">
              <a:rPr lang="en-US"/>
              <a:pPr/>
              <a:t>52</a:t>
            </a:fld>
            <a:endParaRPr lang="en-US"/>
          </a:p>
        </p:txBody>
      </p:sp>
      <p:sp>
        <p:nvSpPr>
          <p:cNvPr id="1233922" name="Rectangle 2"/>
          <p:cNvSpPr>
            <a:spLocks noGrp="1" noChangeArrowheads="1"/>
          </p:cNvSpPr>
          <p:nvPr>
            <p:ph type="title"/>
          </p:nvPr>
        </p:nvSpPr>
        <p:spPr/>
        <p:txBody>
          <a:bodyPr/>
          <a:lstStyle/>
          <a:p>
            <a:r>
              <a:rPr lang="en-US" dirty="0"/>
              <a:t>Phone Modeling with HMMs</a:t>
            </a:r>
          </a:p>
        </p:txBody>
      </p:sp>
      <p:sp>
        <p:nvSpPr>
          <p:cNvPr id="1233923" name="Rectangle 3"/>
          <p:cNvSpPr>
            <a:spLocks noGrp="1" noChangeArrowheads="1"/>
          </p:cNvSpPr>
          <p:nvPr>
            <p:ph type="body" idx="1"/>
          </p:nvPr>
        </p:nvSpPr>
        <p:spPr/>
        <p:txBody>
          <a:bodyPr/>
          <a:lstStyle/>
          <a:p>
            <a:pPr>
              <a:lnSpc>
                <a:spcPct val="80000"/>
              </a:lnSpc>
            </a:pPr>
            <a:r>
              <a:rPr lang="en-US" sz="2100" dirty="0"/>
              <a:t>Another way of looking at the </a:t>
            </a:r>
            <a:r>
              <a:rPr lang="en-US" sz="2100" b="1" i="1" dirty="0">
                <a:latin typeface="Times New Roman" pitchFamily="18" charset="0"/>
                <a:cs typeface="Times New Roman" pitchFamily="18" charset="0"/>
              </a:rPr>
              <a:t>A</a:t>
            </a:r>
            <a:r>
              <a:rPr lang="en-US" sz="2100" i="1" dirty="0"/>
              <a:t> – transitional </a:t>
            </a:r>
            <a:r>
              <a:rPr lang="en-US" sz="2100" dirty="0"/>
              <a:t>probabilities and the states </a:t>
            </a:r>
            <a:r>
              <a:rPr lang="en-US" sz="2100" b="1" i="1" dirty="0">
                <a:latin typeface="Times New Roman" pitchFamily="18" charset="0"/>
                <a:cs typeface="Times New Roman" pitchFamily="18" charset="0"/>
              </a:rPr>
              <a:t>Q</a:t>
            </a:r>
            <a:r>
              <a:rPr lang="en-US" sz="2100" i="1" dirty="0"/>
              <a:t> </a:t>
            </a:r>
            <a:r>
              <a:rPr lang="en-US" sz="2100" dirty="0"/>
              <a:t>is that together they represent a </a:t>
            </a:r>
            <a:r>
              <a:rPr lang="en-US" sz="2100" b="1" dirty="0"/>
              <a:t>lexicon</a:t>
            </a:r>
            <a:r>
              <a:rPr lang="en-US" sz="2100" dirty="0"/>
              <a:t>: a set of pronunciations for words, each pronunciation consisting of a set of sub-phones, with the order of the sub-phones specified by the transition probabilities </a:t>
            </a:r>
            <a:r>
              <a:rPr lang="en-US" sz="2100" b="1" i="1" dirty="0" smtClean="0">
                <a:latin typeface="Times New Roman" pitchFamily="18" charset="0"/>
                <a:cs typeface="Times New Roman" pitchFamily="18" charset="0"/>
              </a:rPr>
              <a:t>A</a:t>
            </a:r>
            <a:r>
              <a:rPr lang="en-US" sz="2100" dirty="0" smtClean="0"/>
              <a:t>.</a:t>
            </a:r>
            <a:endParaRPr lang="en-US" sz="2100" dirty="0"/>
          </a:p>
          <a:p>
            <a:pPr>
              <a:lnSpc>
                <a:spcPct val="80000"/>
              </a:lnSpc>
            </a:pPr>
            <a:endParaRPr lang="en-US" sz="2100" dirty="0"/>
          </a:p>
        </p:txBody>
      </p:sp>
    </p:spTree>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Phone Modeling with HMMs</a:t>
            </a:r>
            <a:endParaRPr lang="en-US" dirty="0"/>
          </a:p>
        </p:txBody>
      </p:sp>
      <p:sp>
        <p:nvSpPr>
          <p:cNvPr id="3" name="Content Placeholder 2"/>
          <p:cNvSpPr>
            <a:spLocks noGrp="1"/>
          </p:cNvSpPr>
          <p:nvPr>
            <p:ph idx="1"/>
          </p:nvPr>
        </p:nvSpPr>
        <p:spPr/>
        <p:txBody>
          <a:bodyPr/>
          <a:lstStyle/>
          <a:p>
            <a:pPr>
              <a:lnSpc>
                <a:spcPct val="80000"/>
              </a:lnSpc>
            </a:pPr>
            <a:r>
              <a:rPr lang="en-US" sz="2100" dirty="0" smtClean="0"/>
              <a:t>We have now covered the basic structure of HMM states for representing phones and words in speech recognition. Later in this chapter we will see further augmentations of the HMM word model shown in the Figure in previous slide, such as </a:t>
            </a:r>
          </a:p>
          <a:p>
            <a:pPr lvl="1">
              <a:lnSpc>
                <a:spcPct val="80000"/>
              </a:lnSpc>
            </a:pPr>
            <a:r>
              <a:rPr lang="en-US" sz="2000" dirty="0" smtClean="0"/>
              <a:t>the use of </a:t>
            </a:r>
            <a:r>
              <a:rPr lang="en-US" sz="2000" dirty="0" err="1" smtClean="0"/>
              <a:t>triphone</a:t>
            </a:r>
            <a:r>
              <a:rPr lang="en-US" sz="2000" dirty="0" smtClean="0"/>
              <a:t> models which make use of phone context, and </a:t>
            </a:r>
          </a:p>
          <a:p>
            <a:pPr lvl="1">
              <a:lnSpc>
                <a:spcPct val="80000"/>
              </a:lnSpc>
            </a:pPr>
            <a:r>
              <a:rPr lang="en-US" sz="2000" dirty="0" smtClean="0"/>
              <a:t>the use of special phones to model silence. </a:t>
            </a:r>
          </a:p>
        </p:txBody>
      </p:sp>
      <p:sp>
        <p:nvSpPr>
          <p:cNvPr id="4" name="Date Placeholder 3"/>
          <p:cNvSpPr>
            <a:spLocks noGrp="1"/>
          </p:cNvSpPr>
          <p:nvPr>
            <p:ph type="dt" sz="half" idx="10"/>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53</a:t>
            </a:fld>
            <a:endParaRPr lang="en-US"/>
          </a:p>
        </p:txBody>
      </p:sp>
    </p:spTree>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6" name="Rectangle 4"/>
          <p:cNvSpPr>
            <a:spLocks noGrp="1" noChangeArrowheads="1"/>
          </p:cNvSpPr>
          <p:nvPr>
            <p:ph type="ctrTitle"/>
          </p:nvPr>
        </p:nvSpPr>
        <p:spPr/>
        <p:txBody>
          <a:bodyPr/>
          <a:lstStyle/>
          <a:p>
            <a:r>
              <a:rPr lang="en-US" dirty="0" smtClean="0"/>
              <a:t>Acoustic Observations</a:t>
            </a:r>
            <a:endParaRPr lang="en-US" dirty="0"/>
          </a:p>
        </p:txBody>
      </p:sp>
      <p:sp>
        <p:nvSpPr>
          <p:cNvPr id="1236997" name="Rectangle 5"/>
          <p:cNvSpPr>
            <a:spLocks noGrp="1" noChangeArrowheads="1"/>
          </p:cNvSpPr>
          <p:nvPr>
            <p:ph type="subTitle" idx="1"/>
          </p:nvPr>
        </p:nvSpPr>
        <p:spPr/>
        <p:txBody>
          <a:bodyPr/>
          <a:lstStyle/>
          <a:p>
            <a:r>
              <a:rPr lang="en-US" dirty="0" smtClean="0"/>
              <a:t>Acoustic Observations</a:t>
            </a:r>
            <a:endParaRPr lang="en-US" dirty="0"/>
          </a:p>
        </p:txBody>
      </p:sp>
    </p:spTree>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5E0FEB-EF98-4504-915A-F8C9DBAB6CAD}"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2495AE4-3456-46E3-A1BD-F1BFEE018B80}" type="slidenum">
              <a:rPr lang="en-US"/>
              <a:pPr/>
              <a:t>55</a:t>
            </a:fld>
            <a:endParaRPr lang="en-US"/>
          </a:p>
        </p:txBody>
      </p:sp>
      <p:sp>
        <p:nvSpPr>
          <p:cNvPr id="1234946" name="Rectangle 2"/>
          <p:cNvSpPr>
            <a:spLocks noGrp="1" noChangeArrowheads="1"/>
          </p:cNvSpPr>
          <p:nvPr>
            <p:ph type="title"/>
          </p:nvPr>
        </p:nvSpPr>
        <p:spPr/>
        <p:txBody>
          <a:bodyPr/>
          <a:lstStyle/>
          <a:p>
            <a:r>
              <a:rPr lang="en-US"/>
              <a:t>Acoustic Observations</a:t>
            </a:r>
          </a:p>
        </p:txBody>
      </p:sp>
      <p:sp>
        <p:nvSpPr>
          <p:cNvPr id="1234947" name="Rectangle 3"/>
          <p:cNvSpPr>
            <a:spLocks noGrp="1" noChangeArrowheads="1"/>
          </p:cNvSpPr>
          <p:nvPr>
            <p:ph type="body" idx="1"/>
          </p:nvPr>
        </p:nvSpPr>
        <p:spPr/>
        <p:txBody>
          <a:bodyPr/>
          <a:lstStyle/>
          <a:p>
            <a:pPr>
              <a:lnSpc>
                <a:spcPct val="90000"/>
              </a:lnSpc>
            </a:pPr>
            <a:r>
              <a:rPr lang="en-US" sz="2000"/>
              <a:t>First, though, we need to turn to the next component of HMMs for speech recognition: </a:t>
            </a:r>
          </a:p>
          <a:p>
            <a:pPr lvl="1">
              <a:lnSpc>
                <a:spcPct val="90000"/>
              </a:lnSpc>
            </a:pPr>
            <a:r>
              <a:rPr lang="en-US" sz="2000"/>
              <a:t>The observation likelihoods. And in order to discuss observation likelihoods, we first need to introduce the actual acoustic observations: feature vectors. </a:t>
            </a:r>
          </a:p>
          <a:p>
            <a:pPr lvl="1">
              <a:lnSpc>
                <a:spcPct val="90000"/>
              </a:lnSpc>
            </a:pPr>
            <a:r>
              <a:rPr lang="en-US" sz="2000"/>
              <a:t>After discussing these in Sec. 9.3, we turn in Sec. 9.4 the acoustic model and details of observation likelihood computation. </a:t>
            </a:r>
          </a:p>
          <a:p>
            <a:pPr>
              <a:lnSpc>
                <a:spcPct val="90000"/>
              </a:lnSpc>
            </a:pPr>
            <a:r>
              <a:rPr lang="en-US" sz="2000"/>
              <a:t>We then re-introduce Viterbi decoding and show how the acoustic model and language model are combined to choose the best sentence</a:t>
            </a:r>
          </a:p>
        </p:txBody>
      </p:sp>
    </p:spTree>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6" name="Rectangle 4"/>
          <p:cNvSpPr>
            <a:spLocks noGrp="1" noChangeArrowheads="1"/>
          </p:cNvSpPr>
          <p:nvPr>
            <p:ph type="ctrTitle"/>
          </p:nvPr>
        </p:nvSpPr>
        <p:spPr/>
        <p:txBody>
          <a:bodyPr/>
          <a:lstStyle/>
          <a:p>
            <a:r>
              <a:rPr lang="en-US" dirty="0"/>
              <a:t>Feature </a:t>
            </a:r>
            <a:r>
              <a:rPr lang="en-US" dirty="0" smtClean="0"/>
              <a:t>Extraction</a:t>
            </a:r>
            <a:endParaRPr lang="en-US" dirty="0"/>
          </a:p>
        </p:txBody>
      </p:sp>
      <p:sp>
        <p:nvSpPr>
          <p:cNvPr id="1236997" name="Rectangle 5"/>
          <p:cNvSpPr>
            <a:spLocks noGrp="1" noChangeArrowheads="1"/>
          </p:cNvSpPr>
          <p:nvPr>
            <p:ph type="subTitle" idx="1"/>
          </p:nvPr>
        </p:nvSpPr>
        <p:spPr/>
        <p:txBody>
          <a:bodyPr/>
          <a:lstStyle/>
          <a:p>
            <a:r>
              <a:rPr lang="en-US"/>
              <a:t>MFCC Vectors</a:t>
            </a:r>
          </a:p>
        </p:txBody>
      </p:sp>
    </p:spTree>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F149C1-AFC4-4AE8-9C36-9B77302622FE}"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B939242-62B8-47B1-8820-2A71086D88D1}" type="slidenum">
              <a:rPr lang="en-US"/>
              <a:pPr/>
              <a:t>57</a:t>
            </a:fld>
            <a:endParaRPr lang="en-US"/>
          </a:p>
        </p:txBody>
      </p:sp>
      <p:sp>
        <p:nvSpPr>
          <p:cNvPr id="1235970" name="Rectangle 2"/>
          <p:cNvSpPr>
            <a:spLocks noGrp="1" noChangeArrowheads="1"/>
          </p:cNvSpPr>
          <p:nvPr>
            <p:ph type="title"/>
          </p:nvPr>
        </p:nvSpPr>
        <p:spPr/>
        <p:txBody>
          <a:bodyPr/>
          <a:lstStyle/>
          <a:p>
            <a:r>
              <a:rPr lang="en-US" sz="3400"/>
              <a:t>Feature Extraction: MFCC Vectors</a:t>
            </a:r>
          </a:p>
        </p:txBody>
      </p:sp>
      <p:sp>
        <p:nvSpPr>
          <p:cNvPr id="1235971" name="Rectangle 3"/>
          <p:cNvSpPr>
            <a:spLocks noGrp="1" noChangeArrowheads="1"/>
          </p:cNvSpPr>
          <p:nvPr>
            <p:ph type="body" idx="1"/>
          </p:nvPr>
        </p:nvSpPr>
        <p:spPr/>
        <p:txBody>
          <a:bodyPr/>
          <a:lstStyle/>
          <a:p>
            <a:pPr>
              <a:lnSpc>
                <a:spcPct val="80000"/>
              </a:lnSpc>
            </a:pPr>
            <a:r>
              <a:rPr lang="en-US" sz="2000" dirty="0"/>
              <a:t>Feature Vectors:</a:t>
            </a:r>
          </a:p>
          <a:p>
            <a:pPr lvl="1">
              <a:lnSpc>
                <a:spcPct val="80000"/>
              </a:lnSpc>
            </a:pPr>
            <a:r>
              <a:rPr lang="en-US" sz="2000" dirty="0"/>
              <a:t>Our goal in this section is to describe how we transform the input waveform into a sequence of acoustic </a:t>
            </a:r>
            <a:r>
              <a:rPr lang="en-US" sz="2000" b="1" dirty="0"/>
              <a:t>feature vectors</a:t>
            </a:r>
            <a:r>
              <a:rPr lang="en-US" sz="2000" dirty="0"/>
              <a:t>, each vector representing the information in a small time window of the signal. While there are many possible such feature representations, </a:t>
            </a:r>
            <a:r>
              <a:rPr lang="en-US" sz="2000" b="1" dirty="0"/>
              <a:t>MFCC</a:t>
            </a:r>
            <a:r>
              <a:rPr lang="en-US" sz="2000" dirty="0"/>
              <a:t> by far </a:t>
            </a:r>
            <a:r>
              <a:rPr lang="en-US" sz="2000" dirty="0" smtClean="0"/>
              <a:t>is the </a:t>
            </a:r>
            <a:r>
              <a:rPr lang="en-US" sz="2000" dirty="0"/>
              <a:t>most common in speech </a:t>
            </a:r>
            <a:r>
              <a:rPr lang="en-US" sz="2000" dirty="0" smtClean="0"/>
              <a:t>recognition: </a:t>
            </a:r>
            <a:r>
              <a:rPr lang="en-US" sz="2000" dirty="0"/>
              <a:t>the </a:t>
            </a:r>
            <a:r>
              <a:rPr lang="en-US" sz="2000" b="1" dirty="0" err="1"/>
              <a:t>mel</a:t>
            </a:r>
            <a:r>
              <a:rPr lang="en-US" sz="2000" b="1" dirty="0"/>
              <a:t> frequency cepstral coefficients</a:t>
            </a:r>
            <a:r>
              <a:rPr lang="en-US" sz="2000" dirty="0"/>
              <a:t>. </a:t>
            </a:r>
          </a:p>
          <a:p>
            <a:pPr>
              <a:lnSpc>
                <a:spcPct val="80000"/>
              </a:lnSpc>
            </a:pPr>
            <a:r>
              <a:rPr lang="en-US" sz="2000" dirty="0"/>
              <a:t>Mel Frequency Cepstral </a:t>
            </a:r>
            <a:r>
              <a:rPr lang="en-US" sz="2000" dirty="0" smtClean="0"/>
              <a:t>Coefficients</a:t>
            </a:r>
            <a:endParaRPr lang="en-US" sz="2000" dirty="0"/>
          </a:p>
          <a:p>
            <a:pPr lvl="1">
              <a:lnSpc>
                <a:spcPct val="80000"/>
              </a:lnSpc>
            </a:pPr>
            <a:r>
              <a:rPr lang="en-US" sz="2000" dirty="0"/>
              <a:t>These are based on the important idea of the </a:t>
            </a:r>
            <a:r>
              <a:rPr lang="en-US" sz="2000" b="1" dirty="0" err="1"/>
              <a:t>cepstrum</a:t>
            </a:r>
            <a:r>
              <a:rPr lang="en-US" sz="2000" dirty="0"/>
              <a:t>. We will give a relatively high-level description of the process of extraction of MFCCs from a waveform; we strongly encourage students interested in more detail to follow up with a speech signal processing course.</a:t>
            </a:r>
          </a:p>
          <a:p>
            <a:pPr lvl="1">
              <a:lnSpc>
                <a:spcPct val="80000"/>
              </a:lnSpc>
              <a:buFont typeface="Wingdings" pitchFamily="2" charset="2"/>
              <a:buNone/>
            </a:pPr>
            <a:endParaRPr lang="en-US" sz="2000" dirty="0"/>
          </a:p>
        </p:txBody>
      </p:sp>
    </p:spTree>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0F556CC-CB97-4BA3-B22B-564E2410C04D}" type="datetime3">
              <a:rPr lang="en-US"/>
              <a:pPr/>
              <a:t>22 March 2017</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05EDDBE-DA3E-4187-8E77-0A203224E83B}" type="slidenum">
              <a:rPr lang="en-US"/>
              <a:pPr/>
              <a:t>58</a:t>
            </a:fld>
            <a:endParaRPr lang="en-US"/>
          </a:p>
        </p:txBody>
      </p:sp>
      <p:sp>
        <p:nvSpPr>
          <p:cNvPr id="1241090" name="Rectangle 2"/>
          <p:cNvSpPr>
            <a:spLocks noGrp="1" noChangeArrowheads="1"/>
          </p:cNvSpPr>
          <p:nvPr>
            <p:ph type="title"/>
          </p:nvPr>
        </p:nvSpPr>
        <p:spPr/>
        <p:txBody>
          <a:bodyPr/>
          <a:lstStyle/>
          <a:p>
            <a:r>
              <a:rPr lang="en-US"/>
              <a:t>MFCC Feature Extraction</a:t>
            </a:r>
          </a:p>
        </p:txBody>
      </p:sp>
      <p:graphicFrame>
        <p:nvGraphicFramePr>
          <p:cNvPr id="1241091" name="Object 3"/>
          <p:cNvGraphicFramePr>
            <a:graphicFrameLocks noGrp="1" noChangeAspect="1"/>
          </p:cNvGraphicFramePr>
          <p:nvPr>
            <p:ph sz="half" idx="1"/>
          </p:nvPr>
        </p:nvGraphicFramePr>
        <p:xfrm>
          <a:off x="654050" y="1470025"/>
          <a:ext cx="7874000" cy="2671763"/>
        </p:xfrm>
        <a:graphic>
          <a:graphicData uri="http://schemas.openxmlformats.org/presentationml/2006/ole">
            <mc:AlternateContent xmlns:mc="http://schemas.openxmlformats.org/markup-compatibility/2006">
              <mc:Choice xmlns:v="urn:schemas-microsoft-com:vml" Requires="v">
                <p:oleObj spid="_x0000_s1241161" name="Visio" r:id="rId3" imgW="7143464" imgH="2424589" progId="Visio.Drawing.11">
                  <p:embed/>
                </p:oleObj>
              </mc:Choice>
              <mc:Fallback>
                <p:oleObj name="Visio" r:id="rId3" imgW="7143464" imgH="2424589" progId="Visio.Drawing.11">
                  <p:embed/>
                  <p:pic>
                    <p:nvPicPr>
                      <p:cNvPr id="0"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50" y="1470025"/>
                        <a:ext cx="7874000" cy="267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1093" name="Rectangle 5"/>
          <p:cNvSpPr>
            <a:spLocks noGrp="1" noChangeArrowheads="1"/>
          </p:cNvSpPr>
          <p:nvPr>
            <p:ph type="body" sz="half" idx="2"/>
          </p:nvPr>
        </p:nvSpPr>
        <p:spPr>
          <a:xfrm>
            <a:off x="566738" y="4773613"/>
            <a:ext cx="8001000" cy="1246187"/>
          </a:xfrm>
        </p:spPr>
        <p:txBody>
          <a:bodyPr/>
          <a:lstStyle/>
          <a:p>
            <a:r>
              <a:rPr lang="en-US" sz="2000"/>
              <a:t>Extracting a sequence of 39-dimensional MFCC feature vectors from a quantized digitized waveform</a:t>
            </a:r>
          </a:p>
        </p:txBody>
      </p:sp>
    </p:spTree>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14F9E1-89DC-4969-814C-472D3BB4A6C0}"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A885092-6D91-4556-9182-7FD5510AE9FA}" type="slidenum">
              <a:rPr lang="en-US"/>
              <a:pPr/>
              <a:t>59</a:t>
            </a:fld>
            <a:endParaRPr lang="en-US"/>
          </a:p>
        </p:txBody>
      </p:sp>
      <p:sp>
        <p:nvSpPr>
          <p:cNvPr id="1239042" name="Rectangle 2"/>
          <p:cNvSpPr>
            <a:spLocks noGrp="1" noChangeArrowheads="1"/>
          </p:cNvSpPr>
          <p:nvPr>
            <p:ph type="title"/>
          </p:nvPr>
        </p:nvSpPr>
        <p:spPr/>
        <p:txBody>
          <a:bodyPr/>
          <a:lstStyle/>
          <a:p>
            <a:r>
              <a:rPr lang="en-US" sz="3400"/>
              <a:t>Feature Extraction: MFCC Vectors</a:t>
            </a:r>
          </a:p>
        </p:txBody>
      </p:sp>
      <p:sp>
        <p:nvSpPr>
          <p:cNvPr id="1239043" name="Rectangle 3"/>
          <p:cNvSpPr>
            <a:spLocks noGrp="1" noChangeArrowheads="1"/>
          </p:cNvSpPr>
          <p:nvPr>
            <p:ph type="body" idx="1"/>
          </p:nvPr>
        </p:nvSpPr>
        <p:spPr/>
        <p:txBody>
          <a:bodyPr/>
          <a:lstStyle/>
          <a:p>
            <a:pPr>
              <a:lnSpc>
                <a:spcPct val="80000"/>
              </a:lnSpc>
            </a:pPr>
            <a:r>
              <a:rPr lang="en-US" sz="1600" dirty="0"/>
              <a:t>Analog-to-Digital Conversion</a:t>
            </a:r>
          </a:p>
          <a:p>
            <a:pPr lvl="1">
              <a:lnSpc>
                <a:spcPct val="80000"/>
              </a:lnSpc>
            </a:pPr>
            <a:r>
              <a:rPr lang="en-US" sz="1600" dirty="0"/>
              <a:t>We begin with</a:t>
            </a:r>
            <a:r>
              <a:rPr lang="en-US" sz="1600" b="1" dirty="0"/>
              <a:t> </a:t>
            </a:r>
            <a:r>
              <a:rPr lang="en-US" sz="1600" dirty="0"/>
              <a:t>the process of digitizing and quantizing an analog speech waveform. Recall that the first step in processing speech is to convert the analog representations (first air pressure, and then analog electric signals in a microphone), into a digital signal. This process of </a:t>
            </a:r>
            <a:r>
              <a:rPr lang="en-US" sz="1600" b="1" dirty="0"/>
              <a:t>analog-to-digital conversion </a:t>
            </a:r>
            <a:r>
              <a:rPr lang="en-US" sz="1600" dirty="0"/>
              <a:t>has two steps: </a:t>
            </a:r>
          </a:p>
          <a:p>
            <a:pPr lvl="2">
              <a:lnSpc>
                <a:spcPct val="80000"/>
              </a:lnSpc>
            </a:pPr>
            <a:r>
              <a:rPr lang="en-US" sz="1600" b="1" dirty="0"/>
              <a:t>sampling </a:t>
            </a:r>
            <a:r>
              <a:rPr lang="en-US" sz="1600" dirty="0"/>
              <a:t>and </a:t>
            </a:r>
          </a:p>
          <a:p>
            <a:pPr lvl="2">
              <a:lnSpc>
                <a:spcPct val="80000"/>
              </a:lnSpc>
            </a:pPr>
            <a:r>
              <a:rPr lang="en-US" sz="1600" b="1" dirty="0"/>
              <a:t>quantization</a:t>
            </a:r>
            <a:r>
              <a:rPr lang="en-US" sz="1600" dirty="0"/>
              <a:t>. </a:t>
            </a:r>
          </a:p>
          <a:p>
            <a:pPr lvl="2">
              <a:lnSpc>
                <a:spcPct val="80000"/>
              </a:lnSpc>
            </a:pPr>
            <a:endParaRPr lang="en-US" sz="1600" dirty="0"/>
          </a:p>
          <a:p>
            <a:pPr>
              <a:lnSpc>
                <a:spcPct val="80000"/>
              </a:lnSpc>
            </a:pPr>
            <a:r>
              <a:rPr lang="en-US" sz="1600" dirty="0"/>
              <a:t>Sampling, Sampling Rate, </a:t>
            </a:r>
            <a:r>
              <a:rPr lang="en-US" sz="1600" dirty="0" err="1"/>
              <a:t>Nyqist</a:t>
            </a:r>
            <a:r>
              <a:rPr lang="en-US" sz="1600" dirty="0"/>
              <a:t> </a:t>
            </a:r>
            <a:r>
              <a:rPr lang="en-US" sz="1600" dirty="0" smtClean="0"/>
              <a:t>Frequency:</a:t>
            </a:r>
            <a:endParaRPr lang="en-US" sz="1600" dirty="0"/>
          </a:p>
          <a:p>
            <a:pPr lvl="1">
              <a:lnSpc>
                <a:spcPct val="80000"/>
              </a:lnSpc>
            </a:pPr>
            <a:r>
              <a:rPr lang="en-US" sz="1600" dirty="0"/>
              <a:t>A signal is sampled by measuring its amplitude at a particular time; the </a:t>
            </a:r>
            <a:r>
              <a:rPr lang="en-US" sz="1600" b="1" dirty="0"/>
              <a:t>sampling rate </a:t>
            </a:r>
            <a:r>
              <a:rPr lang="en-US" sz="1600" dirty="0"/>
              <a:t>is the number of samples taken per second. In order to accurately measure a wave, it is necessary to have at least two samples in each cycle: one measuring the positive part of the wave and one measuring the negative part.</a:t>
            </a:r>
          </a:p>
          <a:p>
            <a:pPr lvl="1">
              <a:lnSpc>
                <a:spcPct val="80000"/>
              </a:lnSpc>
            </a:pPr>
            <a:r>
              <a:rPr lang="en-US" sz="1600" dirty="0"/>
              <a:t>More than two samples per cycle increases the amplitude accuracy, but less than two samples will cause the frequency of the wave to be completely missed. Thus the maximum frequency wave that can be measured is one whose frequency is half the sample rate (since every cycle needs two samples). This maximum frequency for a given </a:t>
            </a:r>
            <a:r>
              <a:rPr lang="en-US" sz="1600" dirty="0" smtClean="0"/>
              <a:t>sampling </a:t>
            </a:r>
            <a:r>
              <a:rPr lang="en-US" sz="1600" dirty="0"/>
              <a:t>rate is called the </a:t>
            </a:r>
            <a:r>
              <a:rPr lang="en-US" sz="1600" b="1" dirty="0"/>
              <a:t>Nyquist frequency</a:t>
            </a:r>
            <a:r>
              <a:rPr lang="en-US" sz="1600" dirty="0"/>
              <a:t>. </a:t>
            </a: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ACAAB3-1EC6-47DD-9C79-9D5FE55AD743}"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E2490AC-5DAC-40A0-A791-2466D8E7426A}" type="slidenum">
              <a:rPr lang="en-US"/>
              <a:pPr/>
              <a:t>6</a:t>
            </a:fld>
            <a:endParaRPr lang="en-US"/>
          </a:p>
        </p:txBody>
      </p:sp>
      <p:sp>
        <p:nvSpPr>
          <p:cNvPr id="1150978" name="Rectangle 2"/>
          <p:cNvSpPr>
            <a:spLocks noGrp="1" noChangeArrowheads="1"/>
          </p:cNvSpPr>
          <p:nvPr>
            <p:ph type="title"/>
          </p:nvPr>
        </p:nvSpPr>
        <p:spPr/>
        <p:txBody>
          <a:bodyPr/>
          <a:lstStyle/>
          <a:p>
            <a:r>
              <a:rPr lang="en-US" sz="3000"/>
              <a:t>Parameters that define Speech Recognition Applications</a:t>
            </a:r>
          </a:p>
        </p:txBody>
      </p:sp>
      <p:sp>
        <p:nvSpPr>
          <p:cNvPr id="1150979" name="Rectangle 3"/>
          <p:cNvSpPr>
            <a:spLocks noGrp="1" noChangeArrowheads="1"/>
          </p:cNvSpPr>
          <p:nvPr>
            <p:ph type="body" idx="1"/>
          </p:nvPr>
        </p:nvSpPr>
        <p:spPr/>
        <p:txBody>
          <a:bodyPr/>
          <a:lstStyle/>
          <a:p>
            <a:pPr marL="571500" indent="-571500">
              <a:lnSpc>
                <a:spcPct val="90000"/>
              </a:lnSpc>
              <a:buFont typeface="Wingdings" pitchFamily="2" charset="2"/>
              <a:buAutoNum type="arabicPeriod"/>
            </a:pPr>
            <a:r>
              <a:rPr lang="en-US" sz="2000" dirty="0"/>
              <a:t>One dimension of variation in speech recognition tasks is the </a:t>
            </a:r>
            <a:r>
              <a:rPr lang="en-US" sz="2000" b="1" dirty="0">
                <a:solidFill>
                  <a:srgbClr val="FF0000"/>
                </a:solidFill>
              </a:rPr>
              <a:t>vocabulary size</a:t>
            </a:r>
            <a:r>
              <a:rPr lang="en-US" sz="2000" dirty="0"/>
              <a:t>. </a:t>
            </a:r>
          </a:p>
          <a:p>
            <a:pPr marL="966788" lvl="1" indent="-495300">
              <a:lnSpc>
                <a:spcPct val="90000"/>
              </a:lnSpc>
            </a:pPr>
            <a:r>
              <a:rPr lang="en-US" sz="2000" dirty="0"/>
              <a:t>Speech recognition is easier if the number of distinct words we need to recognize is smaller. So tasks with a two word vocabulary, like </a:t>
            </a:r>
            <a:r>
              <a:rPr lang="en-US" sz="2000" b="1" i="1" dirty="0"/>
              <a:t>yes</a:t>
            </a:r>
            <a:r>
              <a:rPr lang="en-US" sz="2000" i="1" dirty="0"/>
              <a:t> </a:t>
            </a:r>
            <a:r>
              <a:rPr lang="en-US" sz="2000" dirty="0"/>
              <a:t>versus </a:t>
            </a:r>
            <a:r>
              <a:rPr lang="en-US" sz="2000" b="1" i="1" dirty="0"/>
              <a:t>no</a:t>
            </a:r>
            <a:r>
              <a:rPr lang="en-US" sz="2000" i="1" dirty="0"/>
              <a:t> </a:t>
            </a:r>
            <a:r>
              <a:rPr lang="en-US" sz="2000" dirty="0"/>
              <a:t>detection, or an eleven word vocabulary, like recognizing sequences of digits, in what is called the </a:t>
            </a:r>
            <a:r>
              <a:rPr lang="en-US" sz="2000" b="1" dirty="0"/>
              <a:t>digits task</a:t>
            </a:r>
            <a:r>
              <a:rPr lang="en-US" sz="2000" dirty="0"/>
              <a:t>, are relatively easy. </a:t>
            </a:r>
          </a:p>
          <a:p>
            <a:pPr marL="966788" lvl="1" indent="-495300">
              <a:lnSpc>
                <a:spcPct val="90000"/>
              </a:lnSpc>
            </a:pPr>
            <a:r>
              <a:rPr lang="en-US" sz="2000" dirty="0"/>
              <a:t>On the other end, tasks with large vocabularies, like transcribing human-human telephone conversations, or transcribing broadcast news, tasks with vocabularies of 64,000 words or more, are much harder.</a:t>
            </a:r>
          </a:p>
        </p:txBody>
      </p:sp>
    </p:spTree>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1B1913-E185-4C7D-831A-E1FEFFEF908B}"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6FC08D8-307A-41AA-8976-6BA61B77E817}" type="slidenum">
              <a:rPr lang="en-US"/>
              <a:pPr/>
              <a:t>60</a:t>
            </a:fld>
            <a:endParaRPr lang="en-US"/>
          </a:p>
        </p:txBody>
      </p:sp>
      <p:sp>
        <p:nvSpPr>
          <p:cNvPr id="1240066" name="Rectangle 2"/>
          <p:cNvSpPr>
            <a:spLocks noGrp="1" noChangeArrowheads="1"/>
          </p:cNvSpPr>
          <p:nvPr>
            <p:ph type="title"/>
          </p:nvPr>
        </p:nvSpPr>
        <p:spPr/>
        <p:txBody>
          <a:bodyPr/>
          <a:lstStyle/>
          <a:p>
            <a:r>
              <a:rPr lang="en-US"/>
              <a:t>Bandwidth and Sample Rate</a:t>
            </a:r>
          </a:p>
        </p:txBody>
      </p:sp>
      <p:sp>
        <p:nvSpPr>
          <p:cNvPr id="1240067" name="Rectangle 3"/>
          <p:cNvSpPr>
            <a:spLocks noGrp="1" noChangeArrowheads="1"/>
          </p:cNvSpPr>
          <p:nvPr>
            <p:ph type="body" idx="1"/>
          </p:nvPr>
        </p:nvSpPr>
        <p:spPr/>
        <p:txBody>
          <a:bodyPr/>
          <a:lstStyle/>
          <a:p>
            <a:pPr>
              <a:lnSpc>
                <a:spcPct val="80000"/>
              </a:lnSpc>
            </a:pPr>
            <a:r>
              <a:rPr lang="en-US" sz="2000"/>
              <a:t>Most information in human speech is in frequencies below 10,000 Hz; thus a 20,000 Hz sampling rate would be necessary for complete accuracy.</a:t>
            </a:r>
          </a:p>
          <a:p>
            <a:pPr>
              <a:lnSpc>
                <a:spcPct val="80000"/>
              </a:lnSpc>
            </a:pPr>
            <a:r>
              <a:rPr lang="en-US" sz="2000"/>
              <a:t>But telephone speech is filtered by the switching network, and only frequencies less than 4,000 Hz are transmitted by telephones. Thus an 8,000 Hz sampling rate is sufficient for </a:t>
            </a:r>
            <a:r>
              <a:rPr lang="en-US" sz="2000" b="1"/>
              <a:t>telephone-bandwidth </a:t>
            </a:r>
            <a:r>
              <a:rPr lang="en-US" sz="2000"/>
              <a:t>speech like the Switchboard corpus.</a:t>
            </a:r>
          </a:p>
          <a:p>
            <a:pPr>
              <a:lnSpc>
                <a:spcPct val="80000"/>
              </a:lnSpc>
            </a:pPr>
            <a:r>
              <a:rPr lang="en-US" sz="2000"/>
              <a:t>A 16,000 Hz sampling rate (sometimes called </a:t>
            </a:r>
            <a:r>
              <a:rPr lang="en-US" sz="2000" b="1"/>
              <a:t>wideband</a:t>
            </a:r>
            <a:r>
              <a:rPr lang="en-US" sz="2000"/>
              <a:t>) is often used for microphone speech.</a:t>
            </a:r>
          </a:p>
          <a:p>
            <a:pPr>
              <a:lnSpc>
                <a:spcPct val="80000"/>
              </a:lnSpc>
            </a:pPr>
            <a:endParaRPr lang="en-US" sz="2000"/>
          </a:p>
        </p:txBody>
      </p:sp>
    </p:spTree>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4" name="Rectangle 4"/>
          <p:cNvSpPr>
            <a:spLocks noGrp="1" noChangeArrowheads="1"/>
          </p:cNvSpPr>
          <p:nvPr>
            <p:ph type="ctrTitle"/>
          </p:nvPr>
        </p:nvSpPr>
        <p:spPr/>
        <p:txBody>
          <a:bodyPr/>
          <a:lstStyle/>
          <a:p>
            <a:endParaRPr lang="en-US" dirty="0"/>
          </a:p>
        </p:txBody>
      </p:sp>
      <p:sp>
        <p:nvSpPr>
          <p:cNvPr id="1244165" name="Rectangle 5"/>
          <p:cNvSpPr>
            <a:spLocks noGrp="1" noChangeArrowheads="1"/>
          </p:cNvSpPr>
          <p:nvPr>
            <p:ph type="subTitle" idx="1"/>
          </p:nvPr>
        </p:nvSpPr>
        <p:spPr/>
        <p:txBody>
          <a:bodyPr/>
          <a:lstStyle/>
          <a:p>
            <a:r>
              <a:rPr lang="en-US" dirty="0" smtClean="0"/>
              <a:t>Computing Acoustic Likelihoods</a:t>
            </a:r>
            <a:endParaRPr lang="en-US" dirty="0"/>
          </a:p>
        </p:txBody>
      </p:sp>
    </p:spTree>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189FB4-7699-46CF-BC7E-75E66460DA3B}" type="datetime3">
              <a:rPr lang="en-US"/>
              <a:pPr/>
              <a:t>22 March 2017</a:t>
            </a:fld>
            <a:endParaRPr lang="en-US"/>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52B9A373-5932-4F13-BFD7-2A181FE3AD69}" type="slidenum">
              <a:rPr lang="en-US"/>
              <a:pPr/>
              <a:t>62</a:t>
            </a:fld>
            <a:endParaRPr lang="en-US"/>
          </a:p>
        </p:txBody>
      </p:sp>
      <p:sp>
        <p:nvSpPr>
          <p:cNvPr id="1246210" name="Rectangle 2"/>
          <p:cNvSpPr>
            <a:spLocks noGrp="1" noChangeArrowheads="1"/>
          </p:cNvSpPr>
          <p:nvPr>
            <p:ph type="title"/>
          </p:nvPr>
        </p:nvSpPr>
        <p:spPr/>
        <p:txBody>
          <a:bodyPr/>
          <a:lstStyle/>
          <a:p>
            <a:r>
              <a:rPr lang="en-US" sz="3400"/>
              <a:t>Computing Acoustic Likelihoods</a:t>
            </a:r>
          </a:p>
        </p:txBody>
      </p:sp>
      <p:sp>
        <p:nvSpPr>
          <p:cNvPr id="1246211" name="Rectangle 3"/>
          <p:cNvSpPr>
            <a:spLocks noGrp="1" noChangeArrowheads="1"/>
          </p:cNvSpPr>
          <p:nvPr>
            <p:ph type="body" idx="1"/>
          </p:nvPr>
        </p:nvSpPr>
        <p:spPr/>
        <p:txBody>
          <a:bodyPr/>
          <a:lstStyle/>
          <a:p>
            <a:pPr>
              <a:lnSpc>
                <a:spcPct val="90000"/>
              </a:lnSpc>
            </a:pPr>
            <a:r>
              <a:rPr lang="en-US" sz="2000" dirty="0"/>
              <a:t>Given the sequence of feature vectors produced by the process depicted in the previous section we are ready to show how to use HMM’s </a:t>
            </a:r>
            <a:r>
              <a:rPr lang="en-US" sz="2000" dirty="0" smtClean="0"/>
              <a:t>and </a:t>
            </a:r>
            <a:r>
              <a:rPr lang="en-US" sz="2000" dirty="0"/>
              <a:t>its </a:t>
            </a:r>
            <a:r>
              <a:rPr lang="en-US" sz="2000" b="1" i="1" dirty="0">
                <a:solidFill>
                  <a:srgbClr val="FF0000"/>
                </a:solidFill>
                <a:latin typeface="Times New Roman" pitchFamily="18" charset="0"/>
              </a:rPr>
              <a:t>B</a:t>
            </a:r>
            <a:r>
              <a:rPr lang="en-US" sz="2000" dirty="0"/>
              <a:t> probability function to compute output likelihoods.</a:t>
            </a:r>
          </a:p>
          <a:p>
            <a:pPr>
              <a:lnSpc>
                <a:spcPct val="90000"/>
              </a:lnSpc>
            </a:pPr>
            <a:r>
              <a:rPr lang="en-US" sz="2000" dirty="0"/>
              <a:t>Given an individual state </a:t>
            </a:r>
            <a:r>
              <a:rPr lang="en-US" sz="2000" b="1" i="1" dirty="0" err="1">
                <a:latin typeface="Times New Roman" pitchFamily="18" charset="0"/>
                <a:cs typeface="Times New Roman" pitchFamily="18" charset="0"/>
              </a:rPr>
              <a:t>q</a:t>
            </a:r>
            <a:r>
              <a:rPr lang="en-US" sz="2000" b="1" i="1" baseline="-25000" dirty="0" err="1">
                <a:latin typeface="Times New Roman" pitchFamily="18" charset="0"/>
                <a:cs typeface="Times New Roman" pitchFamily="18" charset="0"/>
              </a:rPr>
              <a:t>i</a:t>
            </a:r>
            <a:r>
              <a:rPr lang="en-US" sz="2000" dirty="0"/>
              <a:t> and an observation </a:t>
            </a:r>
            <a:r>
              <a:rPr lang="en-US" sz="2000" b="1" i="1" dirty="0" err="1">
                <a:latin typeface="Times New Roman" pitchFamily="18" charset="0"/>
                <a:cs typeface="Times New Roman" pitchFamily="18" charset="0"/>
              </a:rPr>
              <a:t>o</a:t>
            </a:r>
            <a:r>
              <a:rPr lang="en-US" sz="2000" b="1" i="1" baseline="-25000" dirty="0" err="1">
                <a:latin typeface="Times New Roman" pitchFamily="18" charset="0"/>
                <a:cs typeface="Times New Roman" pitchFamily="18" charset="0"/>
              </a:rPr>
              <a:t>t</a:t>
            </a:r>
            <a:r>
              <a:rPr lang="en-US" sz="2000" dirty="0"/>
              <a:t>, the observation likelihoods in </a:t>
            </a:r>
            <a:r>
              <a:rPr lang="en-US" sz="2000" b="1" i="1" dirty="0">
                <a:solidFill>
                  <a:srgbClr val="FF0000"/>
                </a:solidFill>
                <a:latin typeface="Times New Roman" pitchFamily="18" charset="0"/>
              </a:rPr>
              <a:t>B</a:t>
            </a:r>
            <a:r>
              <a:rPr lang="en-US" sz="2000" dirty="0"/>
              <a:t> matrix give us </a:t>
            </a:r>
            <a:r>
              <a:rPr lang="en-US" sz="2000" b="1" i="1" dirty="0">
                <a:latin typeface="Times New Roman" pitchFamily="18" charset="0"/>
              </a:rPr>
              <a:t>p(</a:t>
            </a:r>
            <a:r>
              <a:rPr lang="en-US" sz="2000" b="1" i="1" dirty="0" err="1">
                <a:latin typeface="Times New Roman" pitchFamily="18" charset="0"/>
              </a:rPr>
              <a:t>o</a:t>
            </a:r>
            <a:r>
              <a:rPr lang="en-US" sz="2000" b="1" i="1" baseline="-25000" dirty="0" err="1">
                <a:latin typeface="Times New Roman" pitchFamily="18" charset="0"/>
              </a:rPr>
              <a:t>t</a:t>
            </a:r>
            <a:r>
              <a:rPr lang="en-US" sz="2000" b="1" i="1" dirty="0" err="1">
                <a:latin typeface="Times New Roman" pitchFamily="18" charset="0"/>
              </a:rPr>
              <a:t>|q</a:t>
            </a:r>
            <a:r>
              <a:rPr lang="en-US" sz="2000" b="1" i="1" baseline="-25000" dirty="0" err="1">
                <a:latin typeface="Times New Roman" pitchFamily="18" charset="0"/>
              </a:rPr>
              <a:t>i</a:t>
            </a:r>
            <a:r>
              <a:rPr lang="en-US" sz="2000" b="1" i="1" dirty="0">
                <a:latin typeface="Times New Roman" pitchFamily="18" charset="0"/>
              </a:rPr>
              <a:t>)</a:t>
            </a:r>
            <a:r>
              <a:rPr lang="en-US" sz="2000" dirty="0"/>
              <a:t>, which we called </a:t>
            </a:r>
            <a:r>
              <a:rPr lang="en-US" sz="2000" b="1" i="1" dirty="0">
                <a:latin typeface="Times New Roman" pitchFamily="18" charset="0"/>
              </a:rPr>
              <a:t>b</a:t>
            </a:r>
            <a:r>
              <a:rPr lang="en-US" sz="2000" b="1" i="1" baseline="-25000" dirty="0">
                <a:latin typeface="Times New Roman" pitchFamily="18" charset="0"/>
              </a:rPr>
              <a:t>i</a:t>
            </a:r>
            <a:r>
              <a:rPr lang="en-US" sz="2000" b="1" i="1" dirty="0">
                <a:latin typeface="Times New Roman" pitchFamily="18" charset="0"/>
              </a:rPr>
              <a:t>(</a:t>
            </a:r>
            <a:r>
              <a:rPr lang="en-US" sz="2000" b="1" i="1" dirty="0" err="1">
                <a:latin typeface="Times New Roman" pitchFamily="18" charset="0"/>
              </a:rPr>
              <a:t>o</a:t>
            </a:r>
            <a:r>
              <a:rPr lang="en-US" sz="2000" b="1" i="1" baseline="-25000" dirty="0" err="1">
                <a:latin typeface="Times New Roman" pitchFamily="18" charset="0"/>
              </a:rPr>
              <a:t>t</a:t>
            </a:r>
            <a:r>
              <a:rPr lang="en-US" sz="2000" b="1" i="1" dirty="0">
                <a:latin typeface="Times New Roman" pitchFamily="18" charset="0"/>
              </a:rPr>
              <a:t>)</a:t>
            </a:r>
            <a:r>
              <a:rPr lang="en-US" sz="2000" dirty="0"/>
              <a:t>. </a:t>
            </a:r>
          </a:p>
          <a:p>
            <a:pPr>
              <a:lnSpc>
                <a:spcPct val="90000"/>
              </a:lnSpc>
            </a:pPr>
            <a:r>
              <a:rPr lang="en-US" sz="2000" dirty="0"/>
              <a:t>For part-of-speech tagging partially discussed in previous chapters, each observation </a:t>
            </a:r>
            <a:r>
              <a:rPr lang="en-US" sz="2000" b="1" i="1" dirty="0" err="1">
                <a:latin typeface="Times New Roman" pitchFamily="18" charset="0"/>
              </a:rPr>
              <a:t>o</a:t>
            </a:r>
            <a:r>
              <a:rPr lang="en-US" sz="2000" b="1" i="1" baseline="-25000" dirty="0" err="1">
                <a:latin typeface="Times New Roman" pitchFamily="18" charset="0"/>
              </a:rPr>
              <a:t>t</a:t>
            </a:r>
            <a:r>
              <a:rPr lang="en-US" sz="2000" dirty="0"/>
              <a:t> </a:t>
            </a:r>
            <a:r>
              <a:rPr lang="en-US" sz="2000" dirty="0" smtClean="0"/>
              <a:t>is </a:t>
            </a:r>
            <a:r>
              <a:rPr lang="en-US" sz="2000" dirty="0"/>
              <a:t>a discrete symbol (e.g., a word) and </a:t>
            </a:r>
            <a:r>
              <a:rPr lang="en-US" sz="2000" b="1" i="1" dirty="0">
                <a:solidFill>
                  <a:srgbClr val="FF0000"/>
                </a:solidFill>
              </a:rPr>
              <a:t>we can compute the likelihood of an observation given a part-of-speech tag just by counting the number of times a given tag generates a given observation in the training set</a:t>
            </a:r>
            <a:r>
              <a:rPr lang="en-US" sz="2000" dirty="0"/>
              <a:t>.</a:t>
            </a:r>
          </a:p>
        </p:txBody>
      </p:sp>
    </p:spTree>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7EA7D5-4D22-41F2-8D72-99A8F2FB409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5E0CB66-83AA-461E-9AB9-1E15CAF07D17}" type="slidenum">
              <a:rPr lang="en-US"/>
              <a:pPr/>
              <a:t>63</a:t>
            </a:fld>
            <a:endParaRPr lang="en-US"/>
          </a:p>
        </p:txBody>
      </p:sp>
      <p:sp>
        <p:nvSpPr>
          <p:cNvPr id="1247234" name="Rectangle 2"/>
          <p:cNvSpPr>
            <a:spLocks noGrp="1" noChangeArrowheads="1"/>
          </p:cNvSpPr>
          <p:nvPr>
            <p:ph type="title"/>
          </p:nvPr>
        </p:nvSpPr>
        <p:spPr/>
        <p:txBody>
          <a:bodyPr/>
          <a:lstStyle/>
          <a:p>
            <a:r>
              <a:rPr lang="en-US" sz="3400"/>
              <a:t>Computing Acoustic Likelihoods</a:t>
            </a:r>
          </a:p>
        </p:txBody>
      </p:sp>
      <p:sp>
        <p:nvSpPr>
          <p:cNvPr id="1247235" name="Rectangle 3"/>
          <p:cNvSpPr>
            <a:spLocks noGrp="1" noChangeArrowheads="1"/>
          </p:cNvSpPr>
          <p:nvPr>
            <p:ph type="body" idx="1"/>
          </p:nvPr>
        </p:nvSpPr>
        <p:spPr/>
        <p:txBody>
          <a:bodyPr/>
          <a:lstStyle/>
          <a:p>
            <a:pPr>
              <a:lnSpc>
                <a:spcPct val="90000"/>
              </a:lnSpc>
            </a:pPr>
            <a:r>
              <a:rPr lang="en-US" sz="2000" dirty="0"/>
              <a:t>For speech recognition on the other hand, observation sequence are MFCC real-valued vectors of numbers, thus we can </a:t>
            </a:r>
            <a:r>
              <a:rPr lang="en-US" sz="2000" b="1" i="1" dirty="0">
                <a:solidFill>
                  <a:srgbClr val="FF0000"/>
                </a:solidFill>
              </a:rPr>
              <a:t>NOT</a:t>
            </a:r>
            <a:r>
              <a:rPr lang="en-US" sz="2000" dirty="0"/>
              <a:t> compute the likelihood of a given state (phone) generating an MFCC vector by counting the number of times each vector occurs.</a:t>
            </a:r>
          </a:p>
          <a:p>
            <a:pPr>
              <a:lnSpc>
                <a:spcPct val="90000"/>
              </a:lnSpc>
            </a:pPr>
            <a:r>
              <a:rPr lang="en-US" sz="2000" dirty="0"/>
              <a:t>We need a decoding and training procedure that can compute observation likelihood function </a:t>
            </a:r>
            <a:r>
              <a:rPr lang="en-US" sz="2400" b="1" i="1" dirty="0">
                <a:solidFill>
                  <a:srgbClr val="FF0000"/>
                </a:solidFill>
                <a:latin typeface="Times New Roman" pitchFamily="18" charset="0"/>
              </a:rPr>
              <a:t>p(</a:t>
            </a:r>
            <a:r>
              <a:rPr lang="en-US" sz="2400" b="1" i="1" dirty="0" err="1">
                <a:solidFill>
                  <a:srgbClr val="FF0000"/>
                </a:solidFill>
                <a:latin typeface="Times New Roman" pitchFamily="18" charset="0"/>
              </a:rPr>
              <a:t>o</a:t>
            </a:r>
            <a:r>
              <a:rPr lang="en-US" sz="2400" b="1" i="1" baseline="-25000" dirty="0" err="1">
                <a:solidFill>
                  <a:srgbClr val="FF0000"/>
                </a:solidFill>
                <a:latin typeface="Times New Roman" pitchFamily="18" charset="0"/>
              </a:rPr>
              <a:t>t</a:t>
            </a:r>
            <a:r>
              <a:rPr lang="en-US" sz="2400" b="1" i="1" dirty="0" err="1">
                <a:solidFill>
                  <a:srgbClr val="FF0000"/>
                </a:solidFill>
                <a:latin typeface="Times New Roman" pitchFamily="18" charset="0"/>
              </a:rPr>
              <a:t>|q</a:t>
            </a:r>
            <a:r>
              <a:rPr lang="en-US" sz="2400" b="1" i="1" baseline="-25000" dirty="0" err="1">
                <a:solidFill>
                  <a:srgbClr val="FF0000"/>
                </a:solidFill>
                <a:latin typeface="Times New Roman" pitchFamily="18" charset="0"/>
              </a:rPr>
              <a:t>i</a:t>
            </a:r>
            <a:r>
              <a:rPr lang="en-US" sz="2400" b="1" i="1" dirty="0">
                <a:solidFill>
                  <a:srgbClr val="FF0000"/>
                </a:solidFill>
                <a:latin typeface="Times New Roman" pitchFamily="18" charset="0"/>
              </a:rPr>
              <a:t>)</a:t>
            </a:r>
            <a:r>
              <a:rPr lang="en-US" sz="2000" dirty="0"/>
              <a:t>, from a </a:t>
            </a:r>
            <a:r>
              <a:rPr lang="en-US" sz="2000" b="1" i="1" dirty="0">
                <a:solidFill>
                  <a:srgbClr val="FF0000"/>
                </a:solidFill>
              </a:rPr>
              <a:t>real-valued observations</a:t>
            </a:r>
            <a:r>
              <a:rPr lang="en-US" sz="2000" dirty="0"/>
              <a:t>. </a:t>
            </a:r>
          </a:p>
          <a:p>
            <a:pPr lvl="1">
              <a:lnSpc>
                <a:spcPct val="90000"/>
              </a:lnSpc>
            </a:pPr>
            <a:r>
              <a:rPr lang="en-US" sz="1800" dirty="0"/>
              <a:t>In decoding we are given an observation </a:t>
            </a:r>
            <a:r>
              <a:rPr lang="en-US" sz="1800" b="1" i="1" dirty="0" err="1">
                <a:latin typeface="Times New Roman" pitchFamily="18" charset="0"/>
              </a:rPr>
              <a:t>o</a:t>
            </a:r>
            <a:r>
              <a:rPr lang="en-US" sz="1800" b="1" i="1" baseline="-25000" dirty="0" err="1">
                <a:latin typeface="Times New Roman" pitchFamily="18" charset="0"/>
              </a:rPr>
              <a:t>t</a:t>
            </a:r>
            <a:r>
              <a:rPr lang="en-US" sz="1800" b="1" i="1" baseline="-25000" dirty="0">
                <a:latin typeface="Times New Roman" pitchFamily="18" charset="0"/>
              </a:rPr>
              <a:t> </a:t>
            </a:r>
            <a:r>
              <a:rPr lang="en-US" sz="1800" dirty="0"/>
              <a:t>and we need to produce the probability </a:t>
            </a:r>
            <a:r>
              <a:rPr lang="en-US" sz="1800" b="1" i="1" dirty="0">
                <a:latin typeface="Times New Roman" pitchFamily="18" charset="0"/>
              </a:rPr>
              <a:t>p(</a:t>
            </a:r>
            <a:r>
              <a:rPr lang="en-US" sz="1800" b="1" i="1" dirty="0" err="1">
                <a:latin typeface="Times New Roman" pitchFamily="18" charset="0"/>
              </a:rPr>
              <a:t>o</a:t>
            </a:r>
            <a:r>
              <a:rPr lang="en-US" sz="1800" b="1" i="1" baseline="-25000" dirty="0" err="1">
                <a:latin typeface="Times New Roman" pitchFamily="18" charset="0"/>
              </a:rPr>
              <a:t>t</a:t>
            </a:r>
            <a:r>
              <a:rPr lang="en-US" sz="1800" b="1" i="1" dirty="0" err="1">
                <a:latin typeface="Times New Roman" pitchFamily="18" charset="0"/>
              </a:rPr>
              <a:t>|q</a:t>
            </a:r>
            <a:r>
              <a:rPr lang="en-US" sz="1800" b="1" i="1" baseline="-25000" dirty="0" err="1">
                <a:latin typeface="Times New Roman" pitchFamily="18" charset="0"/>
              </a:rPr>
              <a:t>i</a:t>
            </a:r>
            <a:r>
              <a:rPr lang="en-US" sz="1800" b="1" i="1" dirty="0">
                <a:latin typeface="Times New Roman" pitchFamily="18" charset="0"/>
              </a:rPr>
              <a:t>)</a:t>
            </a:r>
            <a:r>
              <a:rPr lang="en-US" sz="1800" dirty="0"/>
              <a:t> for each possible HMM state, from which we can choose the most likely sequence of states.</a:t>
            </a:r>
          </a:p>
          <a:p>
            <a:pPr lvl="1">
              <a:lnSpc>
                <a:spcPct val="90000"/>
              </a:lnSpc>
            </a:pPr>
            <a:r>
              <a:rPr lang="en-US" sz="1800" dirty="0"/>
              <a:t>Once we have this observation likelihood </a:t>
            </a:r>
            <a:r>
              <a:rPr lang="en-US" sz="2500" b="1" i="1" dirty="0">
                <a:solidFill>
                  <a:srgbClr val="FF0000"/>
                </a:solidFill>
                <a:latin typeface="Times New Roman" pitchFamily="18" charset="0"/>
              </a:rPr>
              <a:t>B </a:t>
            </a:r>
            <a:r>
              <a:rPr lang="en-US" sz="1800" dirty="0"/>
              <a:t>function we need to apply a modified </a:t>
            </a:r>
            <a:r>
              <a:rPr lang="en-US" sz="1800" dirty="0" smtClean="0"/>
              <a:t>Baum-Welch </a:t>
            </a:r>
            <a:r>
              <a:rPr lang="en-US" sz="1800" dirty="0"/>
              <a:t>algorithm to train HMM.</a:t>
            </a:r>
          </a:p>
          <a:p>
            <a:pPr>
              <a:lnSpc>
                <a:spcPct val="90000"/>
              </a:lnSpc>
            </a:pPr>
            <a:endParaRPr lang="en-US" sz="2000" dirty="0"/>
          </a:p>
        </p:txBody>
      </p:sp>
    </p:spTree>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5A3D9-6BE9-4FE5-A4A7-DC01715D6A8B}"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34A7DD4-E5BE-4354-9F5E-3C294980D82C}" type="slidenum">
              <a:rPr lang="en-US"/>
              <a:pPr/>
              <a:t>64</a:t>
            </a:fld>
            <a:endParaRPr lang="en-US"/>
          </a:p>
        </p:txBody>
      </p:sp>
      <p:sp>
        <p:nvSpPr>
          <p:cNvPr id="1248258" name="Rectangle 2"/>
          <p:cNvSpPr>
            <a:spLocks noGrp="1" noChangeArrowheads="1"/>
          </p:cNvSpPr>
          <p:nvPr>
            <p:ph type="title"/>
          </p:nvPr>
        </p:nvSpPr>
        <p:spPr/>
        <p:txBody>
          <a:bodyPr/>
          <a:lstStyle/>
          <a:p>
            <a:r>
              <a:rPr lang="en-US"/>
              <a:t>Gaussian PDFs</a:t>
            </a:r>
          </a:p>
        </p:txBody>
      </p:sp>
      <p:sp>
        <p:nvSpPr>
          <p:cNvPr id="1248259" name="Rectangle 3"/>
          <p:cNvSpPr>
            <a:spLocks noGrp="1" noChangeArrowheads="1"/>
          </p:cNvSpPr>
          <p:nvPr>
            <p:ph type="body" idx="1"/>
          </p:nvPr>
        </p:nvSpPr>
        <p:spPr/>
        <p:txBody>
          <a:bodyPr/>
          <a:lstStyle/>
          <a:p>
            <a:r>
              <a:rPr lang="en-US" sz="2000"/>
              <a:t>A method to model </a:t>
            </a:r>
            <a:r>
              <a:rPr lang="en-US" sz="2000" b="1" i="1">
                <a:solidFill>
                  <a:srgbClr val="FF0000"/>
                </a:solidFill>
              </a:rPr>
              <a:t>probability density functions</a:t>
            </a:r>
            <a:r>
              <a:rPr lang="en-US" sz="2000"/>
              <a:t> or </a:t>
            </a:r>
            <a:r>
              <a:rPr lang="en-US" sz="2000" b="1" i="1">
                <a:solidFill>
                  <a:srgbClr val="FF0000"/>
                </a:solidFill>
              </a:rPr>
              <a:t>pdf</a:t>
            </a:r>
            <a:r>
              <a:rPr lang="en-US" sz="2000"/>
              <a:t>s for continuous real-valued observations.</a:t>
            </a:r>
          </a:p>
          <a:p>
            <a:r>
              <a:rPr lang="en-US" sz="2000"/>
              <a:t>By far the most common method for computing acoustic likelihoods is the </a:t>
            </a:r>
            <a:r>
              <a:rPr lang="en-US" sz="2000" b="1" i="1">
                <a:solidFill>
                  <a:srgbClr val="FF0000"/>
                </a:solidFill>
              </a:rPr>
              <a:t>Gaussian Mixture Model</a:t>
            </a:r>
            <a:r>
              <a:rPr lang="en-US" sz="2000"/>
              <a:t> (</a:t>
            </a:r>
            <a:r>
              <a:rPr lang="en-US" sz="2000" b="1">
                <a:solidFill>
                  <a:srgbClr val="FF0000"/>
                </a:solidFill>
              </a:rPr>
              <a:t>GMM</a:t>
            </a:r>
            <a:r>
              <a:rPr lang="en-US" sz="2000"/>
              <a:t>) </a:t>
            </a:r>
            <a:r>
              <a:rPr lang="en-US" sz="2000" b="1" i="1">
                <a:solidFill>
                  <a:srgbClr val="FF0000"/>
                </a:solidFill>
              </a:rPr>
              <a:t>pdf</a:t>
            </a:r>
            <a:r>
              <a:rPr lang="en-US" sz="2000"/>
              <a:t>s. </a:t>
            </a:r>
          </a:p>
          <a:p>
            <a:r>
              <a:rPr lang="en-US" sz="2000"/>
              <a:t>Other methods were used based on:</a:t>
            </a:r>
          </a:p>
          <a:p>
            <a:pPr lvl="1"/>
            <a:r>
              <a:rPr lang="en-US" sz="1800"/>
              <a:t>Neural Networks</a:t>
            </a:r>
          </a:p>
          <a:p>
            <a:pPr lvl="1"/>
            <a:r>
              <a:rPr lang="en-US" sz="1800"/>
              <a:t>Support Vector Machines (SVMs), </a:t>
            </a:r>
          </a:p>
          <a:p>
            <a:pPr lvl="1"/>
            <a:r>
              <a:rPr lang="en-US" sz="1800"/>
              <a:t>Conditional Random Fields (CRFs).</a:t>
            </a:r>
          </a:p>
        </p:txBody>
      </p:sp>
    </p:spTree>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AC81A1CB-5698-4ED7-B2E5-9D06A7B38045}"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66E41D63-E050-431C-B08C-A4869206B4CF}" type="slidenum">
              <a:rPr lang="en-US"/>
              <a:pPr/>
              <a:t>65</a:t>
            </a:fld>
            <a:endParaRPr lang="en-US"/>
          </a:p>
        </p:txBody>
      </p:sp>
      <p:sp>
        <p:nvSpPr>
          <p:cNvPr id="1249282" name="Rectangle 2"/>
          <p:cNvSpPr>
            <a:spLocks noGrp="1" noChangeArrowheads="1"/>
          </p:cNvSpPr>
          <p:nvPr>
            <p:ph type="title"/>
          </p:nvPr>
        </p:nvSpPr>
        <p:spPr/>
        <p:txBody>
          <a:bodyPr/>
          <a:lstStyle/>
          <a:p>
            <a:r>
              <a:rPr lang="en-US"/>
              <a:t>Univariate Gaussians</a:t>
            </a:r>
          </a:p>
        </p:txBody>
      </p:sp>
      <p:sp>
        <p:nvSpPr>
          <p:cNvPr id="1249283" name="Rectangle 3"/>
          <p:cNvSpPr>
            <a:spLocks noGrp="1" noChangeArrowheads="1"/>
          </p:cNvSpPr>
          <p:nvPr>
            <p:ph type="body" idx="1"/>
          </p:nvPr>
        </p:nvSpPr>
        <p:spPr/>
        <p:txBody>
          <a:bodyPr/>
          <a:lstStyle/>
          <a:p>
            <a:pPr>
              <a:lnSpc>
                <a:spcPct val="90000"/>
              </a:lnSpc>
            </a:pPr>
            <a:r>
              <a:rPr lang="en-US" sz="2000"/>
              <a:t>The </a:t>
            </a:r>
            <a:r>
              <a:rPr lang="en-US" sz="2000" b="1"/>
              <a:t>Gaussian </a:t>
            </a:r>
            <a:r>
              <a:rPr lang="en-US" sz="2000"/>
              <a:t>distribution, also known as the </a:t>
            </a:r>
            <a:r>
              <a:rPr lang="en-US" sz="2000" b="1"/>
              <a:t>normal distribution</a:t>
            </a:r>
            <a:r>
              <a:rPr lang="en-US" sz="2000"/>
              <a:t>, is the bell-curve function familiar from basic statistics. </a:t>
            </a:r>
          </a:p>
          <a:p>
            <a:pPr>
              <a:lnSpc>
                <a:spcPct val="90000"/>
              </a:lnSpc>
            </a:pPr>
            <a:r>
              <a:rPr lang="en-US" sz="2000"/>
              <a:t>A Gaussian distribution is a function parameterized by a </a:t>
            </a:r>
            <a:r>
              <a:rPr lang="en-US" sz="2000" b="1"/>
              <a:t>mean</a:t>
            </a:r>
            <a:r>
              <a:rPr lang="en-US" sz="2000"/>
              <a:t>, or average value, and a </a:t>
            </a:r>
            <a:r>
              <a:rPr lang="en-US" sz="2000" b="1"/>
              <a:t>variance</a:t>
            </a:r>
            <a:r>
              <a:rPr lang="en-US" sz="2000"/>
              <a:t>, which characterizes the average spread or dispersal from the mean. </a:t>
            </a:r>
          </a:p>
          <a:p>
            <a:pPr>
              <a:lnSpc>
                <a:spcPct val="90000"/>
              </a:lnSpc>
            </a:pPr>
            <a:r>
              <a:rPr lang="en-US" sz="2000"/>
              <a:t>We will use </a:t>
            </a:r>
            <a:r>
              <a:rPr lang="en-US" sz="2000" b="1" i="1">
                <a:solidFill>
                  <a:srgbClr val="FF0000"/>
                </a:solidFill>
                <a:latin typeface="Symbol" pitchFamily="18" charset="2"/>
              </a:rPr>
              <a:t>m</a:t>
            </a:r>
            <a:r>
              <a:rPr lang="en-US" sz="2000"/>
              <a:t> to indicate the mean, and </a:t>
            </a:r>
            <a:r>
              <a:rPr lang="en-US" sz="2000" b="1" i="1">
                <a:solidFill>
                  <a:srgbClr val="FF0000"/>
                </a:solidFill>
                <a:latin typeface="Symbol" pitchFamily="18" charset="2"/>
              </a:rPr>
              <a:t>s</a:t>
            </a:r>
            <a:r>
              <a:rPr lang="en-US" sz="2000" b="1" baseline="30000">
                <a:solidFill>
                  <a:srgbClr val="FF0000"/>
                </a:solidFill>
              </a:rPr>
              <a:t>2</a:t>
            </a:r>
            <a:r>
              <a:rPr lang="en-US" sz="2000"/>
              <a:t> to indicate the variance, giving the following formula for a Gaussian function:</a:t>
            </a:r>
          </a:p>
        </p:txBody>
      </p:sp>
      <p:graphicFrame>
        <p:nvGraphicFramePr>
          <p:cNvPr id="1249284" name="Object 4"/>
          <p:cNvGraphicFramePr>
            <a:graphicFrameLocks noGrp="1" noChangeAspect="1"/>
          </p:cNvGraphicFramePr>
          <p:nvPr>
            <p:ph sz="half" idx="4294967295"/>
          </p:nvPr>
        </p:nvGraphicFramePr>
        <p:xfrm>
          <a:off x="1884363" y="4389438"/>
          <a:ext cx="5184775" cy="1485900"/>
        </p:xfrm>
        <a:graphic>
          <a:graphicData uri="http://schemas.openxmlformats.org/presentationml/2006/ole">
            <mc:AlternateContent xmlns:mc="http://schemas.openxmlformats.org/markup-compatibility/2006">
              <mc:Choice xmlns:v="urn:schemas-microsoft-com:vml" Requires="v">
                <p:oleObj spid="_x0000_s1249354" name="Equation" r:id="rId3" imgW="1726451" imgH="495085" progId="Equation.3">
                  <p:embed/>
                </p:oleObj>
              </mc:Choice>
              <mc:Fallback>
                <p:oleObj name="Equation" r:id="rId3" imgW="1726451" imgH="495085"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4389438"/>
                        <a:ext cx="5184775" cy="148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AA5CE1-E770-4CE9-9D4B-58B516381A2F}"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49530A7-E010-4E78-8FCD-5D51959E929E}" type="slidenum">
              <a:rPr lang="en-US"/>
              <a:pPr/>
              <a:t>66</a:t>
            </a:fld>
            <a:endParaRPr lang="en-US"/>
          </a:p>
        </p:txBody>
      </p:sp>
      <p:sp>
        <p:nvSpPr>
          <p:cNvPr id="1250306" name="Rectangle 2"/>
          <p:cNvSpPr>
            <a:spLocks noGrp="1" noChangeArrowheads="1"/>
          </p:cNvSpPr>
          <p:nvPr>
            <p:ph type="title"/>
          </p:nvPr>
        </p:nvSpPr>
        <p:spPr/>
        <p:txBody>
          <a:bodyPr/>
          <a:lstStyle/>
          <a:p>
            <a:r>
              <a:rPr lang="en-US"/>
              <a:t>Univariate Gaussian PDFs</a:t>
            </a:r>
          </a:p>
        </p:txBody>
      </p:sp>
      <p:pic>
        <p:nvPicPr>
          <p:cNvPr id="11" name="Content Placeholder 10"/>
          <p:cNvPicPr>
            <a:picLocks noGrp="1" noChangeAspect="1"/>
          </p:cNvPicPr>
          <p:nvPr>
            <p:ph idx="1"/>
          </p:nvPr>
        </p:nvPicPr>
        <p:blipFill>
          <a:blip r:embed="rId2"/>
          <a:stretch>
            <a:fillRect/>
          </a:stretch>
        </p:blipFill>
        <p:spPr>
          <a:xfrm>
            <a:off x="609600" y="1447800"/>
            <a:ext cx="7924799" cy="4572000"/>
          </a:xfrm>
          <a:prstGeom prst="rect">
            <a:avLst/>
          </a:prstGeom>
        </p:spPr>
      </p:pic>
    </p:spTree>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Composite pdf</a:t>
            </a:r>
            <a:endParaRPr lang="en-US" dirty="0"/>
          </a:p>
        </p:txBody>
      </p:sp>
      <p:pic>
        <p:nvPicPr>
          <p:cNvPr id="7" name="Content Placeholder 6"/>
          <p:cNvPicPr>
            <a:picLocks noGrp="1" noChangeAspect="1"/>
          </p:cNvPicPr>
          <p:nvPr>
            <p:ph idx="1"/>
          </p:nvPr>
        </p:nvPicPr>
        <p:blipFill>
          <a:blip r:embed="rId2"/>
          <a:stretch>
            <a:fillRect/>
          </a:stretch>
        </p:blipFill>
        <p:spPr>
          <a:xfrm>
            <a:off x="609600" y="1447800"/>
            <a:ext cx="7924799" cy="4572000"/>
          </a:xfrm>
          <a:prstGeom prst="rect">
            <a:avLst/>
          </a:prstGeom>
        </p:spPr>
      </p:pic>
      <p:sp>
        <p:nvSpPr>
          <p:cNvPr id="4" name="Date Placeholder 3"/>
          <p:cNvSpPr>
            <a:spLocks noGrp="1"/>
          </p:cNvSpPr>
          <p:nvPr>
            <p:ph type="dt" sz="half" idx="10"/>
          </p:nvPr>
        </p:nvSpPr>
        <p:spPr/>
        <p:txBody>
          <a:bodyPr/>
          <a:lstStyle/>
          <a:p>
            <a:fld id="{AA0F0FCC-784E-4283-8A21-1C39C51548FA}" type="datetime3">
              <a:rPr lang="en-US" smtClean="0"/>
              <a:pPr/>
              <a:t>27 March 2017</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67</a:t>
            </a:fld>
            <a:endParaRPr lang="en-US"/>
          </a:p>
        </p:txBody>
      </p:sp>
    </p:spTree>
    <p:extLst>
      <p:ext uri="{BB962C8B-B14F-4D97-AF65-F5344CB8AC3E}">
        <p14:creationId xmlns:p14="http://schemas.microsoft.com/office/powerpoint/2010/main" val="3083997126"/>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CC910453-48F0-48A9-B808-BB4825EF3317}"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79A5AE42-63EB-477F-B1A6-F4609D825388}" type="slidenum">
              <a:rPr lang="en-US"/>
              <a:pPr/>
              <a:t>68</a:t>
            </a:fld>
            <a:endParaRPr lang="en-US"/>
          </a:p>
        </p:txBody>
      </p:sp>
      <p:sp>
        <p:nvSpPr>
          <p:cNvPr id="1256450" name="Rectangle 2"/>
          <p:cNvSpPr>
            <a:spLocks noGrp="1" noChangeArrowheads="1"/>
          </p:cNvSpPr>
          <p:nvPr>
            <p:ph type="title"/>
          </p:nvPr>
        </p:nvSpPr>
        <p:spPr/>
        <p:txBody>
          <a:bodyPr/>
          <a:lstStyle/>
          <a:p>
            <a:r>
              <a:rPr lang="en-US"/>
              <a:t>Gaussian PDFs</a:t>
            </a:r>
          </a:p>
        </p:txBody>
      </p:sp>
      <p:sp>
        <p:nvSpPr>
          <p:cNvPr id="1256451" name="Rectangle 3"/>
          <p:cNvSpPr>
            <a:spLocks noGrp="1" noChangeArrowheads="1"/>
          </p:cNvSpPr>
          <p:nvPr>
            <p:ph type="body" idx="1"/>
          </p:nvPr>
        </p:nvSpPr>
        <p:spPr/>
        <p:txBody>
          <a:bodyPr/>
          <a:lstStyle/>
          <a:p>
            <a:r>
              <a:rPr lang="en-US" sz="2000"/>
              <a:t>Mean of a Random variable </a:t>
            </a:r>
            <a:r>
              <a:rPr lang="en-US" sz="2000" b="1" i="1">
                <a:latin typeface="Times New Roman" pitchFamily="18" charset="0"/>
              </a:rPr>
              <a:t>X</a:t>
            </a:r>
            <a:r>
              <a:rPr lang="en-US" sz="2000"/>
              <a:t> is the expected value of </a:t>
            </a:r>
            <a:r>
              <a:rPr lang="en-US" sz="2000" b="1" i="1">
                <a:latin typeface="Times New Roman" pitchFamily="18" charset="0"/>
              </a:rPr>
              <a:t>X</a:t>
            </a:r>
            <a:r>
              <a:rPr lang="en-US" sz="2000"/>
              <a:t>. </a:t>
            </a:r>
          </a:p>
          <a:p>
            <a:pPr lvl="1"/>
            <a:r>
              <a:rPr lang="en-US" sz="2000"/>
              <a:t>For a discrete variable </a:t>
            </a:r>
            <a:r>
              <a:rPr lang="en-US" sz="2000" b="1" i="1">
                <a:latin typeface="Times New Roman" pitchFamily="18" charset="0"/>
              </a:rPr>
              <a:t>X</a:t>
            </a:r>
            <a:r>
              <a:rPr lang="en-US" sz="2000"/>
              <a:t>. this is the weighted sum over the values of </a:t>
            </a:r>
            <a:r>
              <a:rPr lang="en-US" sz="2000" b="1" i="1">
                <a:latin typeface="Times New Roman" pitchFamily="18" charset="0"/>
              </a:rPr>
              <a:t>X:</a:t>
            </a:r>
          </a:p>
          <a:p>
            <a:pPr lvl="1"/>
            <a:endParaRPr lang="en-US" sz="2000" b="1" i="1">
              <a:latin typeface="Times New Roman" pitchFamily="18" charset="0"/>
            </a:endParaRPr>
          </a:p>
          <a:p>
            <a:pPr lvl="1"/>
            <a:endParaRPr lang="en-US" sz="2000" b="1" i="1">
              <a:latin typeface="Times New Roman" pitchFamily="18" charset="0"/>
            </a:endParaRPr>
          </a:p>
          <a:p>
            <a:pPr lvl="1"/>
            <a:endParaRPr lang="en-US" sz="2000" b="1" i="1">
              <a:latin typeface="Times New Roman" pitchFamily="18" charset="0"/>
            </a:endParaRPr>
          </a:p>
          <a:p>
            <a:pPr lvl="1"/>
            <a:r>
              <a:rPr lang="en-US" sz="2000"/>
              <a:t>The variance of a random variable </a:t>
            </a:r>
            <a:r>
              <a:rPr lang="en-US" sz="2000" b="1" i="1">
                <a:latin typeface="Times New Roman" pitchFamily="18" charset="0"/>
              </a:rPr>
              <a:t>X</a:t>
            </a:r>
            <a:r>
              <a:rPr lang="en-US" sz="2000" i="1"/>
              <a:t> </a:t>
            </a:r>
            <a:r>
              <a:rPr lang="en-US" sz="2000"/>
              <a:t>is the weighted squared average deviation from the mean:</a:t>
            </a:r>
          </a:p>
        </p:txBody>
      </p:sp>
      <p:graphicFrame>
        <p:nvGraphicFramePr>
          <p:cNvPr id="1256452" name="Object 4"/>
          <p:cNvGraphicFramePr>
            <a:graphicFrameLocks noGrp="1" noChangeAspect="1"/>
          </p:cNvGraphicFramePr>
          <p:nvPr>
            <p:ph sz="half" idx="4294967295"/>
          </p:nvPr>
        </p:nvGraphicFramePr>
        <p:xfrm>
          <a:off x="1192213" y="2371725"/>
          <a:ext cx="7258050" cy="1057275"/>
        </p:xfrm>
        <a:graphic>
          <a:graphicData uri="http://schemas.openxmlformats.org/presentationml/2006/ole">
            <mc:AlternateContent xmlns:mc="http://schemas.openxmlformats.org/markup-compatibility/2006">
              <mc:Choice xmlns:v="urn:schemas-microsoft-com:vml" Requires="v">
                <p:oleObj spid="_x0000_s1256593" name="Equation" r:id="rId3" imgW="3225800" imgH="469900" progId="Equation.3">
                  <p:embed/>
                </p:oleObj>
              </mc:Choice>
              <mc:Fallback>
                <p:oleObj name="Equation" r:id="rId3" imgW="3225800" imgH="469900" progId="Equation.3">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13" y="2371725"/>
                        <a:ext cx="725805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6454" name="Object 6"/>
          <p:cNvGraphicFramePr>
            <a:graphicFrameLocks noGrp="1" noChangeAspect="1"/>
          </p:cNvGraphicFramePr>
          <p:nvPr>
            <p:ph sz="half" idx="4294967295"/>
          </p:nvPr>
        </p:nvGraphicFramePr>
        <p:xfrm>
          <a:off x="1500188" y="4159250"/>
          <a:ext cx="6107112" cy="2035175"/>
        </p:xfrm>
        <a:graphic>
          <a:graphicData uri="http://schemas.openxmlformats.org/presentationml/2006/ole">
            <mc:AlternateContent xmlns:mc="http://schemas.openxmlformats.org/markup-compatibility/2006">
              <mc:Choice xmlns:v="urn:schemas-microsoft-com:vml" Requires="v">
                <p:oleObj spid="_x0000_s1256594" name="Equation" r:id="rId5" imgW="2743200" imgH="914400" progId="Equation.3">
                  <p:embed/>
                </p:oleObj>
              </mc:Choice>
              <mc:Fallback>
                <p:oleObj name="Equation" r:id="rId5" imgW="2743200" imgH="914400" progId="Equation.3">
                  <p:embed/>
                  <p:pic>
                    <p:nvPicPr>
                      <p:cNvPr id="0" name="Picture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4159250"/>
                        <a:ext cx="6107112" cy="203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A02B926-72B3-431F-B9A0-ADCC7922E27A}" type="datetime3">
              <a:rPr lang="en-US"/>
              <a:pPr/>
              <a:t>22 March 2017</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FE73349A-0056-4333-8281-323BF2B50071}" type="slidenum">
              <a:rPr lang="en-US"/>
              <a:pPr/>
              <a:t>69</a:t>
            </a:fld>
            <a:endParaRPr lang="en-US"/>
          </a:p>
        </p:txBody>
      </p:sp>
      <p:sp>
        <p:nvSpPr>
          <p:cNvPr id="1251330" name="Rectangle 2"/>
          <p:cNvSpPr>
            <a:spLocks noGrp="1" noChangeArrowheads="1"/>
          </p:cNvSpPr>
          <p:nvPr>
            <p:ph type="title"/>
          </p:nvPr>
        </p:nvSpPr>
        <p:spPr/>
        <p:txBody>
          <a:bodyPr/>
          <a:lstStyle/>
          <a:p>
            <a:r>
              <a:rPr lang="en-US"/>
              <a:t>Gaussian PDFs</a:t>
            </a:r>
          </a:p>
        </p:txBody>
      </p:sp>
      <p:sp>
        <p:nvSpPr>
          <p:cNvPr id="1251331" name="Rectangle 3"/>
          <p:cNvSpPr>
            <a:spLocks noGrp="1" noChangeArrowheads="1"/>
          </p:cNvSpPr>
          <p:nvPr>
            <p:ph type="body" sz="half" idx="1"/>
          </p:nvPr>
        </p:nvSpPr>
        <p:spPr/>
        <p:txBody>
          <a:bodyPr/>
          <a:lstStyle/>
          <a:p>
            <a:r>
              <a:rPr lang="en-US" sz="1800"/>
              <a:t>When a Gaussian function is used as a probability density function, the area under the curve is constrained to be equal to one. Then the probability that a random variable takes on any particular range of values can be computed by summing the area under the curve for that range of values. Fig. 9.19 shows the probability expressed by the area under an interval of a Gaussian pdf.</a:t>
            </a:r>
          </a:p>
        </p:txBody>
      </p:sp>
      <p:pic>
        <p:nvPicPr>
          <p:cNvPr id="1251336" name="Picture 8"/>
          <p:cNvPicPr>
            <a:picLocks noGrp="1" noChangeAspect="1" noChangeArrowheads="1"/>
          </p:cNvPicPr>
          <p:nvPr>
            <p:ph sz="half" idx="2"/>
          </p:nvPr>
        </p:nvPicPr>
        <p:blipFill>
          <a:blip r:embed="rId2" cstate="print"/>
          <a:srcRect/>
          <a:stretch>
            <a:fillRect/>
          </a:stretch>
        </p:blipFill>
        <p:spPr>
          <a:xfrm>
            <a:off x="2382838" y="3389313"/>
            <a:ext cx="3998912" cy="2919412"/>
          </a:xfrm>
          <a:noFill/>
          <a:ln/>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05D3F0-D4BF-4BEC-91CF-251F4425962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A6286C7-ACDF-42D0-93E0-FA753571996B}" type="slidenum">
              <a:rPr lang="en-US"/>
              <a:pPr/>
              <a:t>7</a:t>
            </a:fld>
            <a:endParaRPr lang="en-US"/>
          </a:p>
        </p:txBody>
      </p:sp>
      <p:sp>
        <p:nvSpPr>
          <p:cNvPr id="1152002" name="Rectangle 2"/>
          <p:cNvSpPr>
            <a:spLocks noGrp="1" noChangeArrowheads="1"/>
          </p:cNvSpPr>
          <p:nvPr>
            <p:ph type="title"/>
          </p:nvPr>
        </p:nvSpPr>
        <p:spPr/>
        <p:txBody>
          <a:bodyPr/>
          <a:lstStyle/>
          <a:p>
            <a:r>
              <a:rPr lang="en-US" sz="3000"/>
              <a:t>Parameters that define Speech Recognition Applications</a:t>
            </a:r>
          </a:p>
        </p:txBody>
      </p:sp>
      <p:sp>
        <p:nvSpPr>
          <p:cNvPr id="1152003" name="Rectangle 3"/>
          <p:cNvSpPr>
            <a:spLocks noGrp="1" noChangeArrowheads="1"/>
          </p:cNvSpPr>
          <p:nvPr>
            <p:ph type="body" idx="1"/>
          </p:nvPr>
        </p:nvSpPr>
        <p:spPr/>
        <p:txBody>
          <a:bodyPr/>
          <a:lstStyle/>
          <a:p>
            <a:pPr marL="571500" indent="-571500">
              <a:lnSpc>
                <a:spcPct val="80000"/>
              </a:lnSpc>
              <a:buFont typeface="Wingdings" pitchFamily="2" charset="2"/>
              <a:buAutoNum type="arabicPeriod" startAt="2"/>
            </a:pPr>
            <a:r>
              <a:rPr lang="en-US" sz="1600" dirty="0"/>
              <a:t>A second dimension of variation is </a:t>
            </a:r>
            <a:r>
              <a:rPr lang="en-US" sz="1600" b="1" dirty="0">
                <a:solidFill>
                  <a:srgbClr val="FF0000"/>
                </a:solidFill>
              </a:rPr>
              <a:t>how fluent, natural, or conversational the speech is</a:t>
            </a:r>
            <a:r>
              <a:rPr lang="en-US" sz="1600" dirty="0"/>
              <a:t>. </a:t>
            </a:r>
          </a:p>
          <a:p>
            <a:pPr marL="966788" lvl="1" indent="-495300">
              <a:lnSpc>
                <a:spcPct val="80000"/>
              </a:lnSpc>
            </a:pPr>
            <a:r>
              <a:rPr lang="en-US" sz="1600" b="1" dirty="0"/>
              <a:t>Isolated word </a:t>
            </a:r>
            <a:r>
              <a:rPr lang="en-US" sz="1600" dirty="0"/>
              <a:t>recognition, in which each word is surrounded by some sort of pause, is much easier than recognizing </a:t>
            </a:r>
          </a:p>
          <a:p>
            <a:pPr marL="966788" lvl="1" indent="-495300">
              <a:lnSpc>
                <a:spcPct val="80000"/>
              </a:lnSpc>
            </a:pPr>
            <a:r>
              <a:rPr lang="en-US" sz="1600" b="1" dirty="0"/>
              <a:t>C</a:t>
            </a:r>
            <a:r>
              <a:rPr lang="en-US" sz="1600" b="1" dirty="0" smtClean="0"/>
              <a:t>ontinuous </a:t>
            </a:r>
            <a:r>
              <a:rPr lang="en-US" sz="1600" b="1" dirty="0"/>
              <a:t>speech</a:t>
            </a:r>
            <a:r>
              <a:rPr lang="en-US" sz="1600" dirty="0"/>
              <a:t>, in which words run into each other and have to be segmented. Continuous speech tasks themselves vary greatly in difficulty.</a:t>
            </a:r>
          </a:p>
          <a:p>
            <a:pPr marL="966788" lvl="1" indent="-495300">
              <a:lnSpc>
                <a:spcPct val="80000"/>
              </a:lnSpc>
            </a:pPr>
            <a:endParaRPr lang="en-US" sz="1600" dirty="0"/>
          </a:p>
          <a:p>
            <a:pPr marL="966788" lvl="1" indent="-495300">
              <a:lnSpc>
                <a:spcPct val="80000"/>
              </a:lnSpc>
            </a:pPr>
            <a:r>
              <a:rPr lang="en-US" sz="1600" dirty="0"/>
              <a:t>For example, human-to-machine speech turns out to be far easier to recognize than human-to-human speech. That is, recognizing speech of humans talking to machines, either </a:t>
            </a:r>
          </a:p>
          <a:p>
            <a:pPr marL="1347788" lvl="2" indent="-438150">
              <a:lnSpc>
                <a:spcPct val="80000"/>
              </a:lnSpc>
            </a:pPr>
            <a:r>
              <a:rPr lang="en-US" sz="1600" dirty="0"/>
              <a:t>reading out loud in </a:t>
            </a:r>
            <a:r>
              <a:rPr lang="en-US" sz="1600" b="1" dirty="0"/>
              <a:t>read speech </a:t>
            </a:r>
            <a:r>
              <a:rPr lang="en-US" sz="1600" dirty="0"/>
              <a:t>(which simulates the dictation task), or</a:t>
            </a:r>
          </a:p>
          <a:p>
            <a:pPr marL="1347788" lvl="2" indent="-438150">
              <a:lnSpc>
                <a:spcPct val="80000"/>
              </a:lnSpc>
            </a:pPr>
            <a:r>
              <a:rPr lang="en-US" sz="1600" dirty="0"/>
              <a:t>conversing with speech dialogue systems, is relatively easy. </a:t>
            </a:r>
          </a:p>
          <a:p>
            <a:pPr marL="1347788" lvl="2" indent="-438150">
              <a:lnSpc>
                <a:spcPct val="80000"/>
              </a:lnSpc>
            </a:pPr>
            <a:endParaRPr lang="en-US" sz="1600" dirty="0"/>
          </a:p>
          <a:p>
            <a:pPr marL="966788" lvl="1" indent="-495300">
              <a:lnSpc>
                <a:spcPct val="80000"/>
              </a:lnSpc>
            </a:pPr>
            <a:r>
              <a:rPr lang="en-US" sz="1600" dirty="0"/>
              <a:t>Recognizing the speech of two humans talking to each other, in </a:t>
            </a:r>
            <a:r>
              <a:rPr lang="en-US" sz="1600" b="1" dirty="0"/>
              <a:t>conversational speech </a:t>
            </a:r>
            <a:r>
              <a:rPr lang="en-US" sz="1600" dirty="0"/>
              <a:t>recognition, for example for transcribing a business meeting or a telephone conversation, is much harder.</a:t>
            </a:r>
          </a:p>
          <a:p>
            <a:pPr marL="966788" lvl="1" indent="-495300">
              <a:lnSpc>
                <a:spcPct val="80000"/>
              </a:lnSpc>
            </a:pPr>
            <a:endParaRPr lang="en-US" sz="1600" dirty="0"/>
          </a:p>
          <a:p>
            <a:pPr marL="966788" lvl="1" indent="-495300">
              <a:lnSpc>
                <a:spcPct val="80000"/>
              </a:lnSpc>
            </a:pPr>
            <a:r>
              <a:rPr lang="en-US" sz="1600" dirty="0"/>
              <a:t>It seems that when humans talk to machines, they simplify their speech quite a bit talking more slowly and more clearly.</a:t>
            </a:r>
          </a:p>
        </p:txBody>
      </p:sp>
    </p:spTree>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6830F0-6C39-4BE5-A00B-58D554D39E27}"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1B0E39B-08B6-490C-8896-E4103891E9E1}" type="slidenum">
              <a:rPr lang="en-US"/>
              <a:pPr/>
              <a:t>70</a:t>
            </a:fld>
            <a:endParaRPr lang="en-US"/>
          </a:p>
        </p:txBody>
      </p:sp>
      <p:sp>
        <p:nvSpPr>
          <p:cNvPr id="1263618" name="Rectangle 2"/>
          <p:cNvSpPr>
            <a:spLocks noGrp="1" noChangeArrowheads="1"/>
          </p:cNvSpPr>
          <p:nvPr>
            <p:ph type="title"/>
          </p:nvPr>
        </p:nvSpPr>
        <p:spPr/>
        <p:txBody>
          <a:bodyPr/>
          <a:lstStyle/>
          <a:p>
            <a:r>
              <a:rPr lang="en-US" sz="3400"/>
              <a:t>Output Probability of an Observation</a:t>
            </a:r>
          </a:p>
        </p:txBody>
      </p:sp>
      <p:sp>
        <p:nvSpPr>
          <p:cNvPr id="1263619" name="Rectangle 3"/>
          <p:cNvSpPr>
            <a:spLocks noGrp="1" noChangeArrowheads="1"/>
          </p:cNvSpPr>
          <p:nvPr>
            <p:ph type="body" idx="1"/>
          </p:nvPr>
        </p:nvSpPr>
        <p:spPr/>
        <p:txBody>
          <a:bodyPr/>
          <a:lstStyle/>
          <a:p>
            <a:pPr>
              <a:lnSpc>
                <a:spcPct val="90000"/>
              </a:lnSpc>
            </a:pPr>
            <a:r>
              <a:rPr lang="en-US" sz="2100" dirty="0"/>
              <a:t>We can use a </a:t>
            </a:r>
            <a:r>
              <a:rPr lang="en-US" sz="2100" dirty="0" err="1"/>
              <a:t>univariate</a:t>
            </a:r>
            <a:r>
              <a:rPr lang="en-US" sz="2100" dirty="0"/>
              <a:t> Gaussian </a:t>
            </a:r>
            <a:r>
              <a:rPr lang="en-US" sz="2100" dirty="0" err="1"/>
              <a:t>pdf</a:t>
            </a:r>
            <a:r>
              <a:rPr lang="en-US" sz="2100" dirty="0"/>
              <a:t> to estimate the probability that a particular HMM state </a:t>
            </a:r>
            <a:r>
              <a:rPr lang="en-US" sz="2100" i="1" dirty="0"/>
              <a:t>j </a:t>
            </a:r>
            <a:r>
              <a:rPr lang="en-US" sz="2100" dirty="0"/>
              <a:t>generates the value of a single dimension of a feature vector by assuming that the possible values of (this one dimension of the) observation feature vector </a:t>
            </a:r>
            <a:r>
              <a:rPr lang="en-US" sz="2100" b="1" i="1" dirty="0" err="1">
                <a:latin typeface="Times New Roman" pitchFamily="18" charset="0"/>
              </a:rPr>
              <a:t>o</a:t>
            </a:r>
            <a:r>
              <a:rPr lang="en-US" sz="2100" b="1" i="1" baseline="-25000" dirty="0" err="1">
                <a:latin typeface="Times New Roman" pitchFamily="18" charset="0"/>
              </a:rPr>
              <a:t>t</a:t>
            </a:r>
            <a:r>
              <a:rPr lang="en-US" sz="2100" i="1" dirty="0"/>
              <a:t> </a:t>
            </a:r>
            <a:r>
              <a:rPr lang="en-US" sz="2100" dirty="0"/>
              <a:t>are normally distributed. </a:t>
            </a:r>
          </a:p>
          <a:p>
            <a:pPr>
              <a:lnSpc>
                <a:spcPct val="90000"/>
              </a:lnSpc>
            </a:pPr>
            <a:r>
              <a:rPr lang="en-US" sz="2100" dirty="0"/>
              <a:t>We represent the observation likelihood function </a:t>
            </a:r>
            <a:r>
              <a:rPr lang="en-US" sz="2100" b="1" i="1" dirty="0" err="1">
                <a:latin typeface="Times New Roman" pitchFamily="18" charset="0"/>
              </a:rPr>
              <a:t>b</a:t>
            </a:r>
            <a:r>
              <a:rPr lang="en-US" sz="2100" b="1" i="1" baseline="-25000" dirty="0" err="1">
                <a:latin typeface="Times New Roman" pitchFamily="18" charset="0"/>
              </a:rPr>
              <a:t>j</a:t>
            </a:r>
            <a:r>
              <a:rPr lang="en-US" sz="2100" b="1" i="1" dirty="0">
                <a:latin typeface="Times New Roman" pitchFamily="18" charset="0"/>
              </a:rPr>
              <a:t>(</a:t>
            </a:r>
            <a:r>
              <a:rPr lang="en-US" sz="2100" b="1" i="1" dirty="0" err="1">
                <a:latin typeface="Times New Roman" pitchFamily="18" charset="0"/>
              </a:rPr>
              <a:t>o</a:t>
            </a:r>
            <a:r>
              <a:rPr lang="en-US" sz="2100" b="1" i="1" baseline="-25000" dirty="0" err="1">
                <a:latin typeface="Times New Roman" pitchFamily="18" charset="0"/>
              </a:rPr>
              <a:t>t</a:t>
            </a:r>
            <a:r>
              <a:rPr lang="en-US" sz="2100" b="1" i="1" dirty="0">
                <a:latin typeface="Times New Roman" pitchFamily="18" charset="0"/>
              </a:rPr>
              <a:t> )</a:t>
            </a:r>
            <a:r>
              <a:rPr lang="en-US" sz="2100" dirty="0"/>
              <a:t> for one dimension of the acoustic vector as a Gaussian. </a:t>
            </a:r>
          </a:p>
          <a:p>
            <a:pPr lvl="1">
              <a:lnSpc>
                <a:spcPct val="90000"/>
              </a:lnSpc>
            </a:pPr>
            <a:r>
              <a:rPr lang="en-US" sz="2000" dirty="0"/>
              <a:t>Taking, for the moment, our observation as a single real valued number (e.g., a single </a:t>
            </a:r>
            <a:r>
              <a:rPr lang="en-US" sz="2000" dirty="0" err="1"/>
              <a:t>cepstral</a:t>
            </a:r>
            <a:r>
              <a:rPr lang="en-US" sz="2000" dirty="0"/>
              <a:t> feature), and </a:t>
            </a:r>
          </a:p>
          <a:p>
            <a:pPr lvl="1">
              <a:lnSpc>
                <a:spcPct val="90000"/>
              </a:lnSpc>
            </a:pPr>
            <a:r>
              <a:rPr lang="en-US" sz="2000" dirty="0"/>
              <a:t>Assuming that each HMM state </a:t>
            </a:r>
            <a:r>
              <a:rPr lang="en-US" sz="2000" i="1" dirty="0"/>
              <a:t>j </a:t>
            </a:r>
            <a:r>
              <a:rPr lang="en-US" sz="2000" dirty="0"/>
              <a:t>has associated with it a mean value </a:t>
            </a:r>
            <a:r>
              <a:rPr lang="en-US" sz="2000" b="1" i="1" dirty="0" err="1">
                <a:latin typeface="Symbol" pitchFamily="18" charset="2"/>
              </a:rPr>
              <a:t>m</a:t>
            </a:r>
            <a:r>
              <a:rPr lang="en-US" sz="2000" b="1" i="1" baseline="-25000" dirty="0" err="1">
                <a:latin typeface="Times New Roman" pitchFamily="18" charset="0"/>
              </a:rPr>
              <a:t>j</a:t>
            </a:r>
            <a:r>
              <a:rPr lang="en-US" sz="2000" i="1" dirty="0"/>
              <a:t> </a:t>
            </a:r>
            <a:r>
              <a:rPr lang="en-US" sz="2000" dirty="0"/>
              <a:t>and variance </a:t>
            </a:r>
            <a:r>
              <a:rPr lang="en-US" sz="2000" b="1" i="1" dirty="0">
                <a:latin typeface="Symbol" pitchFamily="18" charset="2"/>
              </a:rPr>
              <a:t>s</a:t>
            </a:r>
            <a:r>
              <a:rPr lang="en-US" sz="2000" b="1" i="1" baseline="-25000" dirty="0">
                <a:latin typeface="Times New Roman" pitchFamily="18" charset="0"/>
              </a:rPr>
              <a:t>j</a:t>
            </a:r>
            <a:r>
              <a:rPr lang="en-US" sz="2000" b="1" i="1" baseline="30000" dirty="0">
                <a:latin typeface="Times New Roman" pitchFamily="18" charset="0"/>
              </a:rPr>
              <a:t>2</a:t>
            </a:r>
            <a:r>
              <a:rPr lang="en-US" sz="2000" dirty="0"/>
              <a:t>, we compute the likelihood </a:t>
            </a:r>
            <a:r>
              <a:rPr lang="en-US" sz="2000" b="1" i="1" dirty="0" err="1">
                <a:latin typeface="Times New Roman" pitchFamily="18" charset="0"/>
              </a:rPr>
              <a:t>b</a:t>
            </a:r>
            <a:r>
              <a:rPr lang="en-US" sz="2000" b="1" i="1" baseline="-25000" dirty="0" err="1">
                <a:latin typeface="Times New Roman" pitchFamily="18" charset="0"/>
              </a:rPr>
              <a:t>j</a:t>
            </a:r>
            <a:r>
              <a:rPr lang="en-US" sz="2000" b="1" i="1" dirty="0">
                <a:latin typeface="Times New Roman" pitchFamily="18" charset="0"/>
              </a:rPr>
              <a:t>(</a:t>
            </a:r>
            <a:r>
              <a:rPr lang="en-US" sz="2000" b="1" i="1" dirty="0" err="1">
                <a:latin typeface="Times New Roman" pitchFamily="18" charset="0"/>
              </a:rPr>
              <a:t>o</a:t>
            </a:r>
            <a:r>
              <a:rPr lang="en-US" sz="2000" b="1" i="1" baseline="-25000" dirty="0" err="1">
                <a:latin typeface="Times New Roman" pitchFamily="18" charset="0"/>
              </a:rPr>
              <a:t>t</a:t>
            </a:r>
            <a:r>
              <a:rPr lang="en-US" sz="2000" b="1" i="1" dirty="0">
                <a:latin typeface="Times New Roman" pitchFamily="18" charset="0"/>
              </a:rPr>
              <a:t> )</a:t>
            </a:r>
            <a:r>
              <a:rPr lang="en-US" sz="2000" dirty="0"/>
              <a:t> via the equation for a Gaussian </a:t>
            </a:r>
            <a:r>
              <a:rPr lang="en-US" sz="2000" dirty="0" err="1"/>
              <a:t>pdf</a:t>
            </a:r>
            <a:r>
              <a:rPr lang="en-US" sz="2000" dirty="0"/>
              <a:t>:</a:t>
            </a:r>
          </a:p>
        </p:txBody>
      </p:sp>
    </p:spTree>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DD496655-0D83-4EF5-A903-4D1FD6E8E64C}"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D3BD83E6-D52C-4181-A743-B55765EBED9C}" type="slidenum">
              <a:rPr lang="en-US"/>
              <a:pPr/>
              <a:t>71</a:t>
            </a:fld>
            <a:endParaRPr lang="en-US"/>
          </a:p>
        </p:txBody>
      </p:sp>
      <p:sp>
        <p:nvSpPr>
          <p:cNvPr id="1252362" name="Rectangle 10"/>
          <p:cNvSpPr>
            <a:spLocks noGrp="1" noChangeArrowheads="1"/>
          </p:cNvSpPr>
          <p:nvPr>
            <p:ph type="title"/>
          </p:nvPr>
        </p:nvSpPr>
        <p:spPr/>
        <p:txBody>
          <a:bodyPr/>
          <a:lstStyle/>
          <a:p>
            <a:r>
              <a:rPr lang="en-US" sz="3400"/>
              <a:t>Output Probability of an Observation</a:t>
            </a:r>
          </a:p>
        </p:txBody>
      </p:sp>
      <p:sp>
        <p:nvSpPr>
          <p:cNvPr id="1252363" name="Rectangle 11"/>
          <p:cNvSpPr>
            <a:spLocks noGrp="1" noChangeArrowheads="1"/>
          </p:cNvSpPr>
          <p:nvPr>
            <p:ph type="body" idx="1"/>
          </p:nvPr>
        </p:nvSpPr>
        <p:spPr/>
        <p:txBody>
          <a:bodyPr/>
          <a:lstStyle/>
          <a:p>
            <a:endParaRPr lang="en-US" sz="2000" dirty="0"/>
          </a:p>
          <a:p>
            <a:endParaRPr lang="en-US" sz="2000" dirty="0"/>
          </a:p>
          <a:p>
            <a:endParaRPr lang="en-US" sz="2000" dirty="0"/>
          </a:p>
          <a:p>
            <a:endParaRPr lang="en-US" sz="2000" dirty="0"/>
          </a:p>
          <a:p>
            <a:r>
              <a:rPr lang="en-US" sz="2000" dirty="0"/>
              <a:t>This equation show us how to compute </a:t>
            </a:r>
            <a:r>
              <a:rPr lang="en-US" sz="2000" b="1" i="1" dirty="0" err="1">
                <a:latin typeface="Times New Roman" pitchFamily="18" charset="0"/>
              </a:rPr>
              <a:t>b</a:t>
            </a:r>
            <a:r>
              <a:rPr lang="en-US" sz="2000" b="1" i="1" baseline="-25000" dirty="0" err="1">
                <a:latin typeface="Times New Roman" pitchFamily="18" charset="0"/>
              </a:rPr>
              <a:t>j</a:t>
            </a:r>
            <a:r>
              <a:rPr lang="en-US" sz="2000" b="1" i="1" dirty="0">
                <a:latin typeface="Times New Roman" pitchFamily="18" charset="0"/>
              </a:rPr>
              <a:t>(</a:t>
            </a:r>
            <a:r>
              <a:rPr lang="en-US" sz="2000" b="1" i="1" dirty="0" err="1">
                <a:latin typeface="Times New Roman" pitchFamily="18" charset="0"/>
              </a:rPr>
              <a:t>o</a:t>
            </a:r>
            <a:r>
              <a:rPr lang="en-US" sz="2000" b="1" i="1" baseline="-25000" dirty="0" err="1">
                <a:latin typeface="Times New Roman" pitchFamily="18" charset="0"/>
              </a:rPr>
              <a:t>t</a:t>
            </a:r>
            <a:r>
              <a:rPr lang="en-US" sz="2000" b="1" i="1" dirty="0">
                <a:latin typeface="Times New Roman" pitchFamily="18" charset="0"/>
              </a:rPr>
              <a:t> </a:t>
            </a:r>
            <a:r>
              <a:rPr lang="en-US" sz="2000" b="1" i="1" dirty="0" smtClean="0">
                <a:latin typeface="Times New Roman" pitchFamily="18" charset="0"/>
              </a:rPr>
              <a:t>)</a:t>
            </a:r>
            <a:r>
              <a:rPr lang="en-US" sz="2000" dirty="0"/>
              <a:t>:</a:t>
            </a:r>
            <a:r>
              <a:rPr lang="en-US" sz="2000" dirty="0" smtClean="0"/>
              <a:t> </a:t>
            </a:r>
            <a:br>
              <a:rPr lang="en-US" sz="2000" dirty="0" smtClean="0"/>
            </a:br>
            <a:r>
              <a:rPr lang="en-US" sz="2000" dirty="0" smtClean="0"/>
              <a:t/>
            </a:r>
            <a:br>
              <a:rPr lang="en-US" sz="2000" dirty="0" smtClean="0"/>
            </a:br>
            <a:r>
              <a:rPr lang="en-US" sz="2000" dirty="0" smtClean="0"/>
              <a:t>the </a:t>
            </a:r>
            <a:r>
              <a:rPr lang="en-US" sz="2000" dirty="0"/>
              <a:t>likelihood of an individual acoustic observation given a single univariate Gaussian from state j with its mean and variance. </a:t>
            </a:r>
            <a:endParaRPr lang="en-US" sz="2000" dirty="0" smtClean="0"/>
          </a:p>
          <a:p>
            <a:r>
              <a:rPr lang="en-US" sz="2000" dirty="0" smtClean="0"/>
              <a:t>Now </a:t>
            </a:r>
            <a:r>
              <a:rPr lang="en-US" sz="2000" dirty="0"/>
              <a:t>we can use this probability in HMM </a:t>
            </a:r>
            <a:r>
              <a:rPr lang="en-US" sz="2000" dirty="0" smtClean="0"/>
              <a:t>decoding?</a:t>
            </a:r>
            <a:endParaRPr lang="en-US" sz="2000" dirty="0"/>
          </a:p>
        </p:txBody>
      </p:sp>
      <p:graphicFrame>
        <p:nvGraphicFramePr>
          <p:cNvPr id="1252359" name="Object 7"/>
          <p:cNvGraphicFramePr>
            <a:graphicFrameLocks noGrp="1" noChangeAspect="1"/>
          </p:cNvGraphicFramePr>
          <p:nvPr>
            <p:ph idx="4294967295"/>
          </p:nvPr>
        </p:nvGraphicFramePr>
        <p:xfrm>
          <a:off x="2635250" y="1508125"/>
          <a:ext cx="3357563" cy="1354138"/>
        </p:xfrm>
        <a:graphic>
          <a:graphicData uri="http://schemas.openxmlformats.org/presentationml/2006/ole">
            <mc:AlternateContent xmlns:mc="http://schemas.openxmlformats.org/markup-compatibility/2006">
              <mc:Choice xmlns:v="urn:schemas-microsoft-com:vml" Requires="v">
                <p:oleObj spid="_x0000_s1252429" name="Equation" r:id="rId3" imgW="1511300" imgH="609600" progId="Equation.3">
                  <p:embed/>
                </p:oleObj>
              </mc:Choice>
              <mc:Fallback>
                <p:oleObj name="Equation" r:id="rId3" imgW="1511300" imgH="609600" progId="Equation.3">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250" y="1508125"/>
                        <a:ext cx="3357563" cy="135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8" name="Subtitle 7"/>
          <p:cNvSpPr>
            <a:spLocks noGrp="1"/>
          </p:cNvSpPr>
          <p:nvPr>
            <p:ph type="subTitle" idx="1"/>
          </p:nvPr>
        </p:nvSpPr>
        <p:spPr/>
        <p:txBody>
          <a:bodyPr/>
          <a:lstStyle/>
          <a:p>
            <a:r>
              <a:rPr lang="en-US" dirty="0" smtClean="0"/>
              <a:t>How to Compute the probability </a:t>
            </a:r>
            <a:endParaRPr lang="en-US" dirty="0"/>
          </a:p>
        </p:txBody>
      </p:sp>
      <p:sp>
        <p:nvSpPr>
          <p:cNvPr id="4" name="Date Placeholder 3"/>
          <p:cNvSpPr>
            <a:spLocks noGrp="1"/>
          </p:cNvSpPr>
          <p:nvPr>
            <p:ph type="dt" sz="half" idx="2"/>
          </p:nvPr>
        </p:nvSpPr>
        <p:spPr/>
        <p:txBody>
          <a:bodyPr/>
          <a:lstStyle/>
          <a:p>
            <a:fld id="{AA0F0FCC-784E-4283-8A21-1C39C51548FA}" type="datetime3">
              <a:rPr lang="en-US" smtClean="0"/>
              <a:pPr/>
              <a:t>22 March 2017</a:t>
            </a:fld>
            <a:endParaRPr lang="en-US"/>
          </a:p>
        </p:txBody>
      </p:sp>
      <p:sp>
        <p:nvSpPr>
          <p:cNvPr id="5" name="Footer Placeholder 4"/>
          <p:cNvSpPr>
            <a:spLocks noGrp="1"/>
          </p:cNvSpPr>
          <p:nvPr>
            <p:ph type="ftr" sz="quarter" idx="3"/>
          </p:nvPr>
        </p:nvSpPr>
        <p:spPr/>
        <p:txBody>
          <a:bodyPr/>
          <a:lstStyle/>
          <a:p>
            <a:r>
              <a:rPr lang="en-US" smtClean="0"/>
              <a:t>Veton Këpuska</a:t>
            </a:r>
            <a:endParaRPr lang="en-US"/>
          </a:p>
        </p:txBody>
      </p:sp>
      <p:sp>
        <p:nvSpPr>
          <p:cNvPr id="6" name="Slide Number Placeholder 5"/>
          <p:cNvSpPr>
            <a:spLocks noGrp="1"/>
          </p:cNvSpPr>
          <p:nvPr>
            <p:ph type="sldNum" sz="quarter" idx="4"/>
          </p:nvPr>
        </p:nvSpPr>
        <p:spPr/>
        <p:txBody>
          <a:bodyPr/>
          <a:lstStyle/>
          <a:p>
            <a:fld id="{2189C0E1-E10F-4BBE-99B0-6349815E21F3}" type="slidenum">
              <a:rPr lang="en-US" smtClean="0"/>
              <a:pPr/>
              <a:t>72</a:t>
            </a:fld>
            <a:endParaRPr lang="en-US"/>
          </a:p>
        </p:txBody>
      </p:sp>
    </p:spTree>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7547B124-C7B9-4BA0-A22F-D523671E4C00}" type="datetime3">
              <a:rPr lang="en-US"/>
              <a:pPr/>
              <a:t>22 March 2017</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4F177602-220F-4CBE-8743-166D1B9C553E}" type="slidenum">
              <a:rPr lang="en-US"/>
              <a:pPr/>
              <a:t>73</a:t>
            </a:fld>
            <a:endParaRPr lang="en-US"/>
          </a:p>
        </p:txBody>
      </p:sp>
      <p:sp>
        <p:nvSpPr>
          <p:cNvPr id="1005570" name="Rectangle 2"/>
          <p:cNvSpPr>
            <a:spLocks noGrp="1" noChangeArrowheads="1"/>
          </p:cNvSpPr>
          <p:nvPr>
            <p:ph type="title"/>
          </p:nvPr>
        </p:nvSpPr>
        <p:spPr/>
        <p:txBody>
          <a:bodyPr/>
          <a:lstStyle/>
          <a:p>
            <a:r>
              <a:rPr lang="en-US"/>
              <a:t>Hidden Markov Models</a:t>
            </a:r>
          </a:p>
        </p:txBody>
      </p:sp>
      <p:sp>
        <p:nvSpPr>
          <p:cNvPr id="1005571" name="Rectangle 3"/>
          <p:cNvSpPr>
            <a:spLocks noGrp="1" noChangeArrowheads="1"/>
          </p:cNvSpPr>
          <p:nvPr>
            <p:ph type="body" idx="1"/>
          </p:nvPr>
        </p:nvSpPr>
        <p:spPr/>
        <p:txBody>
          <a:bodyPr/>
          <a:lstStyle/>
          <a:p>
            <a:r>
              <a:rPr lang="en-US" sz="2200"/>
              <a:t>About Markov Chains:</a:t>
            </a:r>
          </a:p>
          <a:p>
            <a:pPr lvl="1"/>
            <a:r>
              <a:rPr lang="en-US" sz="1800"/>
              <a:t>Let X</a:t>
            </a:r>
            <a:r>
              <a:rPr lang="en-US" sz="1800" baseline="-25000"/>
              <a:t>1</a:t>
            </a:r>
            <a:r>
              <a:rPr lang="en-US" sz="1800"/>
              <a:t>, X</a:t>
            </a:r>
            <a:r>
              <a:rPr lang="en-US" sz="1800" baseline="-25000"/>
              <a:t>2</a:t>
            </a:r>
            <a:r>
              <a:rPr lang="en-US" sz="1800"/>
              <a:t>, …, X</a:t>
            </a:r>
            <a:r>
              <a:rPr lang="en-US" sz="1800" baseline="-25000"/>
              <a:t>n</a:t>
            </a:r>
            <a:r>
              <a:rPr lang="en-US" sz="1800"/>
              <a:t>, … be a sequence of random variables taking their values in the same finite alphabet </a:t>
            </a:r>
            <a:r>
              <a:rPr lang="en-US" sz="1800">
                <a:sym typeface="Symbol" pitchFamily="18" charset="2"/>
              </a:rPr>
              <a:t> = {1,2,3,…,c}. If nothing more is said then Bayes’ formula applies:</a:t>
            </a:r>
          </a:p>
          <a:p>
            <a:pPr lvl="1"/>
            <a:endParaRPr lang="en-US" sz="1800">
              <a:sym typeface="Symbol" pitchFamily="18" charset="2"/>
            </a:endParaRPr>
          </a:p>
          <a:p>
            <a:pPr lvl="1"/>
            <a:endParaRPr lang="en-US" sz="1800">
              <a:sym typeface="Symbol" pitchFamily="18" charset="2"/>
            </a:endParaRPr>
          </a:p>
          <a:p>
            <a:pPr lvl="1"/>
            <a:r>
              <a:rPr lang="en-US" sz="1800">
                <a:sym typeface="Symbol" pitchFamily="18" charset="2"/>
              </a:rPr>
              <a:t>The random variables are said to form a Markov chain, however, if</a:t>
            </a:r>
          </a:p>
          <a:p>
            <a:pPr lvl="1"/>
            <a:endParaRPr lang="en-US" sz="1800">
              <a:sym typeface="Symbol" pitchFamily="18" charset="2"/>
            </a:endParaRPr>
          </a:p>
          <a:p>
            <a:pPr lvl="1"/>
            <a:endParaRPr lang="en-US" sz="1800">
              <a:sym typeface="Symbol" pitchFamily="18" charset="2"/>
            </a:endParaRPr>
          </a:p>
          <a:p>
            <a:pPr lvl="1"/>
            <a:r>
              <a:rPr lang="en-US" sz="1800">
                <a:sym typeface="Symbol" pitchFamily="18" charset="2"/>
              </a:rPr>
              <a:t>Thus for Markov chains the following holds:</a:t>
            </a:r>
          </a:p>
          <a:p>
            <a:pPr lvl="1"/>
            <a:endParaRPr lang="en-US" sz="1800">
              <a:sym typeface="Symbol" pitchFamily="18" charset="2"/>
            </a:endParaRPr>
          </a:p>
        </p:txBody>
      </p:sp>
      <p:graphicFrame>
        <p:nvGraphicFramePr>
          <p:cNvPr id="1005572" name="Object 4"/>
          <p:cNvGraphicFramePr>
            <a:graphicFrameLocks noChangeAspect="1"/>
          </p:cNvGraphicFramePr>
          <p:nvPr/>
        </p:nvGraphicFramePr>
        <p:xfrm>
          <a:off x="2112963" y="2822575"/>
          <a:ext cx="4960937" cy="860425"/>
        </p:xfrm>
        <a:graphic>
          <a:graphicData uri="http://schemas.openxmlformats.org/presentationml/2006/ole">
            <mc:AlternateContent xmlns:mc="http://schemas.openxmlformats.org/markup-compatibility/2006">
              <mc:Choice xmlns:v="urn:schemas-microsoft-com:vml" Requires="v">
                <p:oleObj spid="_x0000_s1514708" name="Equation" r:id="rId4" imgW="2489200" imgH="431800" progId="Equation.3">
                  <p:embed/>
                </p:oleObj>
              </mc:Choice>
              <mc:Fallback>
                <p:oleObj name="Equation" r:id="rId4" imgW="2489200" imgH="4318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963" y="2822575"/>
                        <a:ext cx="4960937"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5573" name="Object 5"/>
          <p:cNvGraphicFramePr>
            <a:graphicFrameLocks noChangeAspect="1"/>
          </p:cNvGraphicFramePr>
          <p:nvPr/>
        </p:nvGraphicFramePr>
        <p:xfrm>
          <a:off x="2328863" y="4311650"/>
          <a:ext cx="4454525" cy="455613"/>
        </p:xfrm>
        <a:graphic>
          <a:graphicData uri="http://schemas.openxmlformats.org/presentationml/2006/ole">
            <mc:AlternateContent xmlns:mc="http://schemas.openxmlformats.org/markup-compatibility/2006">
              <mc:Choice xmlns:v="urn:schemas-microsoft-com:vml" Requires="v">
                <p:oleObj spid="_x0000_s1514709" name="Equation" r:id="rId6" imgW="2235200" imgH="228600" progId="Equation.3">
                  <p:embed/>
                </p:oleObj>
              </mc:Choice>
              <mc:Fallback>
                <p:oleObj name="Equation" r:id="rId6" imgW="2235200" imgH="2286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8863" y="4311650"/>
                        <a:ext cx="4454525"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5574" name="Object 6"/>
          <p:cNvGraphicFramePr>
            <a:graphicFrameLocks noChangeAspect="1"/>
          </p:cNvGraphicFramePr>
          <p:nvPr/>
        </p:nvGraphicFramePr>
        <p:xfrm>
          <a:off x="2667000" y="5292725"/>
          <a:ext cx="3821113" cy="860425"/>
        </p:xfrm>
        <a:graphic>
          <a:graphicData uri="http://schemas.openxmlformats.org/presentationml/2006/ole">
            <mc:AlternateContent xmlns:mc="http://schemas.openxmlformats.org/markup-compatibility/2006">
              <mc:Choice xmlns:v="urn:schemas-microsoft-com:vml" Requires="v">
                <p:oleObj spid="_x0000_s1514710" name="Equation" r:id="rId8" imgW="1917700" imgH="431800" progId="Equation.3">
                  <p:embed/>
                </p:oleObj>
              </mc:Choice>
              <mc:Fallback>
                <p:oleObj name="Equation" r:id="rId8" imgW="1917700" imgH="431800"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5292725"/>
                        <a:ext cx="3821113"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DE747AD6-4F46-4E45-950B-D7CACFDC9CF5}"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CFDFCA6C-B3D8-4C4A-9DDF-E1CF449E1779}" type="slidenum">
              <a:rPr lang="en-US"/>
              <a:pPr/>
              <a:t>74</a:t>
            </a:fld>
            <a:endParaRPr lang="en-US"/>
          </a:p>
        </p:txBody>
      </p:sp>
      <p:sp>
        <p:nvSpPr>
          <p:cNvPr id="1006594" name="Rectangle 2"/>
          <p:cNvSpPr>
            <a:spLocks noGrp="1" noChangeArrowheads="1"/>
          </p:cNvSpPr>
          <p:nvPr>
            <p:ph type="title"/>
          </p:nvPr>
        </p:nvSpPr>
        <p:spPr/>
        <p:txBody>
          <a:bodyPr/>
          <a:lstStyle/>
          <a:p>
            <a:r>
              <a:rPr lang="en-US"/>
              <a:t>Markov Chains</a:t>
            </a:r>
          </a:p>
        </p:txBody>
      </p:sp>
      <p:sp>
        <p:nvSpPr>
          <p:cNvPr id="1006595" name="Rectangle 3"/>
          <p:cNvSpPr>
            <a:spLocks noGrp="1" noChangeArrowheads="1"/>
          </p:cNvSpPr>
          <p:nvPr>
            <p:ph type="body" idx="1"/>
          </p:nvPr>
        </p:nvSpPr>
        <p:spPr/>
        <p:txBody>
          <a:bodyPr/>
          <a:lstStyle/>
          <a:p>
            <a:r>
              <a:rPr lang="en-US" sz="2000" dirty="0"/>
              <a:t>The Markov chain is </a:t>
            </a:r>
            <a:r>
              <a:rPr lang="en-US" sz="2000" b="1" dirty="0">
                <a:solidFill>
                  <a:srgbClr val="FF0066"/>
                </a:solidFill>
              </a:rPr>
              <a:t>time invariant</a:t>
            </a:r>
            <a:r>
              <a:rPr lang="en-US" sz="2000" dirty="0"/>
              <a:t> or </a:t>
            </a:r>
            <a:r>
              <a:rPr lang="en-US" sz="2000" b="1" dirty="0">
                <a:solidFill>
                  <a:srgbClr val="FF0066"/>
                </a:solidFill>
              </a:rPr>
              <a:t>homogeneous</a:t>
            </a:r>
            <a:r>
              <a:rPr lang="en-US" sz="2000" dirty="0"/>
              <a:t> if regardless of the value of the time index </a:t>
            </a:r>
            <a:r>
              <a:rPr lang="en-US" sz="2000" dirty="0" err="1"/>
              <a:t>i</a:t>
            </a:r>
            <a:r>
              <a:rPr lang="en-US" sz="2000" dirty="0"/>
              <a:t>,</a:t>
            </a:r>
          </a:p>
          <a:p>
            <a:endParaRPr lang="en-US" sz="2000" dirty="0"/>
          </a:p>
          <a:p>
            <a:endParaRPr lang="en-US" sz="2000" dirty="0"/>
          </a:p>
          <a:p>
            <a:r>
              <a:rPr lang="en-US" sz="2000" dirty="0"/>
              <a:t>p(</a:t>
            </a:r>
            <a:r>
              <a:rPr lang="en-US" sz="2000" dirty="0" err="1"/>
              <a:t>x’|x</a:t>
            </a:r>
            <a:r>
              <a:rPr lang="en-US" sz="2000" dirty="0"/>
              <a:t>) – referred to as </a:t>
            </a:r>
            <a:r>
              <a:rPr lang="en-US" sz="2000" b="1" dirty="0">
                <a:solidFill>
                  <a:srgbClr val="FF0066"/>
                </a:solidFill>
              </a:rPr>
              <a:t>transition function</a:t>
            </a:r>
            <a:r>
              <a:rPr lang="en-US" sz="2000" dirty="0"/>
              <a:t> and can be represented as a </a:t>
            </a:r>
            <a:r>
              <a:rPr lang="en-US" sz="2000" dirty="0" smtClean="0"/>
              <a:t>“c </a:t>
            </a:r>
            <a:r>
              <a:rPr lang="en-US" sz="2000" dirty="0"/>
              <a:t>x </a:t>
            </a:r>
            <a:r>
              <a:rPr lang="en-US" sz="2000" dirty="0" smtClean="0"/>
              <a:t>c” </a:t>
            </a:r>
            <a:r>
              <a:rPr lang="en-US" sz="2000" dirty="0"/>
              <a:t>matrix and it satisfies the usual conditions:</a:t>
            </a:r>
          </a:p>
          <a:p>
            <a:endParaRPr lang="en-US" sz="2000" dirty="0"/>
          </a:p>
          <a:p>
            <a:endParaRPr lang="en-US" sz="2000" dirty="0"/>
          </a:p>
          <a:p>
            <a:r>
              <a:rPr lang="en-US" sz="2000" dirty="0"/>
              <a:t>One can think of the values of X</a:t>
            </a:r>
            <a:r>
              <a:rPr lang="en-US" sz="2000" baseline="-25000" dirty="0"/>
              <a:t>i</a:t>
            </a:r>
            <a:r>
              <a:rPr lang="en-US" sz="2000" dirty="0"/>
              <a:t> as sates and thus of the Markov chain as a finite state process with transitions between states specified by the function p(</a:t>
            </a:r>
            <a:r>
              <a:rPr lang="en-US" sz="2000" dirty="0" err="1"/>
              <a:t>x’|x</a:t>
            </a:r>
            <a:r>
              <a:rPr lang="en-US" sz="2000" dirty="0"/>
              <a:t>). </a:t>
            </a:r>
          </a:p>
        </p:txBody>
      </p:sp>
      <p:graphicFrame>
        <p:nvGraphicFramePr>
          <p:cNvPr id="1006596" name="Object 4"/>
          <p:cNvGraphicFramePr>
            <a:graphicFrameLocks noChangeAspect="1"/>
          </p:cNvGraphicFramePr>
          <p:nvPr/>
        </p:nvGraphicFramePr>
        <p:xfrm>
          <a:off x="2319338" y="2236788"/>
          <a:ext cx="4327525" cy="455612"/>
        </p:xfrm>
        <a:graphic>
          <a:graphicData uri="http://schemas.openxmlformats.org/presentationml/2006/ole">
            <mc:AlternateContent xmlns:mc="http://schemas.openxmlformats.org/markup-compatibility/2006">
              <mc:Choice xmlns:v="urn:schemas-microsoft-com:vml" Requires="v">
                <p:oleObj spid="_x0000_s1515662" name="Equation" r:id="rId4" imgW="2171700" imgH="228600" progId="Equation.3">
                  <p:embed/>
                </p:oleObj>
              </mc:Choice>
              <mc:Fallback>
                <p:oleObj name="Equation" r:id="rId4" imgW="2171700" imgH="228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338" y="2236788"/>
                        <a:ext cx="4327525"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6597" name="Object 5"/>
          <p:cNvGraphicFramePr>
            <a:graphicFrameLocks noChangeAspect="1"/>
          </p:cNvGraphicFramePr>
          <p:nvPr/>
        </p:nvGraphicFramePr>
        <p:xfrm>
          <a:off x="2428875" y="3760788"/>
          <a:ext cx="4149725" cy="708025"/>
        </p:xfrm>
        <a:graphic>
          <a:graphicData uri="http://schemas.openxmlformats.org/presentationml/2006/ole">
            <mc:AlternateContent xmlns:mc="http://schemas.openxmlformats.org/markup-compatibility/2006">
              <mc:Choice xmlns:v="urn:schemas-microsoft-com:vml" Requires="v">
                <p:oleObj spid="_x0000_s1515663" name="Equation" r:id="rId6" imgW="2082800" imgH="355600" progId="Equation.3">
                  <p:embed/>
                </p:oleObj>
              </mc:Choice>
              <mc:Fallback>
                <p:oleObj name="Equation" r:id="rId6" imgW="2082800" imgH="3556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8875" y="3760788"/>
                        <a:ext cx="4149725"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ate Placeholder 3"/>
          <p:cNvSpPr>
            <a:spLocks noGrp="1"/>
          </p:cNvSpPr>
          <p:nvPr>
            <p:ph type="dt" sz="half" idx="10"/>
          </p:nvPr>
        </p:nvSpPr>
        <p:spPr/>
        <p:txBody>
          <a:bodyPr/>
          <a:lstStyle/>
          <a:p>
            <a:fld id="{63797A12-9578-422E-9D37-BDAB770EF9AB}" type="datetime3">
              <a:rPr lang="en-US"/>
              <a:pPr/>
              <a:t>22 March 2017</a:t>
            </a:fld>
            <a:endParaRPr lang="en-US"/>
          </a:p>
        </p:txBody>
      </p:sp>
      <p:sp>
        <p:nvSpPr>
          <p:cNvPr id="20" name="Footer Placeholder 4"/>
          <p:cNvSpPr>
            <a:spLocks noGrp="1"/>
          </p:cNvSpPr>
          <p:nvPr>
            <p:ph type="ftr" sz="quarter" idx="11"/>
          </p:nvPr>
        </p:nvSpPr>
        <p:spPr/>
        <p:txBody>
          <a:bodyPr/>
          <a:lstStyle/>
          <a:p>
            <a:r>
              <a:rPr lang="en-US"/>
              <a:t>Veton Këpuska</a:t>
            </a:r>
          </a:p>
        </p:txBody>
      </p:sp>
      <p:sp>
        <p:nvSpPr>
          <p:cNvPr id="21" name="Slide Number Placeholder 5"/>
          <p:cNvSpPr>
            <a:spLocks noGrp="1"/>
          </p:cNvSpPr>
          <p:nvPr>
            <p:ph type="sldNum" sz="quarter" idx="12"/>
          </p:nvPr>
        </p:nvSpPr>
        <p:spPr/>
        <p:txBody>
          <a:bodyPr/>
          <a:lstStyle/>
          <a:p>
            <a:fld id="{216F008C-2700-4AE9-A0E7-36424AE9B7B5}" type="slidenum">
              <a:rPr lang="en-US"/>
              <a:pPr/>
              <a:t>75</a:t>
            </a:fld>
            <a:endParaRPr lang="en-US"/>
          </a:p>
        </p:txBody>
      </p:sp>
      <p:sp>
        <p:nvSpPr>
          <p:cNvPr id="1007618" name="Rectangle 2"/>
          <p:cNvSpPr>
            <a:spLocks noGrp="1" noChangeArrowheads="1"/>
          </p:cNvSpPr>
          <p:nvPr>
            <p:ph type="title"/>
          </p:nvPr>
        </p:nvSpPr>
        <p:spPr/>
        <p:txBody>
          <a:bodyPr/>
          <a:lstStyle/>
          <a:p>
            <a:r>
              <a:rPr lang="en-US"/>
              <a:t>Markov Chains</a:t>
            </a:r>
          </a:p>
        </p:txBody>
      </p:sp>
      <p:sp>
        <p:nvSpPr>
          <p:cNvPr id="1007619" name="Rectangle 3"/>
          <p:cNvSpPr>
            <a:spLocks noGrp="1" noChangeArrowheads="1"/>
          </p:cNvSpPr>
          <p:nvPr>
            <p:ph type="body" idx="1"/>
          </p:nvPr>
        </p:nvSpPr>
        <p:spPr/>
        <p:txBody>
          <a:bodyPr/>
          <a:lstStyle/>
          <a:p>
            <a:r>
              <a:rPr lang="en-US" sz="2000" dirty="0"/>
              <a:t>If the alphabet </a:t>
            </a:r>
            <a:r>
              <a:rPr lang="en-US" sz="2000" dirty="0">
                <a:sym typeface="Symbol" pitchFamily="18" charset="2"/>
              </a:rPr>
              <a:t> is not too large then the chain can be completely specified by an intuitively appealing diagram presented below:</a:t>
            </a: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r>
              <a:rPr lang="en-US" sz="2000" dirty="0">
                <a:sym typeface="Symbol" pitchFamily="18" charset="2"/>
              </a:rPr>
              <a:t>Arrows with attached transition probability values mark the transitions between states</a:t>
            </a:r>
          </a:p>
          <a:p>
            <a:r>
              <a:rPr lang="en-US" sz="2000" dirty="0">
                <a:sym typeface="Symbol" pitchFamily="18" charset="2"/>
              </a:rPr>
              <a:t>Missing transitions imply zero transition probability: p(1|2)=p(2|2)=p(3|3)=0.</a:t>
            </a:r>
          </a:p>
        </p:txBody>
      </p:sp>
      <p:sp>
        <p:nvSpPr>
          <p:cNvPr id="1007620" name="Oval 4"/>
          <p:cNvSpPr>
            <a:spLocks noChangeArrowheads="1"/>
          </p:cNvSpPr>
          <p:nvPr/>
        </p:nvSpPr>
        <p:spPr bwMode="auto">
          <a:xfrm>
            <a:off x="3384550" y="2809875"/>
            <a:ext cx="423863"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a:t>1</a:t>
            </a:r>
          </a:p>
        </p:txBody>
      </p:sp>
      <p:sp>
        <p:nvSpPr>
          <p:cNvPr id="1007621" name="Oval 5"/>
          <p:cNvSpPr>
            <a:spLocks noChangeArrowheads="1"/>
          </p:cNvSpPr>
          <p:nvPr/>
        </p:nvSpPr>
        <p:spPr bwMode="auto">
          <a:xfrm>
            <a:off x="4281488" y="3859213"/>
            <a:ext cx="423862"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a:t>2</a:t>
            </a:r>
          </a:p>
        </p:txBody>
      </p:sp>
      <p:sp>
        <p:nvSpPr>
          <p:cNvPr id="1007622" name="Oval 6"/>
          <p:cNvSpPr>
            <a:spLocks noChangeArrowheads="1"/>
          </p:cNvSpPr>
          <p:nvPr/>
        </p:nvSpPr>
        <p:spPr bwMode="auto">
          <a:xfrm>
            <a:off x="5491163" y="3001963"/>
            <a:ext cx="423862"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a:t>3</a:t>
            </a:r>
          </a:p>
        </p:txBody>
      </p:sp>
      <p:cxnSp>
        <p:nvCxnSpPr>
          <p:cNvPr id="1007623" name="AutoShape 7"/>
          <p:cNvCxnSpPr>
            <a:cxnSpLocks noChangeShapeType="1"/>
            <a:stCxn id="1007620" idx="4"/>
            <a:endCxn id="1007621" idx="2"/>
          </p:cNvCxnSpPr>
          <p:nvPr/>
        </p:nvCxnSpPr>
        <p:spPr bwMode="auto">
          <a:xfrm rot="16200000" flipH="1">
            <a:off x="3526632" y="3328193"/>
            <a:ext cx="825500" cy="684213"/>
          </a:xfrm>
          <a:prstGeom prst="curvedConnector2">
            <a:avLst/>
          </a:prstGeom>
          <a:noFill/>
          <a:ln w="25400">
            <a:solidFill>
              <a:schemeClr val="tx1"/>
            </a:solidFill>
            <a:round/>
            <a:headEnd/>
            <a:tailEnd type="triangle" w="med" len="lg"/>
          </a:ln>
          <a:effectLst/>
        </p:spPr>
      </p:cxnSp>
      <p:cxnSp>
        <p:nvCxnSpPr>
          <p:cNvPr id="1007624" name="AutoShape 8"/>
          <p:cNvCxnSpPr>
            <a:cxnSpLocks noChangeShapeType="1"/>
            <a:stCxn id="1007621" idx="0"/>
            <a:endCxn id="1007622" idx="2"/>
          </p:cNvCxnSpPr>
          <p:nvPr/>
        </p:nvCxnSpPr>
        <p:spPr bwMode="auto">
          <a:xfrm rot="16200000">
            <a:off x="4675981" y="3044032"/>
            <a:ext cx="633413" cy="996950"/>
          </a:xfrm>
          <a:prstGeom prst="curvedConnector2">
            <a:avLst/>
          </a:prstGeom>
          <a:noFill/>
          <a:ln w="25400">
            <a:solidFill>
              <a:schemeClr val="tx1"/>
            </a:solidFill>
            <a:round/>
            <a:headEnd/>
            <a:tailEnd type="triangle" w="med" len="lg"/>
          </a:ln>
          <a:effectLst/>
        </p:spPr>
      </p:cxnSp>
      <p:cxnSp>
        <p:nvCxnSpPr>
          <p:cNvPr id="1007625" name="AutoShape 9"/>
          <p:cNvCxnSpPr>
            <a:cxnSpLocks noChangeShapeType="1"/>
            <a:stCxn id="1007621" idx="6"/>
            <a:endCxn id="1007622" idx="4"/>
          </p:cNvCxnSpPr>
          <p:nvPr/>
        </p:nvCxnSpPr>
        <p:spPr bwMode="auto">
          <a:xfrm flipV="1">
            <a:off x="4705350" y="3449638"/>
            <a:ext cx="998538" cy="633412"/>
          </a:xfrm>
          <a:prstGeom prst="curvedConnector2">
            <a:avLst/>
          </a:prstGeom>
          <a:noFill/>
          <a:ln w="25400">
            <a:solidFill>
              <a:schemeClr val="tx1"/>
            </a:solidFill>
            <a:round/>
            <a:headEnd type="triangle" w="med" len="lg"/>
            <a:tailEnd type="none" w="med" len="lg"/>
          </a:ln>
          <a:effectLst/>
        </p:spPr>
      </p:cxnSp>
      <p:cxnSp>
        <p:nvCxnSpPr>
          <p:cNvPr id="1007626" name="AutoShape 10"/>
          <p:cNvCxnSpPr>
            <a:cxnSpLocks noChangeShapeType="1"/>
            <a:stCxn id="1007620" idx="5"/>
            <a:endCxn id="1007622" idx="2"/>
          </p:cNvCxnSpPr>
          <p:nvPr/>
        </p:nvCxnSpPr>
        <p:spPr bwMode="auto">
          <a:xfrm rot="16200000" flipH="1">
            <a:off x="4602163" y="2336800"/>
            <a:ext cx="33337" cy="1744663"/>
          </a:xfrm>
          <a:prstGeom prst="curvedConnector4">
            <a:avLst>
              <a:gd name="adj1" fmla="val 371426"/>
              <a:gd name="adj2" fmla="val 51773"/>
            </a:avLst>
          </a:prstGeom>
          <a:noFill/>
          <a:ln w="25400">
            <a:solidFill>
              <a:schemeClr val="tx1"/>
            </a:solidFill>
            <a:round/>
            <a:headEnd/>
            <a:tailEnd type="triangle" w="med" len="lg"/>
          </a:ln>
          <a:effectLst/>
        </p:spPr>
      </p:cxnSp>
      <p:cxnSp>
        <p:nvCxnSpPr>
          <p:cNvPr id="1007627" name="AutoShape 11"/>
          <p:cNvCxnSpPr>
            <a:cxnSpLocks noChangeShapeType="1"/>
            <a:stCxn id="1007620" idx="7"/>
            <a:endCxn id="1007622" idx="1"/>
          </p:cNvCxnSpPr>
          <p:nvPr/>
        </p:nvCxnSpPr>
        <p:spPr bwMode="auto">
          <a:xfrm rot="5400000" flipV="1">
            <a:off x="4553744" y="2067719"/>
            <a:ext cx="192087" cy="1806575"/>
          </a:xfrm>
          <a:prstGeom prst="curvedConnector3">
            <a:avLst>
              <a:gd name="adj1" fmla="val -152894"/>
            </a:avLst>
          </a:prstGeom>
          <a:noFill/>
          <a:ln w="25400">
            <a:solidFill>
              <a:schemeClr val="tx1"/>
            </a:solidFill>
            <a:round/>
            <a:headEnd type="triangle" w="med" len="lg"/>
            <a:tailEnd type="none" w="med" len="lg"/>
          </a:ln>
          <a:effectLst/>
        </p:spPr>
      </p:cxnSp>
      <p:cxnSp>
        <p:nvCxnSpPr>
          <p:cNvPr id="1007628" name="AutoShape 12"/>
          <p:cNvCxnSpPr>
            <a:cxnSpLocks noChangeShapeType="1"/>
            <a:stCxn id="1007620" idx="3"/>
            <a:endCxn id="1007620" idx="1"/>
          </p:cNvCxnSpPr>
          <p:nvPr/>
        </p:nvCxnSpPr>
        <p:spPr bwMode="auto">
          <a:xfrm rot="5400000" flipH="1" flipV="1">
            <a:off x="3288507" y="3032919"/>
            <a:ext cx="317500" cy="1587"/>
          </a:xfrm>
          <a:prstGeom prst="curvedConnector5">
            <a:avLst>
              <a:gd name="adj1" fmla="val -92500"/>
              <a:gd name="adj2" fmla="val -42100000"/>
              <a:gd name="adj3" fmla="val 192500"/>
            </a:avLst>
          </a:prstGeom>
          <a:noFill/>
          <a:ln w="25400">
            <a:solidFill>
              <a:schemeClr val="tx1"/>
            </a:solidFill>
            <a:round/>
            <a:headEnd type="triangle" w="med" len="lg"/>
            <a:tailEnd type="none" w="med" len="lg"/>
          </a:ln>
          <a:effectLst/>
        </p:spPr>
      </p:cxnSp>
      <p:sp>
        <p:nvSpPr>
          <p:cNvPr id="1007629" name="Text Box 13"/>
          <p:cNvSpPr txBox="1">
            <a:spLocks noChangeArrowheads="1"/>
          </p:cNvSpPr>
          <p:nvPr/>
        </p:nvSpPr>
        <p:spPr bwMode="auto">
          <a:xfrm>
            <a:off x="2524125" y="3476625"/>
            <a:ext cx="972535" cy="369332"/>
          </a:xfrm>
          <a:prstGeom prst="rect">
            <a:avLst/>
          </a:prstGeom>
          <a:noFill/>
          <a:ln w="9525" algn="ctr">
            <a:noFill/>
            <a:miter lim="800000"/>
            <a:headEnd/>
            <a:tailEnd/>
          </a:ln>
          <a:effectLst/>
        </p:spPr>
        <p:txBody>
          <a:bodyPr wrap="square">
            <a:spAutoFit/>
          </a:bodyPr>
          <a:lstStyle/>
          <a:p>
            <a:r>
              <a:rPr lang="en-US" dirty="0"/>
              <a:t>p(1|1)</a:t>
            </a:r>
          </a:p>
        </p:txBody>
      </p:sp>
      <p:sp>
        <p:nvSpPr>
          <p:cNvPr id="1007630" name="Text Box 14"/>
          <p:cNvSpPr txBox="1">
            <a:spLocks noChangeArrowheads="1"/>
          </p:cNvSpPr>
          <p:nvPr/>
        </p:nvSpPr>
        <p:spPr bwMode="auto">
          <a:xfrm>
            <a:off x="3068638" y="3916363"/>
            <a:ext cx="965692" cy="369332"/>
          </a:xfrm>
          <a:prstGeom prst="rect">
            <a:avLst/>
          </a:prstGeom>
          <a:noFill/>
          <a:ln w="9525" algn="ctr">
            <a:noFill/>
            <a:miter lim="800000"/>
            <a:headEnd/>
            <a:tailEnd/>
          </a:ln>
          <a:effectLst/>
        </p:spPr>
        <p:txBody>
          <a:bodyPr wrap="square">
            <a:spAutoFit/>
          </a:bodyPr>
          <a:lstStyle/>
          <a:p>
            <a:r>
              <a:rPr lang="en-US" dirty="0"/>
              <a:t>p(2|1)</a:t>
            </a:r>
          </a:p>
        </p:txBody>
      </p:sp>
      <p:sp>
        <p:nvSpPr>
          <p:cNvPr id="1007631" name="Text Box 15"/>
          <p:cNvSpPr txBox="1">
            <a:spLocks noChangeArrowheads="1"/>
          </p:cNvSpPr>
          <p:nvPr/>
        </p:nvSpPr>
        <p:spPr bwMode="auto">
          <a:xfrm>
            <a:off x="4679950" y="3327400"/>
            <a:ext cx="967390" cy="369332"/>
          </a:xfrm>
          <a:prstGeom prst="rect">
            <a:avLst/>
          </a:prstGeom>
          <a:noFill/>
          <a:ln w="9525" algn="ctr">
            <a:noFill/>
            <a:miter lim="800000"/>
            <a:headEnd/>
            <a:tailEnd/>
          </a:ln>
          <a:effectLst/>
        </p:spPr>
        <p:txBody>
          <a:bodyPr wrap="square">
            <a:spAutoFit/>
          </a:bodyPr>
          <a:lstStyle/>
          <a:p>
            <a:r>
              <a:rPr lang="en-US" dirty="0"/>
              <a:t>p(3|2)</a:t>
            </a:r>
          </a:p>
        </p:txBody>
      </p:sp>
      <p:sp>
        <p:nvSpPr>
          <p:cNvPr id="1007632" name="Text Box 16"/>
          <p:cNvSpPr txBox="1">
            <a:spLocks noChangeArrowheads="1"/>
          </p:cNvSpPr>
          <p:nvPr/>
        </p:nvSpPr>
        <p:spPr bwMode="auto">
          <a:xfrm>
            <a:off x="4813300" y="3984625"/>
            <a:ext cx="987660" cy="369332"/>
          </a:xfrm>
          <a:prstGeom prst="rect">
            <a:avLst/>
          </a:prstGeom>
          <a:noFill/>
          <a:ln w="9525" algn="ctr">
            <a:noFill/>
            <a:miter lim="800000"/>
            <a:headEnd/>
            <a:tailEnd/>
          </a:ln>
          <a:effectLst/>
        </p:spPr>
        <p:txBody>
          <a:bodyPr wrap="square">
            <a:spAutoFit/>
          </a:bodyPr>
          <a:lstStyle/>
          <a:p>
            <a:r>
              <a:rPr lang="en-US" dirty="0"/>
              <a:t>p(2|3)</a:t>
            </a:r>
          </a:p>
        </p:txBody>
      </p:sp>
      <p:sp>
        <p:nvSpPr>
          <p:cNvPr id="1007633" name="Text Box 17"/>
          <p:cNvSpPr txBox="1">
            <a:spLocks noChangeArrowheads="1"/>
          </p:cNvSpPr>
          <p:nvPr/>
        </p:nvSpPr>
        <p:spPr bwMode="auto">
          <a:xfrm>
            <a:off x="3995738" y="2976563"/>
            <a:ext cx="960312" cy="369332"/>
          </a:xfrm>
          <a:prstGeom prst="rect">
            <a:avLst/>
          </a:prstGeom>
          <a:noFill/>
          <a:ln w="9525" algn="ctr">
            <a:noFill/>
            <a:miter lim="800000"/>
            <a:headEnd/>
            <a:tailEnd/>
          </a:ln>
          <a:effectLst/>
        </p:spPr>
        <p:txBody>
          <a:bodyPr wrap="square">
            <a:spAutoFit/>
          </a:bodyPr>
          <a:lstStyle/>
          <a:p>
            <a:r>
              <a:rPr lang="en-US" dirty="0"/>
              <a:t>p(3|1)</a:t>
            </a:r>
          </a:p>
        </p:txBody>
      </p:sp>
      <p:sp>
        <p:nvSpPr>
          <p:cNvPr id="1007634" name="Text Box 18"/>
          <p:cNvSpPr txBox="1">
            <a:spLocks noChangeArrowheads="1"/>
          </p:cNvSpPr>
          <p:nvPr/>
        </p:nvSpPr>
        <p:spPr bwMode="auto">
          <a:xfrm>
            <a:off x="4325938" y="2220913"/>
            <a:ext cx="975757" cy="369332"/>
          </a:xfrm>
          <a:prstGeom prst="rect">
            <a:avLst/>
          </a:prstGeom>
          <a:noFill/>
          <a:ln w="9525" algn="ctr">
            <a:noFill/>
            <a:miter lim="800000"/>
            <a:headEnd/>
            <a:tailEnd/>
          </a:ln>
          <a:effectLst/>
        </p:spPr>
        <p:txBody>
          <a:bodyPr wrap="square">
            <a:spAutoFit/>
          </a:bodyPr>
          <a:lstStyle/>
          <a:p>
            <a:r>
              <a:rPr lang="en-US" dirty="0"/>
              <a:t>p(1|3)</a:t>
            </a:r>
          </a:p>
        </p:txBody>
      </p:sp>
    </p:spTree>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A9E95B7F-11A7-4351-9D7C-D392A3D2B0E3}"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B02A6C02-6AC9-4F5D-8DF0-83F6576F6AD0}" type="slidenum">
              <a:rPr lang="en-US"/>
              <a:pPr/>
              <a:t>76</a:t>
            </a:fld>
            <a:endParaRPr lang="en-US"/>
          </a:p>
        </p:txBody>
      </p:sp>
      <p:sp>
        <p:nvSpPr>
          <p:cNvPr id="1008642" name="Rectangle 2"/>
          <p:cNvSpPr>
            <a:spLocks noGrp="1" noChangeArrowheads="1"/>
          </p:cNvSpPr>
          <p:nvPr>
            <p:ph type="title"/>
          </p:nvPr>
        </p:nvSpPr>
        <p:spPr/>
        <p:txBody>
          <a:bodyPr/>
          <a:lstStyle/>
          <a:p>
            <a:r>
              <a:rPr lang="en-US"/>
              <a:t>Markov Chains</a:t>
            </a:r>
          </a:p>
        </p:txBody>
      </p:sp>
      <p:sp>
        <p:nvSpPr>
          <p:cNvPr id="1008643" name="Rectangle 3"/>
          <p:cNvSpPr>
            <a:spLocks noGrp="1" noChangeArrowheads="1"/>
          </p:cNvSpPr>
          <p:nvPr>
            <p:ph type="body" idx="1"/>
          </p:nvPr>
        </p:nvSpPr>
        <p:spPr/>
        <p:txBody>
          <a:bodyPr/>
          <a:lstStyle/>
          <a:p>
            <a:pPr>
              <a:lnSpc>
                <a:spcPct val="90000"/>
              </a:lnSpc>
            </a:pPr>
            <a:r>
              <a:rPr lang="en-US" sz="2200"/>
              <a:t>Markov chains are capable of modeling processes of arbitrary complexity even though they are restricted to one-step memory:</a:t>
            </a:r>
          </a:p>
          <a:p>
            <a:pPr lvl="1">
              <a:lnSpc>
                <a:spcPct val="90000"/>
              </a:lnSpc>
            </a:pPr>
            <a:r>
              <a:rPr lang="en-US" sz="2000"/>
              <a:t>Consider a process Z</a:t>
            </a:r>
            <a:r>
              <a:rPr lang="en-US" sz="2000" baseline="-25000"/>
              <a:t>1</a:t>
            </a:r>
            <a:r>
              <a:rPr lang="en-US" sz="2000"/>
              <a:t>, Z</a:t>
            </a:r>
            <a:r>
              <a:rPr lang="en-US" sz="2000" baseline="-25000"/>
              <a:t>2</a:t>
            </a:r>
            <a:r>
              <a:rPr lang="en-US" sz="2000"/>
              <a:t>, …, Z</a:t>
            </a:r>
            <a:r>
              <a:rPr lang="en-US" sz="2000" baseline="-25000"/>
              <a:t>n</a:t>
            </a:r>
            <a:r>
              <a:rPr lang="en-US" sz="2000"/>
              <a:t>,… of memory length k:</a:t>
            </a:r>
          </a:p>
          <a:p>
            <a:pPr lvl="1">
              <a:lnSpc>
                <a:spcPct val="90000"/>
              </a:lnSpc>
            </a:pPr>
            <a:endParaRPr lang="en-US" sz="2000"/>
          </a:p>
          <a:p>
            <a:pPr lvl="1">
              <a:lnSpc>
                <a:spcPct val="90000"/>
              </a:lnSpc>
            </a:pPr>
            <a:endParaRPr lang="en-US" sz="2000"/>
          </a:p>
          <a:p>
            <a:pPr lvl="1">
              <a:lnSpc>
                <a:spcPct val="90000"/>
              </a:lnSpc>
            </a:pPr>
            <a:r>
              <a:rPr lang="en-US" sz="2000"/>
              <a:t>If we define new random variables:</a:t>
            </a:r>
          </a:p>
          <a:p>
            <a:pPr lvl="1">
              <a:lnSpc>
                <a:spcPct val="90000"/>
              </a:lnSpc>
            </a:pPr>
            <a:endParaRPr lang="en-US" sz="2000"/>
          </a:p>
          <a:p>
            <a:pPr lvl="1">
              <a:lnSpc>
                <a:spcPct val="90000"/>
              </a:lnSpc>
            </a:pPr>
            <a:endParaRPr lang="en-US" sz="2000"/>
          </a:p>
          <a:p>
            <a:pPr lvl="1">
              <a:lnSpc>
                <a:spcPct val="90000"/>
              </a:lnSpc>
            </a:pPr>
            <a:r>
              <a:rPr lang="en-US" sz="2000"/>
              <a:t>Then Z sequence specifies X-sequence (and vice versa), and</a:t>
            </a:r>
          </a:p>
          <a:p>
            <a:pPr lvl="1">
              <a:lnSpc>
                <a:spcPct val="90000"/>
              </a:lnSpc>
            </a:pPr>
            <a:r>
              <a:rPr lang="en-US" sz="2000"/>
              <a:t>X process is a Markov chain as defined earlier.</a:t>
            </a:r>
          </a:p>
        </p:txBody>
      </p:sp>
      <p:graphicFrame>
        <p:nvGraphicFramePr>
          <p:cNvPr id="1008644" name="Object 4"/>
          <p:cNvGraphicFramePr>
            <a:graphicFrameLocks noChangeAspect="1"/>
          </p:cNvGraphicFramePr>
          <p:nvPr/>
        </p:nvGraphicFramePr>
        <p:xfrm>
          <a:off x="1987550" y="2895600"/>
          <a:ext cx="5213350" cy="885825"/>
        </p:xfrm>
        <a:graphic>
          <a:graphicData uri="http://schemas.openxmlformats.org/presentationml/2006/ole">
            <mc:AlternateContent xmlns:mc="http://schemas.openxmlformats.org/markup-compatibility/2006">
              <mc:Choice xmlns:v="urn:schemas-microsoft-com:vml" Requires="v">
                <p:oleObj spid="_x0000_s1516686" name="Equation" r:id="rId4" imgW="2616200" imgH="444500" progId="Equation.3">
                  <p:embed/>
                </p:oleObj>
              </mc:Choice>
              <mc:Fallback>
                <p:oleObj name="Equation" r:id="rId4" imgW="2616200" imgH="4445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550" y="2895600"/>
                        <a:ext cx="521335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8645" name="Object 5"/>
          <p:cNvGraphicFramePr>
            <a:graphicFrameLocks noChangeAspect="1"/>
          </p:cNvGraphicFramePr>
          <p:nvPr/>
        </p:nvGraphicFramePr>
        <p:xfrm>
          <a:off x="3200400" y="4178300"/>
          <a:ext cx="2581275" cy="455613"/>
        </p:xfrm>
        <a:graphic>
          <a:graphicData uri="http://schemas.openxmlformats.org/presentationml/2006/ole">
            <mc:AlternateContent xmlns:mc="http://schemas.openxmlformats.org/markup-compatibility/2006">
              <mc:Choice xmlns:v="urn:schemas-microsoft-com:vml" Requires="v">
                <p:oleObj spid="_x0000_s1516687" name="Equation" r:id="rId6" imgW="1295400" imgH="228600" progId="Equation.3">
                  <p:embed/>
                </p:oleObj>
              </mc:Choice>
              <mc:Fallback>
                <p:oleObj name="Equation" r:id="rId6" imgW="1295400" imgH="2286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178300"/>
                        <a:ext cx="2581275"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1CBCF9-09CB-42D6-A148-57F5DDF11700}"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0EB7F49-3293-48E7-AFA5-8EF112723E3A}" type="slidenum">
              <a:rPr lang="en-US"/>
              <a:pPr/>
              <a:t>77</a:t>
            </a:fld>
            <a:endParaRPr lang="en-US"/>
          </a:p>
        </p:txBody>
      </p:sp>
      <p:sp>
        <p:nvSpPr>
          <p:cNvPr id="1009666" name="Rectangle 2"/>
          <p:cNvSpPr>
            <a:spLocks noGrp="1" noChangeArrowheads="1"/>
          </p:cNvSpPr>
          <p:nvPr>
            <p:ph type="title"/>
          </p:nvPr>
        </p:nvSpPr>
        <p:spPr/>
        <p:txBody>
          <a:bodyPr/>
          <a:lstStyle/>
          <a:p>
            <a:r>
              <a:rPr lang="en-US" sz="3400"/>
              <a:t>Hidden Markov Model Concept</a:t>
            </a:r>
          </a:p>
        </p:txBody>
      </p:sp>
      <p:sp>
        <p:nvSpPr>
          <p:cNvPr id="1009667" name="Rectangle 3"/>
          <p:cNvSpPr>
            <a:spLocks noGrp="1" noChangeArrowheads="1"/>
          </p:cNvSpPr>
          <p:nvPr>
            <p:ph type="body" idx="1"/>
          </p:nvPr>
        </p:nvSpPr>
        <p:spPr/>
        <p:txBody>
          <a:bodyPr/>
          <a:lstStyle/>
          <a:p>
            <a:pPr marL="571500" indent="-571500"/>
            <a:r>
              <a:rPr lang="en-US" sz="2400" dirty="0"/>
              <a:t>Hidden Markov Models allow more freedom to the random process while avoiding a substantial complications to the basic structure of Markov chains.</a:t>
            </a:r>
          </a:p>
          <a:p>
            <a:pPr marL="571500" indent="-571500"/>
            <a:r>
              <a:rPr lang="en-US" sz="2400" dirty="0"/>
              <a:t>This freedom can be gained by letting the states of the chain generate observable data while hiding the </a:t>
            </a:r>
            <a:r>
              <a:rPr lang="en-US" sz="2400" dirty="0" smtClean="0"/>
              <a:t>said </a:t>
            </a:r>
            <a:r>
              <a:rPr lang="en-US" sz="2400" dirty="0"/>
              <a:t>sequence itself from the observer.</a:t>
            </a:r>
          </a:p>
        </p:txBody>
      </p:sp>
    </p:spTree>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D8FFCA-DD68-4823-AB2C-37B9CCDB333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49478AB-D64F-477E-859D-8F259F484CF6}" type="slidenum">
              <a:rPr lang="en-US"/>
              <a:pPr/>
              <a:t>78</a:t>
            </a:fld>
            <a:endParaRPr lang="en-US"/>
          </a:p>
        </p:txBody>
      </p:sp>
      <p:sp>
        <p:nvSpPr>
          <p:cNvPr id="1016834" name="Rectangle 2"/>
          <p:cNvSpPr>
            <a:spLocks noGrp="1" noChangeArrowheads="1"/>
          </p:cNvSpPr>
          <p:nvPr>
            <p:ph type="title"/>
          </p:nvPr>
        </p:nvSpPr>
        <p:spPr/>
        <p:txBody>
          <a:bodyPr/>
          <a:lstStyle/>
          <a:p>
            <a:r>
              <a:rPr lang="en-US" sz="3400"/>
              <a:t>Hidden Markov Model Concept</a:t>
            </a:r>
          </a:p>
        </p:txBody>
      </p:sp>
      <p:sp>
        <p:nvSpPr>
          <p:cNvPr id="1016835" name="Rectangle 3"/>
          <p:cNvSpPr>
            <a:spLocks noGrp="1" noChangeArrowheads="1"/>
          </p:cNvSpPr>
          <p:nvPr>
            <p:ph type="body" idx="1"/>
          </p:nvPr>
        </p:nvSpPr>
        <p:spPr/>
        <p:txBody>
          <a:bodyPr/>
          <a:lstStyle/>
          <a:p>
            <a:pPr marL="571500" indent="-571500"/>
            <a:r>
              <a:rPr lang="en-US" dirty="0"/>
              <a:t>Focus on three fundamental problems of HMM design:</a:t>
            </a:r>
          </a:p>
          <a:p>
            <a:pPr marL="966788" lvl="1" indent="-495300">
              <a:buFont typeface="Wingdings" pitchFamily="2" charset="2"/>
              <a:buAutoNum type="arabicPeriod"/>
            </a:pPr>
            <a:r>
              <a:rPr lang="en-US" dirty="0"/>
              <a:t>The evaluation of the probability (likelihood) of a sequence of observations given a specific HMM;</a:t>
            </a:r>
          </a:p>
          <a:p>
            <a:pPr marL="966788" lvl="1" indent="-495300">
              <a:buFont typeface="Wingdings" pitchFamily="2" charset="2"/>
              <a:buAutoNum type="arabicPeriod"/>
            </a:pPr>
            <a:r>
              <a:rPr lang="en-US" dirty="0"/>
              <a:t>The determination of a best sequence of model states;</a:t>
            </a:r>
          </a:p>
          <a:p>
            <a:pPr marL="966788" lvl="1" indent="-495300">
              <a:buFont typeface="Wingdings" pitchFamily="2" charset="2"/>
              <a:buAutoNum type="arabicPeriod"/>
            </a:pPr>
            <a:r>
              <a:rPr lang="en-US" dirty="0"/>
              <a:t>The adjustment of model parameters so as to best account for the observed signal.</a:t>
            </a:r>
          </a:p>
        </p:txBody>
      </p:sp>
    </p:spTree>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82C827BD-793F-44E4-BC36-51C22B640DC5}" type="datetime3">
              <a:rPr lang="en-US"/>
              <a:pPr/>
              <a:t>22 March 2017</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05B83F2F-CAC0-4BC7-86DE-6F242C77DE03}" type="slidenum">
              <a:rPr lang="en-US"/>
              <a:pPr/>
              <a:t>79</a:t>
            </a:fld>
            <a:endParaRPr lang="en-US"/>
          </a:p>
        </p:txBody>
      </p:sp>
      <p:sp>
        <p:nvSpPr>
          <p:cNvPr id="1021954" name="Rectangle 2"/>
          <p:cNvSpPr>
            <a:spLocks noGrp="1" noChangeArrowheads="1"/>
          </p:cNvSpPr>
          <p:nvPr>
            <p:ph type="title"/>
          </p:nvPr>
        </p:nvSpPr>
        <p:spPr/>
        <p:txBody>
          <a:bodyPr/>
          <a:lstStyle/>
          <a:p>
            <a:r>
              <a:rPr lang="en-US" sz="3400"/>
              <a:t>Discrete-Time Markov Processes Examples</a:t>
            </a:r>
          </a:p>
        </p:txBody>
      </p:sp>
      <p:sp>
        <p:nvSpPr>
          <p:cNvPr id="1021955" name="Rectangle 3"/>
          <p:cNvSpPr>
            <a:spLocks noGrp="1" noChangeArrowheads="1"/>
          </p:cNvSpPr>
          <p:nvPr>
            <p:ph type="body" idx="1"/>
          </p:nvPr>
        </p:nvSpPr>
        <p:spPr/>
        <p:txBody>
          <a:bodyPr/>
          <a:lstStyle/>
          <a:p>
            <a:r>
              <a:rPr lang="en-US" sz="2200" dirty="0"/>
              <a:t>Define:</a:t>
            </a:r>
          </a:p>
          <a:p>
            <a:pPr lvl="1"/>
            <a:r>
              <a:rPr lang="en-US" sz="2000" dirty="0"/>
              <a:t>A system with </a:t>
            </a:r>
            <a:r>
              <a:rPr lang="en-US" sz="2000" dirty="0">
                <a:solidFill>
                  <a:srgbClr val="0000FF"/>
                </a:solidFill>
              </a:rPr>
              <a:t>N</a:t>
            </a:r>
            <a:r>
              <a:rPr lang="en-US" sz="2000" dirty="0"/>
              <a:t> distinct states </a:t>
            </a:r>
            <a:r>
              <a:rPr lang="en-US" sz="2500" b="1" dirty="0">
                <a:solidFill>
                  <a:srgbClr val="0000FF"/>
                </a:solidFill>
                <a:latin typeface="Edwardian Script ITC" pitchFamily="66" charset="0"/>
              </a:rPr>
              <a:t>S</a:t>
            </a:r>
            <a:r>
              <a:rPr lang="en-US" sz="2900" b="1" dirty="0">
                <a:solidFill>
                  <a:srgbClr val="0000FF"/>
                </a:solidFill>
                <a:latin typeface="Edwardian Script ITC" pitchFamily="66" charset="0"/>
              </a:rPr>
              <a:t> </a:t>
            </a:r>
            <a:r>
              <a:rPr lang="en-US" sz="2000" dirty="0">
                <a:solidFill>
                  <a:srgbClr val="0000FF"/>
                </a:solidFill>
              </a:rPr>
              <a:t>=</a:t>
            </a:r>
            <a:r>
              <a:rPr lang="en-US" sz="2900" b="1" dirty="0">
                <a:solidFill>
                  <a:srgbClr val="0000FF"/>
                </a:solidFill>
              </a:rPr>
              <a:t> </a:t>
            </a:r>
            <a:r>
              <a:rPr lang="en-US" sz="2000" dirty="0">
                <a:solidFill>
                  <a:srgbClr val="0000FF"/>
                </a:solidFill>
              </a:rPr>
              <a:t>{1,2,…,N}</a:t>
            </a:r>
          </a:p>
          <a:p>
            <a:pPr lvl="1"/>
            <a:r>
              <a:rPr lang="en-US" sz="2000" dirty="0"/>
              <a:t>Time instances associated with state changes as </a:t>
            </a:r>
            <a:r>
              <a:rPr lang="en-US" sz="2000" dirty="0">
                <a:solidFill>
                  <a:srgbClr val="0000FF"/>
                </a:solidFill>
              </a:rPr>
              <a:t>t=1,2,…</a:t>
            </a:r>
          </a:p>
          <a:p>
            <a:pPr lvl="1"/>
            <a:r>
              <a:rPr lang="en-US" sz="2000" dirty="0"/>
              <a:t>Actual state at time</a:t>
            </a:r>
            <a:r>
              <a:rPr lang="en-US" sz="2000" dirty="0">
                <a:solidFill>
                  <a:srgbClr val="0000FF"/>
                </a:solidFill>
              </a:rPr>
              <a:t> t</a:t>
            </a:r>
            <a:r>
              <a:rPr lang="en-US" sz="2000" dirty="0"/>
              <a:t> as </a:t>
            </a:r>
            <a:r>
              <a:rPr lang="en-US" sz="2000" dirty="0" err="1" smtClean="0">
                <a:solidFill>
                  <a:srgbClr val="0000FF"/>
                </a:solidFill>
              </a:rPr>
              <a:t>s</a:t>
            </a:r>
            <a:r>
              <a:rPr lang="en-US" sz="2000" baseline="-25000" dirty="0" err="1" smtClean="0">
                <a:solidFill>
                  <a:srgbClr val="0000FF"/>
                </a:solidFill>
              </a:rPr>
              <a:t>t</a:t>
            </a:r>
            <a:r>
              <a:rPr lang="en-US" sz="2000" dirty="0" smtClean="0"/>
              <a:t> (or </a:t>
            </a:r>
            <a:r>
              <a:rPr lang="en-US" sz="2000" dirty="0" smtClean="0">
                <a:solidFill>
                  <a:srgbClr val="0000FF"/>
                </a:solidFill>
              </a:rPr>
              <a:t>q</a:t>
            </a:r>
            <a:r>
              <a:rPr lang="en-US" sz="2000" baseline="-25000" dirty="0" smtClean="0">
                <a:solidFill>
                  <a:srgbClr val="0000FF"/>
                </a:solidFill>
              </a:rPr>
              <a:t>t</a:t>
            </a:r>
            <a:r>
              <a:rPr lang="en-US" sz="2000" dirty="0" smtClean="0"/>
              <a:t>)</a:t>
            </a:r>
            <a:endParaRPr lang="en-US" sz="2000" baseline="-25000" dirty="0">
              <a:solidFill>
                <a:srgbClr val="0000FF"/>
              </a:solidFill>
            </a:endParaRPr>
          </a:p>
          <a:p>
            <a:pPr lvl="1"/>
            <a:r>
              <a:rPr lang="en-US" sz="2000" dirty="0"/>
              <a:t>State-transition probabilities as:</a:t>
            </a:r>
          </a:p>
          <a:p>
            <a:pPr algn="ctr">
              <a:buFont typeface="Wingdings" pitchFamily="2" charset="2"/>
              <a:buNone/>
            </a:pPr>
            <a:r>
              <a:rPr lang="en-US" sz="2200" dirty="0" err="1">
                <a:solidFill>
                  <a:srgbClr val="0000FF"/>
                </a:solidFill>
              </a:rPr>
              <a:t>a</a:t>
            </a:r>
            <a:r>
              <a:rPr lang="en-US" sz="2200" baseline="-25000" dirty="0" err="1">
                <a:solidFill>
                  <a:srgbClr val="0000FF"/>
                </a:solidFill>
              </a:rPr>
              <a:t>ij</a:t>
            </a:r>
            <a:r>
              <a:rPr lang="en-US" sz="2200" dirty="0">
                <a:solidFill>
                  <a:srgbClr val="0000FF"/>
                </a:solidFill>
              </a:rPr>
              <a:t> = </a:t>
            </a:r>
            <a:r>
              <a:rPr lang="en-US" sz="2200" dirty="0" smtClean="0">
                <a:solidFill>
                  <a:srgbClr val="0000FF"/>
                </a:solidFill>
              </a:rPr>
              <a:t>p(</a:t>
            </a:r>
            <a:r>
              <a:rPr lang="en-US" sz="2200" dirty="0" err="1" smtClean="0">
                <a:solidFill>
                  <a:srgbClr val="0000FF"/>
                </a:solidFill>
              </a:rPr>
              <a:t>s</a:t>
            </a:r>
            <a:r>
              <a:rPr lang="en-US" sz="2200" baseline="-25000" dirty="0" err="1" smtClean="0">
                <a:solidFill>
                  <a:srgbClr val="0000FF"/>
                </a:solidFill>
              </a:rPr>
              <a:t>t</a:t>
            </a:r>
            <a:r>
              <a:rPr lang="en-US" sz="2200" dirty="0" smtClean="0">
                <a:solidFill>
                  <a:srgbClr val="0000FF"/>
                </a:solidFill>
              </a:rPr>
              <a:t>=j|s</a:t>
            </a:r>
            <a:r>
              <a:rPr lang="en-US" sz="2200" baseline="-25000" dirty="0" smtClean="0">
                <a:solidFill>
                  <a:srgbClr val="0000FF"/>
                </a:solidFill>
              </a:rPr>
              <a:t>t-1</a:t>
            </a:r>
            <a:r>
              <a:rPr lang="en-US" sz="2200" dirty="0" smtClean="0">
                <a:solidFill>
                  <a:srgbClr val="0000FF"/>
                </a:solidFill>
              </a:rPr>
              <a:t>=</a:t>
            </a:r>
            <a:r>
              <a:rPr lang="en-US" sz="2200" dirty="0" err="1" smtClean="0">
                <a:solidFill>
                  <a:srgbClr val="0000FF"/>
                </a:solidFill>
              </a:rPr>
              <a:t>i</a:t>
            </a:r>
            <a:r>
              <a:rPr lang="en-US" sz="2200" dirty="0" smtClean="0">
                <a:solidFill>
                  <a:srgbClr val="0000FF"/>
                </a:solidFill>
              </a:rPr>
              <a:t>), </a:t>
            </a:r>
            <a:r>
              <a:rPr lang="en-US" sz="2200" dirty="0">
                <a:solidFill>
                  <a:srgbClr val="0000FF"/>
                </a:solidFill>
              </a:rPr>
              <a:t>1≤i,j≤N</a:t>
            </a:r>
          </a:p>
          <a:p>
            <a:pPr algn="ctr">
              <a:buFont typeface="Wingdings" pitchFamily="2" charset="2"/>
              <a:buNone/>
            </a:pPr>
            <a:endParaRPr lang="en-US" sz="1800" dirty="0">
              <a:solidFill>
                <a:srgbClr val="0000FF"/>
              </a:solidFill>
            </a:endParaRPr>
          </a:p>
          <a:p>
            <a:pPr lvl="1"/>
            <a:r>
              <a:rPr lang="en-US" sz="2000" dirty="0"/>
              <a:t>State-transition probability properties</a:t>
            </a:r>
          </a:p>
          <a:p>
            <a:pPr lvl="1"/>
            <a:endParaRPr lang="en-US" sz="2000" dirty="0"/>
          </a:p>
        </p:txBody>
      </p:sp>
      <p:graphicFrame>
        <p:nvGraphicFramePr>
          <p:cNvPr id="1021956" name="Object 4"/>
          <p:cNvGraphicFramePr>
            <a:graphicFrameLocks noChangeAspect="1"/>
          </p:cNvGraphicFramePr>
          <p:nvPr/>
        </p:nvGraphicFramePr>
        <p:xfrm>
          <a:off x="3308350" y="4803775"/>
          <a:ext cx="2413000" cy="1389063"/>
        </p:xfrm>
        <a:graphic>
          <a:graphicData uri="http://schemas.openxmlformats.org/presentationml/2006/ole">
            <mc:AlternateContent xmlns:mc="http://schemas.openxmlformats.org/markup-compatibility/2006">
              <mc:Choice xmlns:v="urn:schemas-microsoft-com:vml" Requires="v">
                <p:oleObj spid="_x0000_s1517640" name="Equation" r:id="rId4" imgW="1079032" imgH="710891" progId="Equation.3">
                  <p:embed/>
                </p:oleObj>
              </mc:Choice>
              <mc:Fallback>
                <p:oleObj name="Equation" r:id="rId4" imgW="1079032" imgH="710891"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8350" y="4803775"/>
                        <a:ext cx="2413000" cy="138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1958" name="Oval 6"/>
          <p:cNvSpPr>
            <a:spLocks noChangeArrowheads="1"/>
          </p:cNvSpPr>
          <p:nvPr/>
        </p:nvSpPr>
        <p:spPr bwMode="auto">
          <a:xfrm>
            <a:off x="6961188" y="3748088"/>
            <a:ext cx="517525"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b="1">
                <a:solidFill>
                  <a:srgbClr val="0000FF"/>
                </a:solidFill>
                <a:latin typeface="Arial Narrow" pitchFamily="34" charset="0"/>
              </a:rPr>
              <a:t>i</a:t>
            </a:r>
            <a:endParaRPr lang="en-US" b="1" baseline="-25000">
              <a:solidFill>
                <a:srgbClr val="0000FF"/>
              </a:solidFill>
              <a:latin typeface="Arial Narrow" pitchFamily="34" charset="0"/>
            </a:endParaRPr>
          </a:p>
        </p:txBody>
      </p:sp>
      <p:sp>
        <p:nvSpPr>
          <p:cNvPr id="1021959" name="Oval 7"/>
          <p:cNvSpPr>
            <a:spLocks noChangeArrowheads="1"/>
          </p:cNvSpPr>
          <p:nvPr/>
        </p:nvSpPr>
        <p:spPr bwMode="auto">
          <a:xfrm>
            <a:off x="8153400" y="3463925"/>
            <a:ext cx="517525"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b="1">
                <a:solidFill>
                  <a:srgbClr val="0000FF"/>
                </a:solidFill>
                <a:latin typeface="Arial Narrow" pitchFamily="34" charset="0"/>
              </a:rPr>
              <a:t>j</a:t>
            </a:r>
            <a:endParaRPr lang="en-US" b="1" baseline="-25000">
              <a:solidFill>
                <a:srgbClr val="0000FF"/>
              </a:solidFill>
              <a:latin typeface="Arial Narrow" pitchFamily="34" charset="0"/>
            </a:endParaRPr>
          </a:p>
        </p:txBody>
      </p:sp>
      <p:cxnSp>
        <p:nvCxnSpPr>
          <p:cNvPr id="1021960" name="AutoShape 8"/>
          <p:cNvCxnSpPr>
            <a:cxnSpLocks noChangeShapeType="1"/>
            <a:stCxn id="1021958" idx="6"/>
            <a:endCxn id="1021959" idx="2"/>
          </p:cNvCxnSpPr>
          <p:nvPr/>
        </p:nvCxnSpPr>
        <p:spPr bwMode="auto">
          <a:xfrm flipV="1">
            <a:off x="7478713" y="3687763"/>
            <a:ext cx="674687" cy="284162"/>
          </a:xfrm>
          <a:prstGeom prst="curvedConnector3">
            <a:avLst>
              <a:gd name="adj1" fmla="val 49884"/>
            </a:avLst>
          </a:prstGeom>
          <a:noFill/>
          <a:ln w="25400">
            <a:solidFill>
              <a:schemeClr val="tx1"/>
            </a:solidFill>
            <a:round/>
            <a:headEnd/>
            <a:tailEnd type="triangle" w="med" len="lg"/>
          </a:ln>
          <a:effectLst/>
        </p:spPr>
      </p:cxnSp>
      <p:sp>
        <p:nvSpPr>
          <p:cNvPr id="1021961" name="Text Box 9"/>
          <p:cNvSpPr txBox="1">
            <a:spLocks noChangeArrowheads="1"/>
          </p:cNvSpPr>
          <p:nvPr/>
        </p:nvSpPr>
        <p:spPr bwMode="auto">
          <a:xfrm>
            <a:off x="7337160" y="3505810"/>
            <a:ext cx="695325" cy="336550"/>
          </a:xfrm>
          <a:prstGeom prst="rect">
            <a:avLst/>
          </a:prstGeom>
          <a:noFill/>
          <a:ln w="25400" algn="ctr">
            <a:noFill/>
            <a:miter lim="800000"/>
            <a:headEnd/>
            <a:tailEnd type="none" w="med" len="lg"/>
          </a:ln>
          <a:effectLst/>
        </p:spPr>
        <p:txBody>
          <a:bodyPr>
            <a:spAutoFit/>
          </a:bodyPr>
          <a:lstStyle/>
          <a:p>
            <a:pPr algn="ctr"/>
            <a:r>
              <a:rPr lang="en-US" dirty="0" err="1">
                <a:solidFill>
                  <a:srgbClr val="0000FF"/>
                </a:solidFill>
              </a:rPr>
              <a:t>a</a:t>
            </a:r>
            <a:r>
              <a:rPr lang="en-US" baseline="-25000" dirty="0" err="1">
                <a:solidFill>
                  <a:srgbClr val="0000FF"/>
                </a:solidFill>
              </a:rPr>
              <a:t>ij</a:t>
            </a:r>
            <a:endParaRPr lang="en-US" baseline="-25000" dirty="0">
              <a:solidFill>
                <a:srgbClr val="0000FF"/>
              </a:solidFill>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06A100-DDCC-410D-85DB-453F40E91425}"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BF0B886-44DE-4FD0-9829-8DF2B81D8C16}" type="slidenum">
              <a:rPr lang="en-US"/>
              <a:pPr/>
              <a:t>8</a:t>
            </a:fld>
            <a:endParaRPr lang="en-US"/>
          </a:p>
        </p:txBody>
      </p:sp>
      <p:sp>
        <p:nvSpPr>
          <p:cNvPr id="1153026" name="Rectangle 2"/>
          <p:cNvSpPr>
            <a:spLocks noGrp="1" noChangeArrowheads="1"/>
          </p:cNvSpPr>
          <p:nvPr>
            <p:ph type="title"/>
          </p:nvPr>
        </p:nvSpPr>
        <p:spPr/>
        <p:txBody>
          <a:bodyPr/>
          <a:lstStyle/>
          <a:p>
            <a:r>
              <a:rPr lang="en-US" sz="3000"/>
              <a:t>Parameters that define Speech Recognition Applications</a:t>
            </a:r>
          </a:p>
        </p:txBody>
      </p:sp>
      <p:sp>
        <p:nvSpPr>
          <p:cNvPr id="1153027" name="Rectangle 3"/>
          <p:cNvSpPr>
            <a:spLocks noGrp="1" noChangeArrowheads="1"/>
          </p:cNvSpPr>
          <p:nvPr>
            <p:ph type="body" idx="1"/>
          </p:nvPr>
        </p:nvSpPr>
        <p:spPr/>
        <p:txBody>
          <a:bodyPr/>
          <a:lstStyle/>
          <a:p>
            <a:pPr marL="571500" indent="-571500">
              <a:lnSpc>
                <a:spcPct val="90000"/>
              </a:lnSpc>
              <a:buFont typeface="Wingdings" pitchFamily="2" charset="2"/>
              <a:buAutoNum type="arabicPeriod" startAt="3"/>
            </a:pPr>
            <a:r>
              <a:rPr lang="en-US" sz="2000" dirty="0"/>
              <a:t>A third dimension of variation is </a:t>
            </a:r>
            <a:r>
              <a:rPr lang="en-US" sz="2000" b="1" dirty="0">
                <a:solidFill>
                  <a:srgbClr val="FF0000"/>
                </a:solidFill>
              </a:rPr>
              <a:t>channel and noise</a:t>
            </a:r>
            <a:r>
              <a:rPr lang="en-US" sz="2000" dirty="0"/>
              <a:t>. </a:t>
            </a:r>
          </a:p>
          <a:p>
            <a:pPr marL="966788" lvl="1" indent="-495300">
              <a:lnSpc>
                <a:spcPct val="90000"/>
              </a:lnSpc>
            </a:pPr>
            <a:r>
              <a:rPr lang="en-US" sz="2000" dirty="0"/>
              <a:t>Commercial dictation systems, and much laboratory research in speech recognition, is done with high quality, head mounted microphones. </a:t>
            </a:r>
          </a:p>
          <a:p>
            <a:pPr marL="1347788" lvl="2" indent="-438150">
              <a:lnSpc>
                <a:spcPct val="90000"/>
              </a:lnSpc>
            </a:pPr>
            <a:r>
              <a:rPr lang="en-US" sz="2000" dirty="0"/>
              <a:t>Head mounted microphones eliminate the distortion that occurs in a table microphone as the speakers head moves around. </a:t>
            </a:r>
          </a:p>
          <a:p>
            <a:pPr marL="966788" lvl="1" indent="-495300">
              <a:lnSpc>
                <a:spcPct val="90000"/>
              </a:lnSpc>
            </a:pPr>
            <a:r>
              <a:rPr lang="en-US" sz="2000" dirty="0"/>
              <a:t>Noise of any kind also makes recognition harder. Thus recognizing a speaker dictating in a quiet office is much easier than recognizing a speaker dictating in a noisy car on the highway with the window open.</a:t>
            </a:r>
          </a:p>
        </p:txBody>
      </p:sp>
    </p:spTree>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ate Placeholder 3"/>
          <p:cNvSpPr>
            <a:spLocks noGrp="1"/>
          </p:cNvSpPr>
          <p:nvPr>
            <p:ph type="dt" sz="half" idx="10"/>
          </p:nvPr>
        </p:nvSpPr>
        <p:spPr/>
        <p:txBody>
          <a:bodyPr/>
          <a:lstStyle/>
          <a:p>
            <a:fld id="{A78646B6-425C-44BB-A771-125A022E2075}" type="datetime3">
              <a:rPr lang="en-US"/>
              <a:pPr/>
              <a:t>22 March 2017</a:t>
            </a:fld>
            <a:endParaRPr lang="en-US"/>
          </a:p>
        </p:txBody>
      </p:sp>
      <p:sp>
        <p:nvSpPr>
          <p:cNvPr id="29" name="Footer Placeholder 4"/>
          <p:cNvSpPr>
            <a:spLocks noGrp="1"/>
          </p:cNvSpPr>
          <p:nvPr>
            <p:ph type="ftr" sz="quarter" idx="11"/>
          </p:nvPr>
        </p:nvSpPr>
        <p:spPr/>
        <p:txBody>
          <a:bodyPr/>
          <a:lstStyle/>
          <a:p>
            <a:r>
              <a:rPr lang="en-US"/>
              <a:t>Veton Këpuska</a:t>
            </a:r>
          </a:p>
        </p:txBody>
      </p:sp>
      <p:sp>
        <p:nvSpPr>
          <p:cNvPr id="30" name="Slide Number Placeholder 5"/>
          <p:cNvSpPr>
            <a:spLocks noGrp="1"/>
          </p:cNvSpPr>
          <p:nvPr>
            <p:ph type="sldNum" sz="quarter" idx="12"/>
          </p:nvPr>
        </p:nvSpPr>
        <p:spPr/>
        <p:txBody>
          <a:bodyPr/>
          <a:lstStyle/>
          <a:p>
            <a:fld id="{7A28CA04-ED98-4CCB-A03F-74F6F92BDB21}" type="slidenum">
              <a:rPr lang="en-US"/>
              <a:pPr/>
              <a:t>80</a:t>
            </a:fld>
            <a:endParaRPr lang="en-US"/>
          </a:p>
        </p:txBody>
      </p:sp>
      <p:sp>
        <p:nvSpPr>
          <p:cNvPr id="1022978" name="Rectangle 2"/>
          <p:cNvSpPr>
            <a:spLocks noGrp="1" noChangeArrowheads="1"/>
          </p:cNvSpPr>
          <p:nvPr>
            <p:ph type="title"/>
          </p:nvPr>
        </p:nvSpPr>
        <p:spPr/>
        <p:txBody>
          <a:bodyPr/>
          <a:lstStyle/>
          <a:p>
            <a:r>
              <a:rPr lang="en-US" sz="3400"/>
              <a:t>Discrete-Time Markov Processes Examples</a:t>
            </a:r>
          </a:p>
        </p:txBody>
      </p:sp>
      <p:sp>
        <p:nvSpPr>
          <p:cNvPr id="1022979" name="Rectangle 3"/>
          <p:cNvSpPr>
            <a:spLocks noGrp="1" noChangeArrowheads="1"/>
          </p:cNvSpPr>
          <p:nvPr>
            <p:ph type="body" idx="1"/>
          </p:nvPr>
        </p:nvSpPr>
        <p:spPr/>
        <p:txBody>
          <a:bodyPr/>
          <a:lstStyle/>
          <a:p>
            <a:pPr>
              <a:lnSpc>
                <a:spcPct val="80000"/>
              </a:lnSpc>
            </a:pPr>
            <a:r>
              <a:rPr lang="en-US" sz="2100"/>
              <a:t>Consider a simple three-state Markov Model of the weather as shown:</a:t>
            </a:r>
          </a:p>
          <a:p>
            <a:pPr>
              <a:lnSpc>
                <a:spcPct val="80000"/>
              </a:lnSpc>
            </a:pPr>
            <a:endParaRPr lang="en-US" sz="21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r>
              <a:rPr lang="en-US" sz="1300"/>
              <a:t>State 1: Precipitation (rain or snow) </a:t>
            </a:r>
          </a:p>
          <a:p>
            <a:pPr>
              <a:lnSpc>
                <a:spcPct val="80000"/>
              </a:lnSpc>
            </a:pPr>
            <a:r>
              <a:rPr lang="en-US" sz="1300"/>
              <a:t>State 2: Cloudy</a:t>
            </a:r>
          </a:p>
          <a:p>
            <a:pPr>
              <a:lnSpc>
                <a:spcPct val="80000"/>
              </a:lnSpc>
            </a:pPr>
            <a:r>
              <a:rPr lang="en-US" sz="1300"/>
              <a:t>State 3: Sunny</a:t>
            </a:r>
          </a:p>
        </p:txBody>
      </p:sp>
      <p:sp>
        <p:nvSpPr>
          <p:cNvPr id="1022980" name="Oval 4"/>
          <p:cNvSpPr>
            <a:spLocks noChangeArrowheads="1"/>
          </p:cNvSpPr>
          <p:nvPr/>
        </p:nvSpPr>
        <p:spPr bwMode="auto">
          <a:xfrm>
            <a:off x="3400425" y="2478088"/>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1</a:t>
            </a:r>
          </a:p>
        </p:txBody>
      </p:sp>
      <p:sp>
        <p:nvSpPr>
          <p:cNvPr id="1022981" name="Oval 5"/>
          <p:cNvSpPr>
            <a:spLocks noChangeArrowheads="1"/>
          </p:cNvSpPr>
          <p:nvPr/>
        </p:nvSpPr>
        <p:spPr bwMode="auto">
          <a:xfrm>
            <a:off x="5243513" y="2479675"/>
            <a:ext cx="376237"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2</a:t>
            </a:r>
          </a:p>
        </p:txBody>
      </p:sp>
      <p:sp>
        <p:nvSpPr>
          <p:cNvPr id="1022982" name="Oval 6"/>
          <p:cNvSpPr>
            <a:spLocks noChangeArrowheads="1"/>
          </p:cNvSpPr>
          <p:nvPr/>
        </p:nvSpPr>
        <p:spPr bwMode="auto">
          <a:xfrm>
            <a:off x="4318000" y="431006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3</a:t>
            </a:r>
          </a:p>
        </p:txBody>
      </p:sp>
      <p:cxnSp>
        <p:nvCxnSpPr>
          <p:cNvPr id="1022983" name="AutoShape 7"/>
          <p:cNvCxnSpPr>
            <a:cxnSpLocks noChangeShapeType="1"/>
            <a:stCxn id="1022980" idx="2"/>
            <a:endCxn id="1022980" idx="0"/>
          </p:cNvCxnSpPr>
          <p:nvPr/>
        </p:nvCxnSpPr>
        <p:spPr bwMode="auto">
          <a:xfrm rot="10800000" flipH="1">
            <a:off x="3400425" y="2478088"/>
            <a:ext cx="188913" cy="201612"/>
          </a:xfrm>
          <a:prstGeom prst="curvedConnector4">
            <a:avLst>
              <a:gd name="adj1" fmla="val -121009"/>
              <a:gd name="adj2" fmla="val 213384"/>
            </a:avLst>
          </a:prstGeom>
          <a:noFill/>
          <a:ln w="25400">
            <a:solidFill>
              <a:schemeClr val="tx1"/>
            </a:solidFill>
            <a:round/>
            <a:headEnd type="triangle" w="med" len="med"/>
            <a:tailEnd type="none" w="med" len="lg"/>
          </a:ln>
          <a:effectLst/>
        </p:spPr>
      </p:cxnSp>
      <p:cxnSp>
        <p:nvCxnSpPr>
          <p:cNvPr id="1022984" name="AutoShape 8"/>
          <p:cNvCxnSpPr>
            <a:cxnSpLocks noChangeShapeType="1"/>
            <a:stCxn id="1022980" idx="7"/>
            <a:endCxn id="1022981" idx="1"/>
          </p:cNvCxnSpPr>
          <p:nvPr/>
        </p:nvCxnSpPr>
        <p:spPr bwMode="auto">
          <a:xfrm rot="5400000" flipV="1">
            <a:off x="4509294" y="1748631"/>
            <a:ext cx="1588" cy="1577975"/>
          </a:xfrm>
          <a:prstGeom prst="curvedConnector3">
            <a:avLst>
              <a:gd name="adj1" fmla="val -18100000"/>
            </a:avLst>
          </a:prstGeom>
          <a:noFill/>
          <a:ln w="25400">
            <a:solidFill>
              <a:schemeClr val="tx1"/>
            </a:solidFill>
            <a:round/>
            <a:headEnd/>
            <a:tailEnd type="triangle" w="med" len="lg"/>
          </a:ln>
          <a:effectLst/>
        </p:spPr>
      </p:cxnSp>
      <p:cxnSp>
        <p:nvCxnSpPr>
          <p:cNvPr id="1022985" name="AutoShape 9"/>
          <p:cNvCxnSpPr>
            <a:cxnSpLocks noChangeShapeType="1"/>
            <a:stCxn id="1022981" idx="3"/>
            <a:endCxn id="1022980" idx="5"/>
          </p:cNvCxnSpPr>
          <p:nvPr/>
        </p:nvCxnSpPr>
        <p:spPr bwMode="auto">
          <a:xfrm rot="16200000" flipV="1">
            <a:off x="4509294" y="2034381"/>
            <a:ext cx="1588" cy="1577975"/>
          </a:xfrm>
          <a:prstGeom prst="curvedConnector3">
            <a:avLst>
              <a:gd name="adj1" fmla="val -18100000"/>
            </a:avLst>
          </a:prstGeom>
          <a:noFill/>
          <a:ln w="25400">
            <a:solidFill>
              <a:schemeClr val="tx1"/>
            </a:solidFill>
            <a:round/>
            <a:headEnd/>
            <a:tailEnd type="triangle" w="med" len="lg"/>
          </a:ln>
          <a:effectLst/>
        </p:spPr>
      </p:cxnSp>
      <p:cxnSp>
        <p:nvCxnSpPr>
          <p:cNvPr id="1022986" name="AutoShape 10"/>
          <p:cNvCxnSpPr>
            <a:cxnSpLocks noChangeShapeType="1"/>
            <a:stCxn id="1022981" idx="0"/>
            <a:endCxn id="1022981" idx="6"/>
          </p:cNvCxnSpPr>
          <p:nvPr/>
        </p:nvCxnSpPr>
        <p:spPr bwMode="auto">
          <a:xfrm rot="5400000" flipV="1">
            <a:off x="5425281" y="2486819"/>
            <a:ext cx="201613" cy="187325"/>
          </a:xfrm>
          <a:prstGeom prst="curvedConnector4">
            <a:avLst>
              <a:gd name="adj1" fmla="val -113384"/>
              <a:gd name="adj2" fmla="val 222032"/>
            </a:avLst>
          </a:prstGeom>
          <a:noFill/>
          <a:ln w="25400">
            <a:solidFill>
              <a:schemeClr val="tx1"/>
            </a:solidFill>
            <a:round/>
            <a:headEnd/>
            <a:tailEnd type="triangle" w="med" len="lg"/>
          </a:ln>
          <a:effectLst/>
        </p:spPr>
      </p:cxnSp>
      <p:cxnSp>
        <p:nvCxnSpPr>
          <p:cNvPr id="1022987" name="AutoShape 11"/>
          <p:cNvCxnSpPr>
            <a:cxnSpLocks noChangeShapeType="1"/>
            <a:stCxn id="1022981" idx="5"/>
            <a:endCxn id="1022982" idx="6"/>
          </p:cNvCxnSpPr>
          <p:nvPr/>
        </p:nvCxnSpPr>
        <p:spPr bwMode="auto">
          <a:xfrm rot="5400000">
            <a:off x="4285457" y="3232944"/>
            <a:ext cx="1687512" cy="869950"/>
          </a:xfrm>
          <a:prstGeom prst="curvedConnector2">
            <a:avLst/>
          </a:prstGeom>
          <a:noFill/>
          <a:ln w="25400">
            <a:solidFill>
              <a:schemeClr val="tx1"/>
            </a:solidFill>
            <a:round/>
            <a:headEnd/>
            <a:tailEnd type="triangle" w="med" len="lg"/>
          </a:ln>
          <a:effectLst/>
        </p:spPr>
      </p:cxnSp>
      <p:cxnSp>
        <p:nvCxnSpPr>
          <p:cNvPr id="1022989" name="AutoShape 13"/>
          <p:cNvCxnSpPr>
            <a:cxnSpLocks noChangeShapeType="1"/>
            <a:stCxn id="1022981" idx="4"/>
            <a:endCxn id="1022982" idx="0"/>
          </p:cNvCxnSpPr>
          <p:nvPr/>
        </p:nvCxnSpPr>
        <p:spPr bwMode="auto">
          <a:xfrm rot="5400000">
            <a:off x="4256087" y="3133726"/>
            <a:ext cx="1427163" cy="925512"/>
          </a:xfrm>
          <a:prstGeom prst="curvedConnector3">
            <a:avLst>
              <a:gd name="adj1" fmla="val 49944"/>
            </a:avLst>
          </a:prstGeom>
          <a:noFill/>
          <a:ln w="25400">
            <a:solidFill>
              <a:schemeClr val="tx1"/>
            </a:solidFill>
            <a:round/>
            <a:headEnd type="triangle" w="med" len="med"/>
            <a:tailEnd type="none" w="med" len="lg"/>
          </a:ln>
          <a:effectLst/>
        </p:spPr>
      </p:cxnSp>
      <p:cxnSp>
        <p:nvCxnSpPr>
          <p:cNvPr id="1022990" name="AutoShape 14"/>
          <p:cNvCxnSpPr>
            <a:cxnSpLocks noChangeShapeType="1"/>
            <a:stCxn id="1022982" idx="0"/>
            <a:endCxn id="1022980" idx="4"/>
          </p:cNvCxnSpPr>
          <p:nvPr/>
        </p:nvCxnSpPr>
        <p:spPr bwMode="auto">
          <a:xfrm rot="5400000" flipH="1">
            <a:off x="3333751" y="3136900"/>
            <a:ext cx="1428750" cy="917575"/>
          </a:xfrm>
          <a:prstGeom prst="curvedConnector3">
            <a:avLst>
              <a:gd name="adj1" fmla="val 50000"/>
            </a:avLst>
          </a:prstGeom>
          <a:noFill/>
          <a:ln w="25400">
            <a:solidFill>
              <a:schemeClr val="tx1"/>
            </a:solidFill>
            <a:round/>
            <a:headEnd/>
            <a:tailEnd type="triangle" w="med" len="lg"/>
          </a:ln>
          <a:effectLst/>
        </p:spPr>
      </p:cxnSp>
      <p:cxnSp>
        <p:nvCxnSpPr>
          <p:cNvPr id="1022991" name="AutoShape 15"/>
          <p:cNvCxnSpPr>
            <a:cxnSpLocks noChangeShapeType="1"/>
            <a:stCxn id="1022980" idx="3"/>
            <a:endCxn id="1022982" idx="2"/>
          </p:cNvCxnSpPr>
          <p:nvPr/>
        </p:nvCxnSpPr>
        <p:spPr bwMode="auto">
          <a:xfrm rot="16200000" flipH="1">
            <a:off x="3042444" y="3236119"/>
            <a:ext cx="1689100" cy="862012"/>
          </a:xfrm>
          <a:prstGeom prst="curvedConnector2">
            <a:avLst/>
          </a:prstGeom>
          <a:noFill/>
          <a:ln w="25400">
            <a:solidFill>
              <a:schemeClr val="tx1"/>
            </a:solidFill>
            <a:round/>
            <a:headEnd/>
            <a:tailEnd type="triangle" w="med" len="lg"/>
          </a:ln>
          <a:effectLst/>
        </p:spPr>
      </p:cxnSp>
      <p:cxnSp>
        <p:nvCxnSpPr>
          <p:cNvPr id="1022992" name="AutoShape 16"/>
          <p:cNvCxnSpPr>
            <a:cxnSpLocks noChangeShapeType="1"/>
            <a:stCxn id="1022982" idx="6"/>
            <a:endCxn id="1022982" idx="2"/>
          </p:cNvCxnSpPr>
          <p:nvPr/>
        </p:nvCxnSpPr>
        <p:spPr bwMode="auto">
          <a:xfrm flipH="1">
            <a:off x="4318000" y="4511675"/>
            <a:ext cx="376238" cy="1588"/>
          </a:xfrm>
          <a:prstGeom prst="curvedConnector5">
            <a:avLst>
              <a:gd name="adj1" fmla="val -60759"/>
              <a:gd name="adj2" fmla="val 39300000"/>
              <a:gd name="adj3" fmla="val 160759"/>
            </a:avLst>
          </a:prstGeom>
          <a:noFill/>
          <a:ln w="25400">
            <a:solidFill>
              <a:schemeClr val="tx1"/>
            </a:solidFill>
            <a:round/>
            <a:headEnd/>
            <a:tailEnd type="triangle" w="med" len="lg"/>
          </a:ln>
          <a:effectLst/>
        </p:spPr>
      </p:cxnSp>
      <p:graphicFrame>
        <p:nvGraphicFramePr>
          <p:cNvPr id="1022995" name="Object 19"/>
          <p:cNvGraphicFramePr>
            <a:graphicFrameLocks noChangeAspect="1"/>
          </p:cNvGraphicFramePr>
          <p:nvPr/>
        </p:nvGraphicFramePr>
        <p:xfrm>
          <a:off x="3206750" y="2320925"/>
          <a:ext cx="304800" cy="228600"/>
        </p:xfrm>
        <a:graphic>
          <a:graphicData uri="http://schemas.openxmlformats.org/presentationml/2006/ole">
            <mc:AlternateContent xmlns:mc="http://schemas.openxmlformats.org/markup-compatibility/2006">
              <mc:Choice xmlns:v="urn:schemas-microsoft-com:vml" Requires="v">
                <p:oleObj spid="_x0000_s1518804" name="Photo Editor Photo" r:id="rId4" imgW="304923" imgH="228571" progId="">
                  <p:embed/>
                </p:oleObj>
              </mc:Choice>
              <mc:Fallback>
                <p:oleObj name="Photo Editor Photo" r:id="rId4" imgW="304923" imgH="228571"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750" y="23209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2996" name="Object 20"/>
          <p:cNvGraphicFramePr>
            <a:graphicFrameLocks noChangeAspect="1"/>
          </p:cNvGraphicFramePr>
          <p:nvPr/>
        </p:nvGraphicFramePr>
        <p:xfrm>
          <a:off x="5521325" y="2301875"/>
          <a:ext cx="304800" cy="228600"/>
        </p:xfrm>
        <a:graphic>
          <a:graphicData uri="http://schemas.openxmlformats.org/presentationml/2006/ole">
            <mc:AlternateContent xmlns:mc="http://schemas.openxmlformats.org/markup-compatibility/2006">
              <mc:Choice xmlns:v="urn:schemas-microsoft-com:vml" Requires="v">
                <p:oleObj spid="_x0000_s1518805" name="Photo Editor Photo" r:id="rId6" imgW="304923" imgH="228571" progId="">
                  <p:embed/>
                </p:oleObj>
              </mc:Choice>
              <mc:Fallback>
                <p:oleObj name="Photo Editor Photo" r:id="rId6" imgW="304923" imgH="228571" progId="">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1325" y="230187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2997" name="Object 21"/>
          <p:cNvGraphicFramePr>
            <a:graphicFrameLocks noChangeAspect="1"/>
          </p:cNvGraphicFramePr>
          <p:nvPr/>
        </p:nvGraphicFramePr>
        <p:xfrm>
          <a:off x="4349750" y="4721225"/>
          <a:ext cx="304800" cy="228600"/>
        </p:xfrm>
        <a:graphic>
          <a:graphicData uri="http://schemas.openxmlformats.org/presentationml/2006/ole">
            <mc:AlternateContent xmlns:mc="http://schemas.openxmlformats.org/markup-compatibility/2006">
              <mc:Choice xmlns:v="urn:schemas-microsoft-com:vml" Requires="v">
                <p:oleObj spid="_x0000_s1518806" name="Photo Editor Photo" r:id="rId8" imgW="304923" imgH="228571" progId="">
                  <p:embed/>
                </p:oleObj>
              </mc:Choice>
              <mc:Fallback>
                <p:oleObj name="Photo Editor Photo" r:id="rId8" imgW="304923" imgH="228571" progId="">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9750" y="47212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2998" name="Text Box 22"/>
          <p:cNvSpPr txBox="1">
            <a:spLocks noChangeArrowheads="1"/>
          </p:cNvSpPr>
          <p:nvPr/>
        </p:nvSpPr>
        <p:spPr bwMode="auto">
          <a:xfrm>
            <a:off x="2720975" y="2082800"/>
            <a:ext cx="676275" cy="336550"/>
          </a:xfrm>
          <a:prstGeom prst="rect">
            <a:avLst/>
          </a:prstGeom>
          <a:noFill/>
          <a:ln w="25400" algn="ctr">
            <a:noFill/>
            <a:miter lim="800000"/>
            <a:headEnd/>
            <a:tailEnd type="none" w="med" len="lg"/>
          </a:ln>
          <a:effectLst/>
        </p:spPr>
        <p:txBody>
          <a:bodyPr>
            <a:spAutoFit/>
          </a:bodyPr>
          <a:lstStyle/>
          <a:p>
            <a:pPr algn="ctr"/>
            <a:r>
              <a:rPr lang="en-US"/>
              <a:t>0.4</a:t>
            </a:r>
          </a:p>
        </p:txBody>
      </p:sp>
      <p:sp>
        <p:nvSpPr>
          <p:cNvPr id="1022999" name="Text Box 23"/>
          <p:cNvSpPr txBox="1">
            <a:spLocks noChangeArrowheads="1"/>
          </p:cNvSpPr>
          <p:nvPr/>
        </p:nvSpPr>
        <p:spPr bwMode="auto">
          <a:xfrm>
            <a:off x="4170363" y="1960563"/>
            <a:ext cx="676275" cy="336550"/>
          </a:xfrm>
          <a:prstGeom prst="rect">
            <a:avLst/>
          </a:prstGeom>
          <a:noFill/>
          <a:ln w="25400" algn="ctr">
            <a:noFill/>
            <a:miter lim="800000"/>
            <a:headEnd/>
            <a:tailEnd type="none" w="med" len="lg"/>
          </a:ln>
          <a:effectLst/>
        </p:spPr>
        <p:txBody>
          <a:bodyPr>
            <a:spAutoFit/>
          </a:bodyPr>
          <a:lstStyle/>
          <a:p>
            <a:pPr algn="ctr"/>
            <a:r>
              <a:rPr lang="en-US"/>
              <a:t>0.3</a:t>
            </a:r>
          </a:p>
        </p:txBody>
      </p:sp>
      <p:sp>
        <p:nvSpPr>
          <p:cNvPr id="1023000" name="Text Box 24"/>
          <p:cNvSpPr txBox="1">
            <a:spLocks noChangeArrowheads="1"/>
          </p:cNvSpPr>
          <p:nvPr/>
        </p:nvSpPr>
        <p:spPr bwMode="auto">
          <a:xfrm>
            <a:off x="4181475" y="2819400"/>
            <a:ext cx="676275" cy="336550"/>
          </a:xfrm>
          <a:prstGeom prst="rect">
            <a:avLst/>
          </a:prstGeom>
          <a:noFill/>
          <a:ln w="25400" algn="ctr">
            <a:noFill/>
            <a:miter lim="800000"/>
            <a:headEnd/>
            <a:tailEnd type="none" w="med" len="lg"/>
          </a:ln>
          <a:effectLst/>
        </p:spPr>
        <p:txBody>
          <a:bodyPr>
            <a:spAutoFit/>
          </a:bodyPr>
          <a:lstStyle/>
          <a:p>
            <a:pPr algn="ctr"/>
            <a:r>
              <a:rPr lang="en-US"/>
              <a:t>0.2</a:t>
            </a:r>
          </a:p>
        </p:txBody>
      </p:sp>
      <p:sp>
        <p:nvSpPr>
          <p:cNvPr id="1023001" name="Text Box 25"/>
          <p:cNvSpPr txBox="1">
            <a:spLocks noChangeArrowheads="1"/>
          </p:cNvSpPr>
          <p:nvPr/>
        </p:nvSpPr>
        <p:spPr bwMode="auto">
          <a:xfrm>
            <a:off x="5580063" y="2046288"/>
            <a:ext cx="676275" cy="336550"/>
          </a:xfrm>
          <a:prstGeom prst="rect">
            <a:avLst/>
          </a:prstGeom>
          <a:noFill/>
          <a:ln w="25400" algn="ctr">
            <a:noFill/>
            <a:miter lim="800000"/>
            <a:headEnd/>
            <a:tailEnd type="none" w="med" len="lg"/>
          </a:ln>
          <a:effectLst/>
        </p:spPr>
        <p:txBody>
          <a:bodyPr>
            <a:spAutoFit/>
          </a:bodyPr>
          <a:lstStyle/>
          <a:p>
            <a:pPr algn="ctr"/>
            <a:r>
              <a:rPr lang="en-US"/>
              <a:t>0.6</a:t>
            </a:r>
          </a:p>
        </p:txBody>
      </p:sp>
      <p:sp>
        <p:nvSpPr>
          <p:cNvPr id="1023002" name="Text Box 26"/>
          <p:cNvSpPr txBox="1">
            <a:spLocks noChangeArrowheads="1"/>
          </p:cNvSpPr>
          <p:nvPr/>
        </p:nvSpPr>
        <p:spPr bwMode="auto">
          <a:xfrm>
            <a:off x="5267325" y="3619500"/>
            <a:ext cx="676275" cy="336550"/>
          </a:xfrm>
          <a:prstGeom prst="rect">
            <a:avLst/>
          </a:prstGeom>
          <a:noFill/>
          <a:ln w="25400" algn="ctr">
            <a:noFill/>
            <a:miter lim="800000"/>
            <a:headEnd/>
            <a:tailEnd type="none" w="med" len="lg"/>
          </a:ln>
          <a:effectLst/>
        </p:spPr>
        <p:txBody>
          <a:bodyPr>
            <a:spAutoFit/>
          </a:bodyPr>
          <a:lstStyle/>
          <a:p>
            <a:pPr algn="ctr"/>
            <a:r>
              <a:rPr lang="en-US"/>
              <a:t>0.2</a:t>
            </a:r>
          </a:p>
        </p:txBody>
      </p:sp>
      <p:sp>
        <p:nvSpPr>
          <p:cNvPr id="1023003" name="Text Box 27"/>
          <p:cNvSpPr txBox="1">
            <a:spLocks noChangeArrowheads="1"/>
          </p:cNvSpPr>
          <p:nvPr/>
        </p:nvSpPr>
        <p:spPr bwMode="auto">
          <a:xfrm>
            <a:off x="4611688" y="3268663"/>
            <a:ext cx="676275" cy="336550"/>
          </a:xfrm>
          <a:prstGeom prst="rect">
            <a:avLst/>
          </a:prstGeom>
          <a:noFill/>
          <a:ln w="25400" algn="ctr">
            <a:noFill/>
            <a:miter lim="800000"/>
            <a:headEnd/>
            <a:tailEnd type="none" w="med" len="lg"/>
          </a:ln>
          <a:effectLst/>
        </p:spPr>
        <p:txBody>
          <a:bodyPr>
            <a:spAutoFit/>
          </a:bodyPr>
          <a:lstStyle/>
          <a:p>
            <a:pPr algn="ctr"/>
            <a:r>
              <a:rPr lang="en-US"/>
              <a:t>0.1</a:t>
            </a:r>
          </a:p>
        </p:txBody>
      </p:sp>
      <p:sp>
        <p:nvSpPr>
          <p:cNvPr id="1023004" name="Text Box 28"/>
          <p:cNvSpPr txBox="1">
            <a:spLocks noChangeArrowheads="1"/>
          </p:cNvSpPr>
          <p:nvPr/>
        </p:nvSpPr>
        <p:spPr bwMode="auto">
          <a:xfrm>
            <a:off x="3043238" y="3598863"/>
            <a:ext cx="676275" cy="336550"/>
          </a:xfrm>
          <a:prstGeom prst="rect">
            <a:avLst/>
          </a:prstGeom>
          <a:noFill/>
          <a:ln w="25400" algn="ctr">
            <a:noFill/>
            <a:miter lim="800000"/>
            <a:headEnd/>
            <a:tailEnd type="none" w="med" len="lg"/>
          </a:ln>
          <a:effectLst/>
        </p:spPr>
        <p:txBody>
          <a:bodyPr>
            <a:spAutoFit/>
          </a:bodyPr>
          <a:lstStyle/>
          <a:p>
            <a:pPr algn="ctr"/>
            <a:r>
              <a:rPr lang="en-US"/>
              <a:t>0.3</a:t>
            </a:r>
          </a:p>
        </p:txBody>
      </p:sp>
      <p:sp>
        <p:nvSpPr>
          <p:cNvPr id="1023005" name="Text Box 29"/>
          <p:cNvSpPr txBox="1">
            <a:spLocks noChangeArrowheads="1"/>
          </p:cNvSpPr>
          <p:nvPr/>
        </p:nvSpPr>
        <p:spPr bwMode="auto">
          <a:xfrm>
            <a:off x="3798888" y="3284538"/>
            <a:ext cx="676275" cy="336550"/>
          </a:xfrm>
          <a:prstGeom prst="rect">
            <a:avLst/>
          </a:prstGeom>
          <a:noFill/>
          <a:ln w="25400" algn="ctr">
            <a:noFill/>
            <a:miter lim="800000"/>
            <a:headEnd/>
            <a:tailEnd type="none" w="med" len="lg"/>
          </a:ln>
          <a:effectLst/>
        </p:spPr>
        <p:txBody>
          <a:bodyPr>
            <a:spAutoFit/>
          </a:bodyPr>
          <a:lstStyle/>
          <a:p>
            <a:pPr algn="ctr"/>
            <a:r>
              <a:rPr lang="en-US"/>
              <a:t>0.1</a:t>
            </a:r>
          </a:p>
        </p:txBody>
      </p:sp>
      <p:sp>
        <p:nvSpPr>
          <p:cNvPr id="1023006" name="Text Box 30"/>
          <p:cNvSpPr txBox="1">
            <a:spLocks noChangeArrowheads="1"/>
          </p:cNvSpPr>
          <p:nvPr/>
        </p:nvSpPr>
        <p:spPr bwMode="auto">
          <a:xfrm>
            <a:off x="4192588" y="5078413"/>
            <a:ext cx="676275" cy="336550"/>
          </a:xfrm>
          <a:prstGeom prst="rect">
            <a:avLst/>
          </a:prstGeom>
          <a:noFill/>
          <a:ln w="25400" algn="ctr">
            <a:noFill/>
            <a:miter lim="800000"/>
            <a:headEnd/>
            <a:tailEnd type="none" w="med" len="lg"/>
          </a:ln>
          <a:effectLst/>
        </p:spPr>
        <p:txBody>
          <a:bodyPr>
            <a:spAutoFit/>
          </a:bodyPr>
          <a:lstStyle/>
          <a:p>
            <a:pPr algn="ctr"/>
            <a:r>
              <a:rPr lang="en-US" dirty="0"/>
              <a:t>0.8</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022999">
                                            <p:txEl>
                                              <p:pRg st="0" end="0"/>
                                            </p:txEl>
                                          </p:spTgt>
                                        </p:tgtEl>
                                        <p:attrNameLst>
                                          <p:attrName>style.color</p:attrName>
                                        </p:attrNameLst>
                                      </p:cBhvr>
                                      <p:to>
                                        <a:srgbClr val="0000FF"/>
                                      </p:to>
                                    </p:animClr>
                                  </p:childTnLst>
                                </p:cTn>
                              </p:par>
                            </p:childTnLst>
                          </p:cTn>
                        </p:par>
                        <p:par>
                          <p:cTn id="7" fill="hold">
                            <p:stCondLst>
                              <p:cond delay="1000"/>
                            </p:stCondLst>
                            <p:childTnLst>
                              <p:par>
                                <p:cTn id="8" presetID="3" presetClass="emph" presetSubtype="2" fill="hold" nodeType="afterEffect">
                                  <p:stCondLst>
                                    <p:cond delay="0"/>
                                  </p:stCondLst>
                                  <p:childTnLst>
                                    <p:animClr clrSpc="rgb" dir="cw">
                                      <p:cBhvr override="childStyle">
                                        <p:cTn id="9" dur="1000" fill="hold"/>
                                        <p:tgtEl>
                                          <p:spTgt spid="1022998">
                                            <p:txEl>
                                              <p:pRg st="0" end="0"/>
                                            </p:txEl>
                                          </p:spTgt>
                                        </p:tgtEl>
                                        <p:attrNameLst>
                                          <p:attrName>style.color</p:attrName>
                                        </p:attrNameLst>
                                      </p:cBhvr>
                                      <p:to>
                                        <a:srgbClr val="0000FF"/>
                                      </p:to>
                                    </p:animClr>
                                  </p:childTnLst>
                                </p:cTn>
                              </p:par>
                            </p:childTnLst>
                          </p:cTn>
                        </p:par>
                        <p:par>
                          <p:cTn id="10" fill="hold">
                            <p:stCondLst>
                              <p:cond delay="2000"/>
                            </p:stCondLst>
                            <p:childTnLst>
                              <p:par>
                                <p:cTn id="11" presetID="3" presetClass="emph" presetSubtype="2" fill="hold" nodeType="afterEffect">
                                  <p:stCondLst>
                                    <p:cond delay="0"/>
                                  </p:stCondLst>
                                  <p:childTnLst>
                                    <p:animClr clrSpc="rgb" dir="cw">
                                      <p:cBhvr override="childStyle">
                                        <p:cTn id="12" dur="1000" fill="hold"/>
                                        <p:tgtEl>
                                          <p:spTgt spid="1023004">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D6A7FF3-DFBF-44BB-AF10-837897BC435E}"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3C0CDD3-6ED8-4C11-A845-6B88A8096358}" type="slidenum">
              <a:rPr lang="en-US"/>
              <a:pPr/>
              <a:t>81</a:t>
            </a:fld>
            <a:endParaRPr lang="en-US"/>
          </a:p>
        </p:txBody>
      </p:sp>
      <p:sp>
        <p:nvSpPr>
          <p:cNvPr id="1024002" name="Rectangle 2"/>
          <p:cNvSpPr>
            <a:spLocks noGrp="1" noChangeArrowheads="1"/>
          </p:cNvSpPr>
          <p:nvPr>
            <p:ph type="title"/>
          </p:nvPr>
        </p:nvSpPr>
        <p:spPr/>
        <p:txBody>
          <a:bodyPr/>
          <a:lstStyle/>
          <a:p>
            <a:r>
              <a:rPr lang="en-US" sz="3400"/>
              <a:t>Discrete-Time Markov Processes Examples</a:t>
            </a:r>
          </a:p>
        </p:txBody>
      </p:sp>
      <p:sp>
        <p:nvSpPr>
          <p:cNvPr id="1024003" name="Rectangle 3"/>
          <p:cNvSpPr>
            <a:spLocks noGrp="1" noChangeArrowheads="1"/>
          </p:cNvSpPr>
          <p:nvPr>
            <p:ph type="body" idx="1"/>
          </p:nvPr>
        </p:nvSpPr>
        <p:spPr/>
        <p:txBody>
          <a:bodyPr/>
          <a:lstStyle/>
          <a:p>
            <a:r>
              <a:rPr lang="en-US" sz="2200" dirty="0"/>
              <a:t>Matrix of state transition probabilities:</a:t>
            </a:r>
          </a:p>
          <a:p>
            <a:endParaRPr lang="en-US" sz="2200" dirty="0"/>
          </a:p>
          <a:p>
            <a:endParaRPr lang="en-US" sz="2200" dirty="0"/>
          </a:p>
          <a:p>
            <a:endParaRPr lang="en-US" sz="2200" dirty="0"/>
          </a:p>
          <a:p>
            <a:endParaRPr lang="en-US" sz="2200" dirty="0"/>
          </a:p>
          <a:p>
            <a:r>
              <a:rPr lang="en-US" sz="2200" dirty="0"/>
              <a:t>Given the </a:t>
            </a:r>
            <a:r>
              <a:rPr lang="en-US" sz="2200" dirty="0" smtClean="0"/>
              <a:t>model, given in this and </a:t>
            </a:r>
            <a:r>
              <a:rPr lang="en-US" sz="2200" dirty="0"/>
              <a:t>in the previous </a:t>
            </a:r>
            <a:r>
              <a:rPr lang="en-US" sz="2200" dirty="0" smtClean="0"/>
              <a:t>slide, </a:t>
            </a:r>
            <a:r>
              <a:rPr lang="en-US" sz="2200" dirty="0"/>
              <a:t>we can now ask (and answer) several interesting questions about weather patterns over time. </a:t>
            </a:r>
          </a:p>
        </p:txBody>
      </p:sp>
      <p:graphicFrame>
        <p:nvGraphicFramePr>
          <p:cNvPr id="1024004" name="Object 4"/>
          <p:cNvGraphicFramePr>
            <a:graphicFrameLocks noChangeAspect="1"/>
          </p:cNvGraphicFramePr>
          <p:nvPr/>
        </p:nvGraphicFramePr>
        <p:xfrm>
          <a:off x="2870200" y="1863725"/>
          <a:ext cx="3209925" cy="1473200"/>
        </p:xfrm>
        <a:graphic>
          <a:graphicData uri="http://schemas.openxmlformats.org/presentationml/2006/ole">
            <mc:AlternateContent xmlns:mc="http://schemas.openxmlformats.org/markup-compatibility/2006">
              <mc:Choice xmlns:v="urn:schemas-microsoft-com:vml" Requires="v">
                <p:oleObj spid="_x0000_s1519901" name="Equation" r:id="rId4" imgW="1548728" imgH="710891" progId="Equation.3">
                  <p:embed/>
                </p:oleObj>
              </mc:Choice>
              <mc:Fallback>
                <p:oleObj name="Equation" r:id="rId4" imgW="1548728" imgH="710891"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200" y="1863725"/>
                        <a:ext cx="3209925" cy="147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6" name="Group 55"/>
          <p:cNvGrpSpPr/>
          <p:nvPr/>
        </p:nvGrpSpPr>
        <p:grpSpPr>
          <a:xfrm>
            <a:off x="6684275" y="4711351"/>
            <a:ext cx="1780154" cy="1405999"/>
            <a:chOff x="6523893" y="4619555"/>
            <a:chExt cx="1780154" cy="1405999"/>
          </a:xfrm>
        </p:grpSpPr>
        <p:grpSp>
          <p:nvGrpSpPr>
            <p:cNvPr id="31" name="Group 30"/>
            <p:cNvGrpSpPr/>
            <p:nvPr/>
          </p:nvGrpSpPr>
          <p:grpSpPr>
            <a:xfrm>
              <a:off x="6523893" y="4619555"/>
              <a:ext cx="1780154" cy="1228960"/>
              <a:chOff x="2988227" y="1761279"/>
              <a:chExt cx="3080440" cy="3188546"/>
            </a:xfrm>
          </p:grpSpPr>
          <p:sp>
            <p:nvSpPr>
              <p:cNvPr id="32" name="Oval 4"/>
              <p:cNvSpPr>
                <a:spLocks noChangeArrowheads="1"/>
              </p:cNvSpPr>
              <p:nvPr/>
            </p:nvSpPr>
            <p:spPr bwMode="auto">
              <a:xfrm>
                <a:off x="3400425" y="2354323"/>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a:t>1</a:t>
                </a:r>
              </a:p>
            </p:txBody>
          </p:sp>
          <p:sp>
            <p:nvSpPr>
              <p:cNvPr id="33" name="Oval 5"/>
              <p:cNvSpPr>
                <a:spLocks noChangeArrowheads="1"/>
              </p:cNvSpPr>
              <p:nvPr/>
            </p:nvSpPr>
            <p:spPr bwMode="auto">
              <a:xfrm>
                <a:off x="5243513" y="2355909"/>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a:t>2</a:t>
                </a:r>
              </a:p>
            </p:txBody>
          </p:sp>
          <p:sp>
            <p:nvSpPr>
              <p:cNvPr id="34" name="Oval 6"/>
              <p:cNvSpPr>
                <a:spLocks noChangeArrowheads="1"/>
              </p:cNvSpPr>
              <p:nvPr/>
            </p:nvSpPr>
            <p:spPr bwMode="auto">
              <a:xfrm>
                <a:off x="4317999" y="4186298"/>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dirty="0"/>
                  <a:t>3</a:t>
                </a:r>
              </a:p>
            </p:txBody>
          </p:sp>
          <p:cxnSp>
            <p:nvCxnSpPr>
              <p:cNvPr id="35" name="AutoShape 7"/>
              <p:cNvCxnSpPr>
                <a:cxnSpLocks noChangeShapeType="1"/>
                <a:stCxn id="32" idx="2"/>
                <a:endCxn id="32" idx="0"/>
              </p:cNvCxnSpPr>
              <p:nvPr/>
            </p:nvCxnSpPr>
            <p:spPr bwMode="auto">
              <a:xfrm rot="10800000" flipH="1">
                <a:off x="3400425" y="2354323"/>
                <a:ext cx="188119" cy="325380"/>
              </a:xfrm>
              <a:prstGeom prst="curvedConnector4">
                <a:avLst>
                  <a:gd name="adj1" fmla="val -210280"/>
                  <a:gd name="adj2" fmla="val 250913"/>
                </a:avLst>
              </a:prstGeom>
              <a:noFill/>
              <a:ln w="25400">
                <a:solidFill>
                  <a:schemeClr val="tx1"/>
                </a:solidFill>
                <a:round/>
                <a:headEnd type="triangle" w="med" len="med"/>
                <a:tailEnd type="none" w="med" len="lg"/>
              </a:ln>
              <a:effectLst/>
            </p:spPr>
          </p:cxnSp>
          <p:cxnSp>
            <p:nvCxnSpPr>
              <p:cNvPr id="36" name="AutoShape 8"/>
              <p:cNvCxnSpPr>
                <a:cxnSpLocks noChangeShapeType="1"/>
                <a:stCxn id="32" idx="7"/>
                <a:endCxn id="33" idx="1"/>
              </p:cNvCxnSpPr>
              <p:nvPr/>
            </p:nvCxnSpPr>
            <p:spPr bwMode="auto">
              <a:xfrm rot="16200000" flipH="1">
                <a:off x="4509295" y="1661894"/>
                <a:ext cx="1585" cy="1577048"/>
              </a:xfrm>
              <a:prstGeom prst="curvedConnector3">
                <a:avLst>
                  <a:gd name="adj1" fmla="val -36987398"/>
                </a:avLst>
              </a:prstGeom>
              <a:noFill/>
              <a:ln w="25400">
                <a:solidFill>
                  <a:schemeClr val="tx1"/>
                </a:solidFill>
                <a:round/>
                <a:headEnd/>
                <a:tailEnd type="triangle" w="med" len="lg"/>
              </a:ln>
              <a:effectLst/>
            </p:spPr>
          </p:cxnSp>
          <p:cxnSp>
            <p:nvCxnSpPr>
              <p:cNvPr id="37" name="AutoShape 9"/>
              <p:cNvCxnSpPr>
                <a:cxnSpLocks noChangeShapeType="1"/>
                <a:stCxn id="33" idx="3"/>
                <a:endCxn id="32" idx="5"/>
              </p:cNvCxnSpPr>
              <p:nvPr/>
            </p:nvCxnSpPr>
            <p:spPr bwMode="auto">
              <a:xfrm rot="5400000" flipH="1">
                <a:off x="4509295" y="2122048"/>
                <a:ext cx="1585" cy="1577048"/>
              </a:xfrm>
              <a:prstGeom prst="curvedConnector3">
                <a:avLst>
                  <a:gd name="adj1" fmla="val -36987398"/>
                </a:avLst>
              </a:prstGeom>
              <a:noFill/>
              <a:ln w="25400">
                <a:solidFill>
                  <a:schemeClr val="tx1"/>
                </a:solidFill>
                <a:round/>
                <a:headEnd/>
                <a:tailEnd type="triangle" w="med" len="lg"/>
              </a:ln>
              <a:effectLst/>
            </p:spPr>
          </p:cxnSp>
          <p:cxnSp>
            <p:nvCxnSpPr>
              <p:cNvPr id="38" name="AutoShape 10"/>
              <p:cNvCxnSpPr>
                <a:cxnSpLocks noChangeShapeType="1"/>
                <a:stCxn id="33" idx="0"/>
                <a:endCxn id="33" idx="6"/>
              </p:cNvCxnSpPr>
              <p:nvPr/>
            </p:nvCxnSpPr>
            <p:spPr bwMode="auto">
              <a:xfrm rot="16200000" flipH="1">
                <a:off x="5363002" y="2424539"/>
                <a:ext cx="325380" cy="188119"/>
              </a:xfrm>
              <a:prstGeom prst="curvedConnector4">
                <a:avLst>
                  <a:gd name="adj1" fmla="val -150913"/>
                  <a:gd name="adj2" fmla="val 310280"/>
                </a:avLst>
              </a:prstGeom>
              <a:noFill/>
              <a:ln w="25400">
                <a:solidFill>
                  <a:schemeClr val="tx1"/>
                </a:solidFill>
                <a:round/>
                <a:headEnd/>
                <a:tailEnd type="triangle" w="med" len="lg"/>
              </a:ln>
              <a:effectLst/>
            </p:spPr>
          </p:cxnSp>
          <p:cxnSp>
            <p:nvCxnSpPr>
              <p:cNvPr id="39" name="AutoShape 11"/>
              <p:cNvCxnSpPr>
                <a:cxnSpLocks noChangeShapeType="1"/>
                <a:stCxn id="33" idx="5"/>
                <a:endCxn id="34" idx="6"/>
              </p:cNvCxnSpPr>
              <p:nvPr/>
            </p:nvCxnSpPr>
            <p:spPr bwMode="auto">
              <a:xfrm rot="5400000">
                <a:off x="4329289" y="3276312"/>
                <a:ext cx="1600313" cy="870415"/>
              </a:xfrm>
              <a:prstGeom prst="curvedConnector2">
                <a:avLst/>
              </a:prstGeom>
              <a:noFill/>
              <a:ln w="25400">
                <a:solidFill>
                  <a:schemeClr val="tx1"/>
                </a:solidFill>
                <a:round/>
                <a:headEnd/>
                <a:tailEnd type="triangle" w="med" len="lg"/>
              </a:ln>
              <a:effectLst/>
            </p:spPr>
          </p:cxnSp>
          <p:cxnSp>
            <p:nvCxnSpPr>
              <p:cNvPr id="40" name="AutoShape 13"/>
              <p:cNvCxnSpPr>
                <a:cxnSpLocks noChangeShapeType="1"/>
                <a:stCxn id="33" idx="4"/>
                <a:endCxn id="34" idx="0"/>
              </p:cNvCxnSpPr>
              <p:nvPr/>
            </p:nvCxnSpPr>
            <p:spPr bwMode="auto">
              <a:xfrm rot="5400000">
                <a:off x="4379060" y="3133726"/>
                <a:ext cx="1179631" cy="925514"/>
              </a:xfrm>
              <a:prstGeom prst="curvedConnector3">
                <a:avLst>
                  <a:gd name="adj1" fmla="val 50000"/>
                </a:avLst>
              </a:prstGeom>
              <a:noFill/>
              <a:ln w="25400">
                <a:solidFill>
                  <a:schemeClr val="tx1"/>
                </a:solidFill>
                <a:round/>
                <a:headEnd type="triangle" w="med" len="med"/>
                <a:tailEnd type="none" w="med" len="lg"/>
              </a:ln>
              <a:effectLst/>
            </p:spPr>
          </p:cxnSp>
          <p:cxnSp>
            <p:nvCxnSpPr>
              <p:cNvPr id="41" name="AutoShape 14"/>
              <p:cNvCxnSpPr>
                <a:cxnSpLocks noChangeShapeType="1"/>
                <a:stCxn id="34" idx="0"/>
                <a:endCxn id="32" idx="4"/>
              </p:cNvCxnSpPr>
              <p:nvPr/>
            </p:nvCxnSpPr>
            <p:spPr bwMode="auto">
              <a:xfrm rot="16200000" flipV="1">
                <a:off x="3456723" y="3136901"/>
                <a:ext cx="1181217" cy="917575"/>
              </a:xfrm>
              <a:prstGeom prst="curvedConnector3">
                <a:avLst>
                  <a:gd name="adj1" fmla="val 50000"/>
                </a:avLst>
              </a:prstGeom>
              <a:noFill/>
              <a:ln w="25400">
                <a:solidFill>
                  <a:schemeClr val="tx1"/>
                </a:solidFill>
                <a:round/>
                <a:headEnd/>
                <a:tailEnd type="triangle" w="med" len="lg"/>
              </a:ln>
              <a:effectLst/>
            </p:spPr>
          </p:cxnSp>
          <p:cxnSp>
            <p:nvCxnSpPr>
              <p:cNvPr id="42" name="AutoShape 15"/>
              <p:cNvCxnSpPr>
                <a:cxnSpLocks noChangeShapeType="1"/>
                <a:stCxn id="32" idx="3"/>
                <a:endCxn id="34" idx="2"/>
              </p:cNvCxnSpPr>
              <p:nvPr/>
            </p:nvCxnSpPr>
            <p:spPr bwMode="auto">
              <a:xfrm rot="16200000" flipH="1">
                <a:off x="3085813" y="3279489"/>
                <a:ext cx="1601898" cy="862476"/>
              </a:xfrm>
              <a:prstGeom prst="curvedConnector2">
                <a:avLst/>
              </a:prstGeom>
              <a:noFill/>
              <a:ln w="25400">
                <a:solidFill>
                  <a:schemeClr val="tx1"/>
                </a:solidFill>
                <a:round/>
                <a:headEnd/>
                <a:tailEnd type="triangle" w="med" len="lg"/>
              </a:ln>
              <a:effectLst/>
            </p:spPr>
          </p:cxnSp>
          <p:cxnSp>
            <p:nvCxnSpPr>
              <p:cNvPr id="43" name="AutoShape 16"/>
              <p:cNvCxnSpPr>
                <a:cxnSpLocks noChangeShapeType="1"/>
                <a:stCxn id="34" idx="6"/>
                <a:endCxn id="34" idx="2"/>
              </p:cNvCxnSpPr>
              <p:nvPr/>
            </p:nvCxnSpPr>
            <p:spPr bwMode="auto">
              <a:xfrm flipH="1">
                <a:off x="4317999" y="4511678"/>
                <a:ext cx="376238" cy="3411"/>
              </a:xfrm>
              <a:prstGeom prst="curvedConnector5">
                <a:avLst>
                  <a:gd name="adj1" fmla="val -105140"/>
                  <a:gd name="adj2" fmla="val 23934383"/>
                  <a:gd name="adj3" fmla="val 205140"/>
                </a:avLst>
              </a:prstGeom>
              <a:noFill/>
              <a:ln w="25400">
                <a:solidFill>
                  <a:schemeClr val="tx1"/>
                </a:solidFill>
                <a:round/>
                <a:headEnd/>
                <a:tailEnd type="triangle" w="med" len="lg"/>
              </a:ln>
              <a:effectLst/>
            </p:spPr>
          </p:cxnSp>
          <p:graphicFrame>
            <p:nvGraphicFramePr>
              <p:cNvPr id="44" name="Object 19"/>
              <p:cNvGraphicFramePr>
                <a:graphicFrameLocks noChangeAspect="1"/>
              </p:cNvGraphicFramePr>
              <p:nvPr/>
            </p:nvGraphicFramePr>
            <p:xfrm>
              <a:off x="3206750" y="2320925"/>
              <a:ext cx="304800" cy="228600"/>
            </p:xfrm>
            <a:graphic>
              <a:graphicData uri="http://schemas.openxmlformats.org/presentationml/2006/ole">
                <mc:AlternateContent xmlns:mc="http://schemas.openxmlformats.org/markup-compatibility/2006">
                  <mc:Choice xmlns:v="urn:schemas-microsoft-com:vml" Requires="v">
                    <p:oleObj spid="_x0000_s1519902" name="Photo Editor Photo" r:id="rId6" imgW="304923" imgH="228571" progId="">
                      <p:embed/>
                    </p:oleObj>
                  </mc:Choice>
                  <mc:Fallback>
                    <p:oleObj name="Photo Editor Photo" r:id="rId6" imgW="304923" imgH="228571" progId="">
                      <p:embed/>
                      <p:pic>
                        <p:nvPicPr>
                          <p:cNvPr id="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6750" y="23209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20"/>
              <p:cNvGraphicFramePr>
                <a:graphicFrameLocks noChangeAspect="1"/>
              </p:cNvGraphicFramePr>
              <p:nvPr/>
            </p:nvGraphicFramePr>
            <p:xfrm>
              <a:off x="5521325" y="2301875"/>
              <a:ext cx="304800" cy="228600"/>
            </p:xfrm>
            <a:graphic>
              <a:graphicData uri="http://schemas.openxmlformats.org/presentationml/2006/ole">
                <mc:AlternateContent xmlns:mc="http://schemas.openxmlformats.org/markup-compatibility/2006">
                  <mc:Choice xmlns:v="urn:schemas-microsoft-com:vml" Requires="v">
                    <p:oleObj spid="_x0000_s1519903" name="Photo Editor Photo" r:id="rId8" imgW="304923" imgH="228571" progId="">
                      <p:embed/>
                    </p:oleObj>
                  </mc:Choice>
                  <mc:Fallback>
                    <p:oleObj name="Photo Editor Photo" r:id="rId8" imgW="304923" imgH="228571" progId="">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1325" y="230187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21"/>
              <p:cNvGraphicFramePr>
                <a:graphicFrameLocks noChangeAspect="1"/>
              </p:cNvGraphicFramePr>
              <p:nvPr/>
            </p:nvGraphicFramePr>
            <p:xfrm>
              <a:off x="4349750" y="4721225"/>
              <a:ext cx="304800" cy="228600"/>
            </p:xfrm>
            <a:graphic>
              <a:graphicData uri="http://schemas.openxmlformats.org/presentationml/2006/ole">
                <mc:AlternateContent xmlns:mc="http://schemas.openxmlformats.org/markup-compatibility/2006">
                  <mc:Choice xmlns:v="urn:schemas-microsoft-com:vml" Requires="v">
                    <p:oleObj spid="_x0000_s1519904" name="Photo Editor Photo" r:id="rId10" imgW="304923" imgH="228571" progId="">
                      <p:embed/>
                    </p:oleObj>
                  </mc:Choice>
                  <mc:Fallback>
                    <p:oleObj name="Photo Editor Photo" r:id="rId10" imgW="304923" imgH="228571" progId="">
                      <p:embed/>
                      <p:pic>
                        <p:nvPicPr>
                          <p:cNvPr id="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9750" y="47212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Text Box 22"/>
              <p:cNvSpPr txBox="1">
                <a:spLocks noChangeArrowheads="1"/>
              </p:cNvSpPr>
              <p:nvPr/>
            </p:nvSpPr>
            <p:spPr bwMode="auto">
              <a:xfrm>
                <a:off x="2988227" y="1796710"/>
                <a:ext cx="676274" cy="462780"/>
              </a:xfrm>
              <a:prstGeom prst="rect">
                <a:avLst/>
              </a:prstGeom>
              <a:noFill/>
              <a:ln w="25400" algn="ctr">
                <a:noFill/>
                <a:miter lim="800000"/>
                <a:headEnd/>
                <a:tailEnd type="none" w="med" len="lg"/>
              </a:ln>
              <a:effectLst/>
            </p:spPr>
            <p:txBody>
              <a:bodyPr>
                <a:spAutoFit/>
              </a:bodyPr>
              <a:lstStyle/>
              <a:p>
                <a:pPr algn="ctr"/>
                <a:r>
                  <a:rPr lang="en-US" sz="800" dirty="0"/>
                  <a:t>0.4</a:t>
                </a:r>
              </a:p>
            </p:txBody>
          </p:sp>
          <p:sp>
            <p:nvSpPr>
              <p:cNvPr id="48" name="Text Box 23"/>
              <p:cNvSpPr txBox="1">
                <a:spLocks noChangeArrowheads="1"/>
              </p:cNvSpPr>
              <p:nvPr/>
            </p:nvSpPr>
            <p:spPr bwMode="auto">
              <a:xfrm>
                <a:off x="4170361" y="1761279"/>
                <a:ext cx="676275" cy="462780"/>
              </a:xfrm>
              <a:prstGeom prst="rect">
                <a:avLst/>
              </a:prstGeom>
              <a:noFill/>
              <a:ln w="25400" algn="ctr">
                <a:noFill/>
                <a:miter lim="800000"/>
                <a:headEnd/>
                <a:tailEnd type="none" w="med" len="lg"/>
              </a:ln>
              <a:effectLst/>
            </p:spPr>
            <p:txBody>
              <a:bodyPr>
                <a:spAutoFit/>
              </a:bodyPr>
              <a:lstStyle/>
              <a:p>
                <a:pPr algn="ctr"/>
                <a:r>
                  <a:rPr lang="en-US" sz="800" dirty="0"/>
                  <a:t>0.3</a:t>
                </a:r>
              </a:p>
            </p:txBody>
          </p:sp>
          <p:sp>
            <p:nvSpPr>
              <p:cNvPr id="49" name="Text Box 24"/>
              <p:cNvSpPr txBox="1">
                <a:spLocks noChangeArrowheads="1"/>
              </p:cNvSpPr>
              <p:nvPr/>
            </p:nvSpPr>
            <p:spPr bwMode="auto">
              <a:xfrm>
                <a:off x="4181474" y="3056626"/>
                <a:ext cx="676275" cy="462780"/>
              </a:xfrm>
              <a:prstGeom prst="rect">
                <a:avLst/>
              </a:prstGeom>
              <a:noFill/>
              <a:ln w="25400" algn="ctr">
                <a:noFill/>
                <a:miter lim="800000"/>
                <a:headEnd/>
                <a:tailEnd type="none" w="med" len="lg"/>
              </a:ln>
              <a:effectLst/>
            </p:spPr>
            <p:txBody>
              <a:bodyPr>
                <a:spAutoFit/>
              </a:bodyPr>
              <a:lstStyle/>
              <a:p>
                <a:pPr algn="ctr"/>
                <a:r>
                  <a:rPr lang="en-US" sz="800" dirty="0"/>
                  <a:t>0.2</a:t>
                </a:r>
              </a:p>
            </p:txBody>
          </p:sp>
          <p:sp>
            <p:nvSpPr>
              <p:cNvPr id="50" name="Text Box 25"/>
              <p:cNvSpPr txBox="1">
                <a:spLocks noChangeArrowheads="1"/>
              </p:cNvSpPr>
              <p:nvPr/>
            </p:nvSpPr>
            <p:spPr bwMode="auto">
              <a:xfrm>
                <a:off x="5392392" y="1860921"/>
                <a:ext cx="676275" cy="462780"/>
              </a:xfrm>
              <a:prstGeom prst="rect">
                <a:avLst/>
              </a:prstGeom>
              <a:noFill/>
              <a:ln w="25400" algn="ctr">
                <a:noFill/>
                <a:miter lim="800000"/>
                <a:headEnd/>
                <a:tailEnd type="none" w="med" len="lg"/>
              </a:ln>
              <a:effectLst/>
            </p:spPr>
            <p:txBody>
              <a:bodyPr>
                <a:spAutoFit/>
              </a:bodyPr>
              <a:lstStyle/>
              <a:p>
                <a:pPr algn="ctr"/>
                <a:r>
                  <a:rPr lang="en-US" sz="800" dirty="0"/>
                  <a:t>0.6</a:t>
                </a:r>
              </a:p>
            </p:txBody>
          </p:sp>
          <p:sp>
            <p:nvSpPr>
              <p:cNvPr id="51" name="Text Box 26"/>
              <p:cNvSpPr txBox="1">
                <a:spLocks noChangeArrowheads="1"/>
              </p:cNvSpPr>
              <p:nvPr/>
            </p:nvSpPr>
            <p:spPr bwMode="auto">
              <a:xfrm>
                <a:off x="5193020" y="3689909"/>
                <a:ext cx="676275" cy="462780"/>
              </a:xfrm>
              <a:prstGeom prst="rect">
                <a:avLst/>
              </a:prstGeom>
              <a:noFill/>
              <a:ln w="25400" algn="ctr">
                <a:noFill/>
                <a:miter lim="800000"/>
                <a:headEnd/>
                <a:tailEnd type="none" w="med" len="lg"/>
              </a:ln>
              <a:effectLst/>
            </p:spPr>
            <p:txBody>
              <a:bodyPr>
                <a:spAutoFit/>
              </a:bodyPr>
              <a:lstStyle/>
              <a:p>
                <a:pPr algn="ctr"/>
                <a:r>
                  <a:rPr lang="en-US" sz="800" dirty="0"/>
                  <a:t>0.2</a:t>
                </a:r>
              </a:p>
            </p:txBody>
          </p:sp>
          <p:sp>
            <p:nvSpPr>
              <p:cNvPr id="52" name="Text Box 27"/>
              <p:cNvSpPr txBox="1">
                <a:spLocks noChangeArrowheads="1"/>
              </p:cNvSpPr>
              <p:nvPr/>
            </p:nvSpPr>
            <p:spPr bwMode="auto">
              <a:xfrm>
                <a:off x="4649660" y="3455194"/>
                <a:ext cx="676275" cy="462780"/>
              </a:xfrm>
              <a:prstGeom prst="rect">
                <a:avLst/>
              </a:prstGeom>
              <a:noFill/>
              <a:ln w="25400" algn="ctr">
                <a:noFill/>
                <a:miter lim="800000"/>
                <a:headEnd/>
                <a:tailEnd type="none" w="med" len="lg"/>
              </a:ln>
              <a:effectLst/>
            </p:spPr>
            <p:txBody>
              <a:bodyPr>
                <a:spAutoFit/>
              </a:bodyPr>
              <a:lstStyle/>
              <a:p>
                <a:pPr algn="ctr"/>
                <a:r>
                  <a:rPr lang="en-US" sz="800" dirty="0"/>
                  <a:t>0.1</a:t>
                </a:r>
              </a:p>
            </p:txBody>
          </p:sp>
          <p:sp>
            <p:nvSpPr>
              <p:cNvPr id="53" name="Text Box 28"/>
              <p:cNvSpPr txBox="1">
                <a:spLocks noChangeArrowheads="1"/>
              </p:cNvSpPr>
              <p:nvPr/>
            </p:nvSpPr>
            <p:spPr bwMode="auto">
              <a:xfrm>
                <a:off x="3187599" y="3689909"/>
                <a:ext cx="676275" cy="462780"/>
              </a:xfrm>
              <a:prstGeom prst="rect">
                <a:avLst/>
              </a:prstGeom>
              <a:noFill/>
              <a:ln w="25400" algn="ctr">
                <a:noFill/>
                <a:miter lim="800000"/>
                <a:headEnd/>
                <a:tailEnd type="none" w="med" len="lg"/>
              </a:ln>
              <a:effectLst/>
            </p:spPr>
            <p:txBody>
              <a:bodyPr>
                <a:spAutoFit/>
              </a:bodyPr>
              <a:lstStyle/>
              <a:p>
                <a:pPr algn="ctr"/>
                <a:r>
                  <a:rPr lang="en-US" sz="800" dirty="0"/>
                  <a:t>0.3</a:t>
                </a:r>
              </a:p>
            </p:txBody>
          </p:sp>
          <p:sp>
            <p:nvSpPr>
              <p:cNvPr id="54" name="Text Box 29"/>
              <p:cNvSpPr txBox="1">
                <a:spLocks noChangeArrowheads="1"/>
              </p:cNvSpPr>
              <p:nvPr/>
            </p:nvSpPr>
            <p:spPr bwMode="auto">
              <a:xfrm>
                <a:off x="3730959" y="3455194"/>
                <a:ext cx="676275" cy="462780"/>
              </a:xfrm>
              <a:prstGeom prst="rect">
                <a:avLst/>
              </a:prstGeom>
              <a:noFill/>
              <a:ln w="25400" algn="ctr">
                <a:noFill/>
                <a:miter lim="800000"/>
                <a:headEnd/>
                <a:tailEnd type="none" w="med" len="lg"/>
              </a:ln>
              <a:effectLst/>
            </p:spPr>
            <p:txBody>
              <a:bodyPr>
                <a:spAutoFit/>
              </a:bodyPr>
              <a:lstStyle/>
              <a:p>
                <a:pPr algn="ctr"/>
                <a:r>
                  <a:rPr lang="en-US" sz="800" dirty="0"/>
                  <a:t>0.1</a:t>
                </a:r>
              </a:p>
            </p:txBody>
          </p:sp>
        </p:grpSp>
        <p:sp>
          <p:nvSpPr>
            <p:cNvPr id="55" name="Text Box 30"/>
            <p:cNvSpPr txBox="1">
              <a:spLocks noChangeArrowheads="1"/>
            </p:cNvSpPr>
            <p:nvPr/>
          </p:nvSpPr>
          <p:spPr bwMode="auto">
            <a:xfrm>
              <a:off x="7068325" y="5810110"/>
              <a:ext cx="676275" cy="215444"/>
            </a:xfrm>
            <a:prstGeom prst="rect">
              <a:avLst/>
            </a:prstGeom>
            <a:noFill/>
            <a:ln w="25400" algn="ctr">
              <a:noFill/>
              <a:miter lim="800000"/>
              <a:headEnd/>
              <a:tailEnd type="none" w="med" len="lg"/>
            </a:ln>
            <a:effectLst/>
          </p:spPr>
          <p:txBody>
            <a:bodyPr>
              <a:spAutoFit/>
            </a:bodyPr>
            <a:lstStyle/>
            <a:p>
              <a:pPr algn="ctr"/>
              <a:r>
                <a:rPr lang="en-US" sz="800" dirty="0"/>
                <a:t>0.8</a:t>
              </a:r>
            </a:p>
          </p:txBody>
        </p:sp>
      </p:grpSp>
    </p:spTree>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7E97F5E-62B0-4BC6-82AB-E3B1C9602A80}" type="datetime3">
              <a:rPr lang="en-US"/>
              <a:pPr/>
              <a:t>22 March 2017</a:t>
            </a:fld>
            <a:endParaRPr lang="en-US"/>
          </a:p>
        </p:txBody>
      </p:sp>
      <p:sp>
        <p:nvSpPr>
          <p:cNvPr id="6" name="Footer Placeholder 4"/>
          <p:cNvSpPr>
            <a:spLocks noGrp="1"/>
          </p:cNvSpPr>
          <p:nvPr>
            <p:ph type="ftr" sz="quarter" idx="11"/>
          </p:nvPr>
        </p:nvSpPr>
        <p:spPr/>
        <p:txBody>
          <a:bodyPr/>
          <a:lstStyle/>
          <a:p>
            <a:r>
              <a:rPr lang="en-US" dirty="0"/>
              <a:t>Veton Këpuska</a:t>
            </a:r>
          </a:p>
        </p:txBody>
      </p:sp>
      <p:sp>
        <p:nvSpPr>
          <p:cNvPr id="7" name="Slide Number Placeholder 5"/>
          <p:cNvSpPr>
            <a:spLocks noGrp="1"/>
          </p:cNvSpPr>
          <p:nvPr>
            <p:ph type="sldNum" sz="quarter" idx="12"/>
          </p:nvPr>
        </p:nvSpPr>
        <p:spPr/>
        <p:txBody>
          <a:bodyPr/>
          <a:lstStyle/>
          <a:p>
            <a:fld id="{612D3C2B-125C-4683-9156-F523A069884B}" type="slidenum">
              <a:rPr lang="en-US"/>
              <a:pPr/>
              <a:t>82</a:t>
            </a:fld>
            <a:endParaRPr lang="en-US" dirty="0"/>
          </a:p>
        </p:txBody>
      </p:sp>
      <p:sp>
        <p:nvSpPr>
          <p:cNvPr id="1025026" name="Rectangle 2"/>
          <p:cNvSpPr>
            <a:spLocks noGrp="1" noChangeArrowheads="1"/>
          </p:cNvSpPr>
          <p:nvPr>
            <p:ph type="title"/>
          </p:nvPr>
        </p:nvSpPr>
        <p:spPr/>
        <p:txBody>
          <a:bodyPr/>
          <a:lstStyle/>
          <a:p>
            <a:r>
              <a:rPr lang="en-US" sz="3400"/>
              <a:t>Discrete-Time Markov Processes Examples</a:t>
            </a:r>
          </a:p>
        </p:txBody>
      </p:sp>
      <p:sp>
        <p:nvSpPr>
          <p:cNvPr id="1025027" name="Rectangle 3"/>
          <p:cNvSpPr>
            <a:spLocks noGrp="1" noChangeArrowheads="1"/>
          </p:cNvSpPr>
          <p:nvPr>
            <p:ph type="body" idx="1"/>
          </p:nvPr>
        </p:nvSpPr>
        <p:spPr/>
        <p:txBody>
          <a:bodyPr/>
          <a:lstStyle/>
          <a:p>
            <a:r>
              <a:rPr lang="en-US" sz="2200" dirty="0"/>
              <a:t>Problem 1:</a:t>
            </a:r>
          </a:p>
          <a:p>
            <a:pPr lvl="1"/>
            <a:r>
              <a:rPr lang="en-US" sz="2000" dirty="0"/>
              <a:t>What is the probability (according to the model) that the weather for eight consecutive days is </a:t>
            </a:r>
            <a:endParaRPr lang="en-US" sz="2000" dirty="0" smtClean="0"/>
          </a:p>
          <a:p>
            <a:pPr lvl="1">
              <a:buNone/>
            </a:pPr>
            <a:r>
              <a:rPr lang="en-US" sz="2000" dirty="0" smtClean="0"/>
              <a:t>	“sunny-sunny-sunny-rain-sunny-cloudy-sunny”?</a:t>
            </a:r>
            <a:endParaRPr lang="en-US" sz="2000" dirty="0"/>
          </a:p>
          <a:p>
            <a:r>
              <a:rPr lang="en-US" sz="2000" dirty="0"/>
              <a:t>Solution:</a:t>
            </a:r>
          </a:p>
          <a:p>
            <a:pPr lvl="1"/>
            <a:r>
              <a:rPr lang="en-US" sz="2000" dirty="0"/>
              <a:t>Define the observation sequence, </a:t>
            </a:r>
            <a:r>
              <a:rPr lang="en-US" sz="2000" b="1" i="1" dirty="0">
                <a:latin typeface="Times New Roman" pitchFamily="18" charset="0"/>
                <a:cs typeface="Times New Roman" pitchFamily="18" charset="0"/>
              </a:rPr>
              <a:t>O</a:t>
            </a:r>
            <a:r>
              <a:rPr lang="en-US" sz="2000" dirty="0"/>
              <a:t>, as:</a:t>
            </a:r>
          </a:p>
          <a:p>
            <a:pPr lvl="1">
              <a:buFont typeface="Wingdings" pitchFamily="2" charset="2"/>
              <a:buNone/>
            </a:pPr>
            <a:r>
              <a:rPr lang="en-US" sz="600" dirty="0"/>
              <a:t/>
            </a:r>
            <a:br>
              <a:rPr lang="en-US" sz="600" dirty="0"/>
            </a:br>
            <a:r>
              <a:rPr lang="en-US" sz="1400" dirty="0"/>
              <a:t>Day</a:t>
            </a:r>
            <a:r>
              <a:rPr lang="en-US" sz="1400" dirty="0">
                <a:latin typeface="Courier New" pitchFamily="49" charset="0"/>
              </a:rPr>
              <a:t>      </a:t>
            </a:r>
            <a:r>
              <a:rPr lang="en-US" sz="1300" b="1" dirty="0">
                <a:latin typeface="Courier New" pitchFamily="49" charset="0"/>
              </a:rPr>
              <a:t>1       2       3       4       5       6       7       8</a:t>
            </a:r>
          </a:p>
          <a:p>
            <a:pPr lvl="2">
              <a:buFont typeface="Wingdings" pitchFamily="2" charset="2"/>
              <a:buNone/>
            </a:pPr>
            <a:r>
              <a:rPr lang="en-US" sz="1500" b="1" i="1" dirty="0">
                <a:latin typeface="Times New Roman" pitchFamily="18" charset="0"/>
                <a:cs typeface="Times New Roman" pitchFamily="18" charset="0"/>
              </a:rPr>
              <a:t>O</a:t>
            </a:r>
            <a:r>
              <a:rPr lang="en-US" sz="1500" dirty="0"/>
              <a:t> = ( </a:t>
            </a:r>
            <a:r>
              <a:rPr lang="en-US" sz="1300" dirty="0">
                <a:latin typeface="Courier New" pitchFamily="49" charset="0"/>
              </a:rPr>
              <a:t>sunny,  sunny,  sunny,   rain,   rain,  sunny, cloudy,  sunny </a:t>
            </a:r>
            <a:r>
              <a:rPr lang="en-US" sz="1500" dirty="0"/>
              <a:t>)</a:t>
            </a:r>
          </a:p>
          <a:p>
            <a:pPr lvl="2">
              <a:buFont typeface="Wingdings" pitchFamily="2" charset="2"/>
              <a:buNone/>
            </a:pPr>
            <a:r>
              <a:rPr lang="en-US" sz="1500" b="1" i="1" dirty="0">
                <a:latin typeface="Times New Roman" pitchFamily="18" charset="0"/>
                <a:cs typeface="Times New Roman" pitchFamily="18" charset="0"/>
              </a:rPr>
              <a:t>O</a:t>
            </a:r>
            <a:r>
              <a:rPr lang="en-US" sz="1500" dirty="0"/>
              <a:t> = (       </a:t>
            </a:r>
            <a:r>
              <a:rPr lang="en-US" sz="1300" dirty="0">
                <a:latin typeface="Courier New" pitchFamily="49" charset="0"/>
              </a:rPr>
              <a:t>3,      3,      3,      1,      1,      3,      2,      3 </a:t>
            </a:r>
            <a:r>
              <a:rPr lang="en-US" sz="1500" dirty="0"/>
              <a:t>)</a:t>
            </a:r>
          </a:p>
          <a:p>
            <a:pPr lvl="2">
              <a:buFont typeface="Wingdings" pitchFamily="2" charset="2"/>
              <a:buNone/>
            </a:pPr>
            <a:endParaRPr lang="en-US" sz="800" dirty="0"/>
          </a:p>
          <a:p>
            <a:pPr lvl="1"/>
            <a:r>
              <a:rPr lang="en-US" sz="1600" dirty="0"/>
              <a:t>Want to calculate P(</a:t>
            </a:r>
            <a:r>
              <a:rPr lang="en-US" sz="1600" b="1" i="1" dirty="0" err="1">
                <a:latin typeface="Times New Roman" pitchFamily="18" charset="0"/>
                <a:cs typeface="Times New Roman" pitchFamily="18" charset="0"/>
              </a:rPr>
              <a:t>O</a:t>
            </a:r>
            <a:r>
              <a:rPr lang="en-US" sz="1600" dirty="0" err="1"/>
              <a:t>|Model</a:t>
            </a:r>
            <a:r>
              <a:rPr lang="en-US" sz="1600" dirty="0"/>
              <a:t>), the probability of observation sequence </a:t>
            </a:r>
            <a:r>
              <a:rPr lang="en-US" sz="1600" b="1" i="1" dirty="0">
                <a:latin typeface="Times New Roman" pitchFamily="18" charset="0"/>
                <a:cs typeface="Times New Roman" pitchFamily="18" charset="0"/>
              </a:rPr>
              <a:t>O</a:t>
            </a:r>
            <a:r>
              <a:rPr lang="en-US" sz="1600" dirty="0"/>
              <a:t>, given the model of previous slide. Given that:</a:t>
            </a:r>
          </a:p>
        </p:txBody>
      </p:sp>
      <p:graphicFrame>
        <p:nvGraphicFramePr>
          <p:cNvPr id="1025028" name="Object 4"/>
          <p:cNvGraphicFramePr>
            <a:graphicFrameLocks noChangeAspect="1"/>
          </p:cNvGraphicFramePr>
          <p:nvPr/>
        </p:nvGraphicFramePr>
        <p:xfrm>
          <a:off x="2762250" y="5195888"/>
          <a:ext cx="3568700" cy="947737"/>
        </p:xfrm>
        <a:graphic>
          <a:graphicData uri="http://schemas.openxmlformats.org/presentationml/2006/ole">
            <mc:AlternateContent xmlns:mc="http://schemas.openxmlformats.org/markup-compatibility/2006">
              <mc:Choice xmlns:v="urn:schemas-microsoft-com:vml" Requires="v">
                <p:oleObj spid="_x0000_s1520712" name="Equation" r:id="rId4" imgW="1790700" imgH="431800" progId="Equation.3">
                  <p:embed/>
                </p:oleObj>
              </mc:Choice>
              <mc:Fallback>
                <p:oleObj name="Equation" r:id="rId4" imgW="1790700" imgH="431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5195888"/>
                        <a:ext cx="35687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B5E952DF-AC56-499A-AABF-C9DBFB7B25AA}"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DAF43A51-CAB9-4F4A-923B-5666E9BF906E}" type="slidenum">
              <a:rPr lang="en-US"/>
              <a:pPr/>
              <a:t>83</a:t>
            </a:fld>
            <a:endParaRPr lang="en-US"/>
          </a:p>
        </p:txBody>
      </p:sp>
      <p:sp>
        <p:nvSpPr>
          <p:cNvPr id="1026050" name="Rectangle 2"/>
          <p:cNvSpPr>
            <a:spLocks noGrp="1" noChangeArrowheads="1"/>
          </p:cNvSpPr>
          <p:nvPr>
            <p:ph type="title"/>
          </p:nvPr>
        </p:nvSpPr>
        <p:spPr/>
        <p:txBody>
          <a:bodyPr/>
          <a:lstStyle/>
          <a:p>
            <a:r>
              <a:rPr lang="en-US" sz="3400"/>
              <a:t>Discrete-Time Markov Processes Examples</a:t>
            </a:r>
          </a:p>
        </p:txBody>
      </p:sp>
      <p:sp>
        <p:nvSpPr>
          <p:cNvPr id="1026051" name="Rectangle 3"/>
          <p:cNvSpPr>
            <a:spLocks noGrp="1" noChangeArrowheads="1"/>
          </p:cNvSpPr>
          <p:nvPr>
            <p:ph type="body" idx="1"/>
          </p:nvPr>
        </p:nvSpPr>
        <p:spPr/>
        <p:txBody>
          <a:bodyPr/>
          <a:lstStyle/>
          <a:p>
            <a:endParaRPr lang="en-US" sz="2000"/>
          </a:p>
          <a:p>
            <a:endParaRPr lang="en-US" sz="2000"/>
          </a:p>
          <a:p>
            <a:endParaRPr lang="en-US" sz="2000"/>
          </a:p>
          <a:p>
            <a:endParaRPr lang="en-US" sz="2000"/>
          </a:p>
          <a:p>
            <a:endParaRPr lang="en-US" sz="2000"/>
          </a:p>
          <a:p>
            <a:endParaRPr lang="en-US" sz="2000"/>
          </a:p>
          <a:p>
            <a:endParaRPr lang="en-US" sz="2000"/>
          </a:p>
          <a:p>
            <a:endParaRPr lang="en-US" sz="2000"/>
          </a:p>
          <a:p>
            <a:r>
              <a:rPr lang="en-US" sz="2000"/>
              <a:t>Above the following notation was used</a:t>
            </a:r>
          </a:p>
        </p:txBody>
      </p:sp>
      <p:graphicFrame>
        <p:nvGraphicFramePr>
          <p:cNvPr id="1026052" name="Object 4"/>
          <p:cNvGraphicFramePr>
            <a:graphicFrameLocks noChangeAspect="1"/>
          </p:cNvGraphicFramePr>
          <p:nvPr/>
        </p:nvGraphicFramePr>
        <p:xfrm>
          <a:off x="1501775" y="1463675"/>
          <a:ext cx="6164263" cy="2568575"/>
        </p:xfrm>
        <a:graphic>
          <a:graphicData uri="http://schemas.openxmlformats.org/presentationml/2006/ole">
            <mc:AlternateContent xmlns:mc="http://schemas.openxmlformats.org/markup-compatibility/2006">
              <mc:Choice xmlns:v="urn:schemas-microsoft-com:vml" Requires="v">
                <p:oleObj spid="_x0000_s1521806" name="Equation" r:id="rId4" imgW="2895600" imgH="1206500" progId="Equation.3">
                  <p:embed/>
                </p:oleObj>
              </mc:Choice>
              <mc:Fallback>
                <p:oleObj name="Equation" r:id="rId4" imgW="2895600" imgH="12065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775" y="1463675"/>
                        <a:ext cx="6164263" cy="2568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053" name="Object 5"/>
          <p:cNvGraphicFramePr>
            <a:graphicFrameLocks noChangeAspect="1"/>
          </p:cNvGraphicFramePr>
          <p:nvPr/>
        </p:nvGraphicFramePr>
        <p:xfrm>
          <a:off x="2668588" y="4945063"/>
          <a:ext cx="3108325" cy="485775"/>
        </p:xfrm>
        <a:graphic>
          <a:graphicData uri="http://schemas.openxmlformats.org/presentationml/2006/ole">
            <mc:AlternateContent xmlns:mc="http://schemas.openxmlformats.org/markup-compatibility/2006">
              <mc:Choice xmlns:v="urn:schemas-microsoft-com:vml" Requires="v">
                <p:oleObj spid="_x0000_s1521807" name="Equation" r:id="rId6" imgW="1460500" imgH="228600" progId="Equation.3">
                  <p:embed/>
                </p:oleObj>
              </mc:Choice>
              <mc:Fallback>
                <p:oleObj name="Equation" r:id="rId6" imgW="1460500" imgH="2286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8588" y="4945063"/>
                        <a:ext cx="310832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0A31AD05-1096-4D36-97A8-7FCAD7518C3B}" type="datetime3">
              <a:rPr lang="en-US"/>
              <a:pPr/>
              <a:t>22 March 2017</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4039270C-E446-4EE1-A296-DA7CD5BAC8FA}" type="slidenum">
              <a:rPr lang="en-US"/>
              <a:pPr/>
              <a:t>84</a:t>
            </a:fld>
            <a:endParaRPr lang="en-US"/>
          </a:p>
        </p:txBody>
      </p:sp>
      <p:sp>
        <p:nvSpPr>
          <p:cNvPr id="1027074" name="Rectangle 2"/>
          <p:cNvSpPr>
            <a:spLocks noGrp="1" noChangeArrowheads="1"/>
          </p:cNvSpPr>
          <p:nvPr>
            <p:ph type="title"/>
          </p:nvPr>
        </p:nvSpPr>
        <p:spPr/>
        <p:txBody>
          <a:bodyPr/>
          <a:lstStyle/>
          <a:p>
            <a:r>
              <a:rPr lang="en-US" sz="3400"/>
              <a:t>Discrete-Time Markov Processes Examples</a:t>
            </a:r>
          </a:p>
        </p:txBody>
      </p:sp>
      <p:sp>
        <p:nvSpPr>
          <p:cNvPr id="1027075" name="Rectangle 3"/>
          <p:cNvSpPr>
            <a:spLocks noGrp="1" noChangeArrowheads="1"/>
          </p:cNvSpPr>
          <p:nvPr>
            <p:ph type="body" idx="1"/>
          </p:nvPr>
        </p:nvSpPr>
        <p:spPr/>
        <p:txBody>
          <a:bodyPr/>
          <a:lstStyle/>
          <a:p>
            <a:r>
              <a:rPr lang="en-US" sz="2200"/>
              <a:t>Problem 2:</a:t>
            </a:r>
          </a:p>
          <a:p>
            <a:pPr lvl="1"/>
            <a:r>
              <a:rPr lang="en-US" sz="2000"/>
              <a:t>Given that the system is in a known state, what is the probability (according to the model) that it stays in that state for d consecutive days?</a:t>
            </a:r>
          </a:p>
          <a:p>
            <a:r>
              <a:rPr lang="en-US" sz="2000"/>
              <a:t>Solution</a:t>
            </a:r>
          </a:p>
        </p:txBody>
      </p:sp>
      <p:sp>
        <p:nvSpPr>
          <p:cNvPr id="1027076" name="Rectangle 4"/>
          <p:cNvSpPr>
            <a:spLocks noChangeArrowheads="1"/>
          </p:cNvSpPr>
          <p:nvPr/>
        </p:nvSpPr>
        <p:spPr bwMode="auto">
          <a:xfrm>
            <a:off x="1847850" y="3054350"/>
            <a:ext cx="5819775" cy="1279525"/>
          </a:xfrm>
          <a:prstGeom prst="rect">
            <a:avLst/>
          </a:prstGeom>
          <a:noFill/>
          <a:ln w="25400" algn="ctr">
            <a:noFill/>
            <a:miter lim="800000"/>
            <a:headEnd/>
            <a:tailEnd type="none" w="med" len="lg"/>
          </a:ln>
          <a:effectLst/>
        </p:spPr>
        <p:txBody>
          <a:bodyPr>
            <a:spAutoFit/>
          </a:bodyPr>
          <a:lstStyle/>
          <a:p>
            <a:pPr lvl="1" algn="l"/>
            <a:r>
              <a:rPr lang="en-US" sz="2400" b="1">
                <a:latin typeface="Courier New" pitchFamily="49" charset="0"/>
              </a:rPr>
              <a:t>Day</a:t>
            </a:r>
            <a:r>
              <a:rPr lang="en-US" sz="2400">
                <a:latin typeface="Courier New" pitchFamily="49" charset="0"/>
              </a:rPr>
              <a:t>   </a:t>
            </a:r>
            <a:r>
              <a:rPr lang="en-US" sz="2400" b="1">
                <a:latin typeface="Courier New" pitchFamily="49" charset="0"/>
              </a:rPr>
              <a:t>1  2  3     d  d+1</a:t>
            </a:r>
          </a:p>
          <a:p>
            <a:pPr lvl="2" algn="l"/>
            <a:r>
              <a:rPr lang="en-US" sz="2400" b="1">
                <a:latin typeface="Courier New" pitchFamily="49" charset="0"/>
              </a:rPr>
              <a:t>O</a:t>
            </a:r>
            <a:r>
              <a:rPr lang="en-US" sz="2400">
                <a:latin typeface="Courier New" pitchFamily="49" charset="0"/>
              </a:rPr>
              <a:t> = ( </a:t>
            </a:r>
            <a:r>
              <a:rPr lang="en-US" sz="2400" b="1">
                <a:latin typeface="Courier New" pitchFamily="49" charset="0"/>
              </a:rPr>
              <a:t>i, i, i, …, i, j</a:t>
            </a:r>
            <a:r>
              <a:rPr lang="en-US" sz="2400" b="1">
                <a:latin typeface="GulimChe" pitchFamily="49" charset="-127"/>
                <a:ea typeface="GulimChe" pitchFamily="49" charset="-127"/>
              </a:rPr>
              <a:t>≠i</a:t>
            </a:r>
            <a:r>
              <a:rPr lang="en-US" sz="2400">
                <a:latin typeface="Courier New" pitchFamily="49" charset="0"/>
              </a:rPr>
              <a:t> )</a:t>
            </a:r>
          </a:p>
          <a:p>
            <a:pPr lvl="2" algn="l" eaLnBrk="1" hangingPunct="1">
              <a:buClr>
                <a:schemeClr val="accent2"/>
              </a:buClr>
              <a:buFont typeface="Wingdings" pitchFamily="2" charset="2"/>
              <a:buNone/>
            </a:pPr>
            <a:endParaRPr lang="en-US" sz="1200">
              <a:latin typeface="Courier New" pitchFamily="49" charset="0"/>
            </a:endParaRPr>
          </a:p>
        </p:txBody>
      </p:sp>
      <p:graphicFrame>
        <p:nvGraphicFramePr>
          <p:cNvPr id="1027077" name="Object 5"/>
          <p:cNvGraphicFramePr>
            <a:graphicFrameLocks noChangeAspect="1"/>
          </p:cNvGraphicFramePr>
          <p:nvPr/>
        </p:nvGraphicFramePr>
        <p:xfrm>
          <a:off x="1624013" y="4130675"/>
          <a:ext cx="5786437" cy="2054225"/>
        </p:xfrm>
        <a:graphic>
          <a:graphicData uri="http://schemas.openxmlformats.org/presentationml/2006/ole">
            <mc:AlternateContent xmlns:mc="http://schemas.openxmlformats.org/markup-compatibility/2006">
              <mc:Choice xmlns:v="urn:schemas-microsoft-com:vml" Requires="v">
                <p:oleObj spid="_x0000_s1522760" name="Equation" r:id="rId4" imgW="2717800" imgH="965200" progId="Equation.3">
                  <p:embed/>
                </p:oleObj>
              </mc:Choice>
              <mc:Fallback>
                <p:oleObj name="Equation" r:id="rId4" imgW="2717800" imgH="9652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013" y="4130675"/>
                        <a:ext cx="5786437" cy="205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7078" name="Rectangle 6"/>
          <p:cNvSpPr>
            <a:spLocks noChangeArrowheads="1"/>
          </p:cNvSpPr>
          <p:nvPr/>
        </p:nvSpPr>
        <p:spPr bwMode="auto">
          <a:xfrm>
            <a:off x="4725620" y="4678427"/>
            <a:ext cx="4301360" cy="1477328"/>
          </a:xfrm>
          <a:prstGeom prst="rect">
            <a:avLst/>
          </a:prstGeom>
          <a:noFill/>
          <a:ln w="25400" algn="ctr">
            <a:solidFill>
              <a:srgbClr val="FF0000"/>
            </a:solidFill>
            <a:miter lim="800000"/>
            <a:headEnd/>
            <a:tailEnd type="none" w="med" len="lg"/>
          </a:ln>
          <a:effectLst/>
        </p:spPr>
        <p:txBody>
          <a:bodyPr wrap="square" anchor="ctr">
            <a:spAutoFit/>
          </a:bodyPr>
          <a:lstStyle/>
          <a:p>
            <a:pPr algn="l"/>
            <a:r>
              <a:rPr lang="en-US" dirty="0">
                <a:solidFill>
                  <a:srgbClr val="0000FF"/>
                </a:solidFill>
              </a:rPr>
              <a:t>The quantity p</a:t>
            </a:r>
            <a:r>
              <a:rPr lang="en-US" baseline="-25000" dirty="0">
                <a:solidFill>
                  <a:srgbClr val="0000FF"/>
                </a:solidFill>
              </a:rPr>
              <a:t>i</a:t>
            </a:r>
            <a:r>
              <a:rPr lang="en-US" dirty="0">
                <a:solidFill>
                  <a:srgbClr val="0000FF"/>
                </a:solidFill>
              </a:rPr>
              <a:t>(d) is the probability </a:t>
            </a:r>
            <a:br>
              <a:rPr lang="en-US" dirty="0">
                <a:solidFill>
                  <a:srgbClr val="0000FF"/>
                </a:solidFill>
              </a:rPr>
            </a:br>
            <a:r>
              <a:rPr lang="en-US" dirty="0">
                <a:solidFill>
                  <a:srgbClr val="0000FF"/>
                </a:solidFill>
              </a:rPr>
              <a:t>distribution function of duration d in </a:t>
            </a:r>
            <a:r>
              <a:rPr lang="en-US" dirty="0" smtClean="0">
                <a:solidFill>
                  <a:srgbClr val="0000FF"/>
                </a:solidFill>
              </a:rPr>
              <a:t>state </a:t>
            </a:r>
            <a:r>
              <a:rPr lang="en-US" dirty="0" err="1">
                <a:solidFill>
                  <a:srgbClr val="0000FF"/>
                </a:solidFill>
              </a:rPr>
              <a:t>i</a:t>
            </a:r>
            <a:r>
              <a:rPr lang="en-US" dirty="0">
                <a:solidFill>
                  <a:srgbClr val="0000FF"/>
                </a:solidFill>
              </a:rPr>
              <a:t>. This exponential distribution </a:t>
            </a:r>
            <a:r>
              <a:rPr lang="en-US" dirty="0" smtClean="0">
                <a:solidFill>
                  <a:srgbClr val="0000FF"/>
                </a:solidFill>
              </a:rPr>
              <a:t>is characteristic </a:t>
            </a:r>
            <a:r>
              <a:rPr lang="en-US" dirty="0">
                <a:solidFill>
                  <a:srgbClr val="0000FF"/>
                </a:solidFill>
              </a:rPr>
              <a:t>of the sate duration </a:t>
            </a:r>
            <a:r>
              <a:rPr lang="en-US" dirty="0" smtClean="0">
                <a:solidFill>
                  <a:srgbClr val="0000FF"/>
                </a:solidFill>
              </a:rPr>
              <a:t>in Markov </a:t>
            </a:r>
            <a:r>
              <a:rPr lang="en-US" dirty="0">
                <a:solidFill>
                  <a:srgbClr val="0000FF"/>
                </a:solidFill>
              </a:rPr>
              <a:t>Chains.</a:t>
            </a:r>
          </a:p>
        </p:txBody>
      </p:sp>
      <p:sp>
        <p:nvSpPr>
          <p:cNvPr id="1027079" name="Rectangle 7"/>
          <p:cNvSpPr>
            <a:spLocks noChangeArrowheads="1"/>
          </p:cNvSpPr>
          <p:nvPr/>
        </p:nvSpPr>
        <p:spPr bwMode="auto">
          <a:xfrm>
            <a:off x="2028825" y="5191125"/>
            <a:ext cx="2009775" cy="971550"/>
          </a:xfrm>
          <a:prstGeom prst="rect">
            <a:avLst/>
          </a:prstGeom>
          <a:noFill/>
          <a:ln w="25400" algn="ctr">
            <a:solidFill>
              <a:srgbClr val="FF0000"/>
            </a:solidFill>
            <a:miter lim="800000"/>
            <a:headEnd/>
            <a:tailEnd type="none" w="med" len="lg"/>
          </a:ln>
          <a:effectLst/>
        </p:spPr>
        <p:txBody>
          <a:bodyPr anchor="ctr">
            <a:spAutoFit/>
          </a:bodyPr>
          <a:lstStyle/>
          <a:p>
            <a:endParaRPr lang="en-US"/>
          </a:p>
        </p:txBody>
      </p:sp>
      <p:cxnSp>
        <p:nvCxnSpPr>
          <p:cNvPr id="1027080" name="AutoShape 8"/>
          <p:cNvCxnSpPr>
            <a:cxnSpLocks noChangeShapeType="1"/>
            <a:stCxn id="1027078" idx="1"/>
            <a:endCxn id="1027079" idx="3"/>
          </p:cNvCxnSpPr>
          <p:nvPr/>
        </p:nvCxnSpPr>
        <p:spPr bwMode="auto">
          <a:xfrm rot="10800000" flipV="1">
            <a:off x="4038600" y="5417090"/>
            <a:ext cx="687020" cy="259809"/>
          </a:xfrm>
          <a:prstGeom prst="curvedConnector3">
            <a:avLst>
              <a:gd name="adj1" fmla="val 50000"/>
            </a:avLst>
          </a:prstGeom>
          <a:noFill/>
          <a:ln w="25400">
            <a:solidFill>
              <a:srgbClr val="FF0000"/>
            </a:solidFill>
            <a:round/>
            <a:headEnd/>
            <a:tailEnd type="triangle" w="med" len="lg"/>
          </a:ln>
          <a:effectLst/>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7078"/>
                                        </p:tgtEl>
                                        <p:attrNameLst>
                                          <p:attrName>style.visibility</p:attrName>
                                        </p:attrNameLst>
                                      </p:cBhvr>
                                      <p:to>
                                        <p:strVal val="visible"/>
                                      </p:to>
                                    </p:set>
                                    <p:animEffect transition="in" filter="dissolve">
                                      <p:cBhvr>
                                        <p:cTn id="7" dur="500"/>
                                        <p:tgtEl>
                                          <p:spTgt spid="1027078"/>
                                        </p:tgtEl>
                                      </p:cBhvr>
                                    </p:animEffect>
                                  </p:childTnLst>
                                </p:cTn>
                              </p:par>
                              <p:par>
                                <p:cTn id="8" presetID="9" presetClass="entr" presetSubtype="0" fill="hold" nodeType="withEffect">
                                  <p:stCondLst>
                                    <p:cond delay="0"/>
                                  </p:stCondLst>
                                  <p:childTnLst>
                                    <p:set>
                                      <p:cBhvr>
                                        <p:cTn id="9" dur="1" fill="hold">
                                          <p:stCondLst>
                                            <p:cond delay="0"/>
                                          </p:stCondLst>
                                        </p:cTn>
                                        <p:tgtEl>
                                          <p:spTgt spid="1027080"/>
                                        </p:tgtEl>
                                        <p:attrNameLst>
                                          <p:attrName>style.visibility</p:attrName>
                                        </p:attrNameLst>
                                      </p:cBhvr>
                                      <p:to>
                                        <p:strVal val="visible"/>
                                      </p:to>
                                    </p:set>
                                    <p:animEffect transition="in" filter="dissolve">
                                      <p:cBhvr>
                                        <p:cTn id="10" dur="500"/>
                                        <p:tgtEl>
                                          <p:spTgt spid="102708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7079"/>
                                        </p:tgtEl>
                                        <p:attrNameLst>
                                          <p:attrName>style.visibility</p:attrName>
                                        </p:attrNameLst>
                                      </p:cBhvr>
                                      <p:to>
                                        <p:strVal val="visible"/>
                                      </p:to>
                                    </p:set>
                                    <p:animEffect transition="in" filter="dissolve">
                                      <p:cBhvr>
                                        <p:cTn id="13" dur="500"/>
                                        <p:tgtEl>
                                          <p:spTgt spid="1027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8" grpId="0" animBg="1"/>
      <p:bldP spid="102707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4"/>
          <p:cNvSpPr>
            <a:spLocks noGrp="1"/>
          </p:cNvSpPr>
          <p:nvPr>
            <p:ph type="dt" sz="half" idx="10"/>
          </p:nvPr>
        </p:nvSpPr>
        <p:spPr/>
        <p:txBody>
          <a:bodyPr/>
          <a:lstStyle/>
          <a:p>
            <a:fld id="{EE2502A0-C850-41CD-86E5-F63E8175CB93}" type="datetime3">
              <a:rPr lang="en-US"/>
              <a:pPr/>
              <a:t>22 March 2017</a:t>
            </a:fld>
            <a:endParaRPr lang="en-US"/>
          </a:p>
        </p:txBody>
      </p:sp>
      <p:sp>
        <p:nvSpPr>
          <p:cNvPr id="9" name="Footer Placeholder 5"/>
          <p:cNvSpPr>
            <a:spLocks noGrp="1"/>
          </p:cNvSpPr>
          <p:nvPr>
            <p:ph type="ftr" sz="quarter" idx="11"/>
          </p:nvPr>
        </p:nvSpPr>
        <p:spPr/>
        <p:txBody>
          <a:bodyPr/>
          <a:lstStyle/>
          <a:p>
            <a:r>
              <a:rPr lang="en-US" dirty="0"/>
              <a:t>Veton Këpuska</a:t>
            </a:r>
          </a:p>
        </p:txBody>
      </p:sp>
      <p:sp>
        <p:nvSpPr>
          <p:cNvPr id="10" name="Slide Number Placeholder 6"/>
          <p:cNvSpPr>
            <a:spLocks noGrp="1"/>
          </p:cNvSpPr>
          <p:nvPr>
            <p:ph type="sldNum" sz="quarter" idx="12"/>
          </p:nvPr>
        </p:nvSpPr>
        <p:spPr/>
        <p:txBody>
          <a:bodyPr/>
          <a:lstStyle/>
          <a:p>
            <a:fld id="{9CD4B406-2B69-49EC-A5EA-745A4F6FCDB9}" type="slidenum">
              <a:rPr lang="en-US"/>
              <a:pPr/>
              <a:t>85</a:t>
            </a:fld>
            <a:endParaRPr lang="en-US"/>
          </a:p>
        </p:txBody>
      </p:sp>
      <p:sp>
        <p:nvSpPr>
          <p:cNvPr id="1028098" name="Rectangle 2"/>
          <p:cNvSpPr>
            <a:spLocks noGrp="1" noChangeArrowheads="1"/>
          </p:cNvSpPr>
          <p:nvPr>
            <p:ph type="title"/>
          </p:nvPr>
        </p:nvSpPr>
        <p:spPr/>
        <p:txBody>
          <a:bodyPr/>
          <a:lstStyle/>
          <a:p>
            <a:r>
              <a:rPr lang="en-US" sz="3400"/>
              <a:t>Discrete-Time Markov Processes Examples</a:t>
            </a:r>
          </a:p>
        </p:txBody>
      </p:sp>
      <p:sp>
        <p:nvSpPr>
          <p:cNvPr id="1028099" name="Rectangle 3"/>
          <p:cNvSpPr>
            <a:spLocks noGrp="1" noChangeArrowheads="1"/>
          </p:cNvSpPr>
          <p:nvPr>
            <p:ph type="body" sz="half" idx="1"/>
          </p:nvPr>
        </p:nvSpPr>
        <p:spPr>
          <a:xfrm>
            <a:off x="566738" y="1447800"/>
            <a:ext cx="4248150" cy="4572000"/>
          </a:xfrm>
        </p:spPr>
        <p:txBody>
          <a:bodyPr/>
          <a:lstStyle/>
          <a:p>
            <a:pPr lvl="1"/>
            <a:r>
              <a:rPr lang="en-US" sz="1800" dirty="0"/>
              <a:t>Expected number of observations (duration) in a state conditioned on starting in that state can be computed as </a:t>
            </a:r>
            <a:r>
              <a:rPr lang="en-US" sz="1800" dirty="0">
                <a:sym typeface="Wingdings" pitchFamily="2" charset="2"/>
              </a:rPr>
              <a:t></a:t>
            </a:r>
          </a:p>
          <a:p>
            <a:pPr lvl="1"/>
            <a:endParaRPr lang="en-US" sz="1800" dirty="0"/>
          </a:p>
          <a:p>
            <a:pPr lvl="1"/>
            <a:r>
              <a:rPr lang="en-US" sz="1800" dirty="0"/>
              <a:t>Thus, according to the model, the expected number of consecutive days of </a:t>
            </a:r>
          </a:p>
          <a:p>
            <a:pPr lvl="2"/>
            <a:r>
              <a:rPr lang="en-US" sz="1700" dirty="0"/>
              <a:t>Sunny weather: </a:t>
            </a:r>
            <a:r>
              <a:rPr lang="en-US" sz="1700" dirty="0" smtClean="0"/>
              <a:t/>
            </a:r>
            <a:br>
              <a:rPr lang="en-US" sz="1700" dirty="0" smtClean="0"/>
            </a:br>
            <a:r>
              <a:rPr lang="en-US" sz="1700" dirty="0" smtClean="0"/>
              <a:t>1/(1-0.8)= 1/0.2=5</a:t>
            </a:r>
            <a:endParaRPr lang="en-US" sz="1700" dirty="0"/>
          </a:p>
          <a:p>
            <a:pPr lvl="2"/>
            <a:r>
              <a:rPr lang="en-US" sz="1700" dirty="0"/>
              <a:t>Cloudy weather: </a:t>
            </a:r>
            <a:r>
              <a:rPr lang="en-US" sz="1700" dirty="0" smtClean="0"/>
              <a:t/>
            </a:r>
            <a:br>
              <a:rPr lang="en-US" sz="1700" dirty="0" smtClean="0"/>
            </a:br>
            <a:r>
              <a:rPr lang="en-US" sz="1700" dirty="0" smtClean="0"/>
              <a:t>1/(1-0.6)=1/0.4=2.5</a:t>
            </a:r>
            <a:endParaRPr lang="en-US" sz="1700" dirty="0"/>
          </a:p>
          <a:p>
            <a:pPr lvl="2"/>
            <a:r>
              <a:rPr lang="en-US" sz="1700" dirty="0"/>
              <a:t>Rainy weather: </a:t>
            </a:r>
            <a:r>
              <a:rPr lang="en-US" sz="1700" dirty="0" smtClean="0"/>
              <a:t/>
            </a:r>
            <a:br>
              <a:rPr lang="en-US" sz="1700" dirty="0" smtClean="0"/>
            </a:br>
            <a:r>
              <a:rPr lang="en-US" sz="1700" dirty="0" smtClean="0"/>
              <a:t>1/(1-0.4)=1/0.6=1.67</a:t>
            </a:r>
            <a:endParaRPr lang="en-US" sz="1700" dirty="0"/>
          </a:p>
        </p:txBody>
      </p:sp>
      <p:sp>
        <p:nvSpPr>
          <p:cNvPr id="1028101" name="Rectangle 5"/>
          <p:cNvSpPr>
            <a:spLocks noGrp="1" noChangeArrowheads="1"/>
          </p:cNvSpPr>
          <p:nvPr>
            <p:ph type="body" sz="half" idx="2"/>
          </p:nvPr>
        </p:nvSpPr>
        <p:spPr/>
        <p:txBody>
          <a:bodyPr/>
          <a:lstStyle/>
          <a:p>
            <a:pPr>
              <a:buFont typeface="Wingdings" pitchFamily="2" charset="2"/>
              <a:buNone/>
            </a:pPr>
            <a:r>
              <a:rPr lang="en-US" sz="2600"/>
              <a:t> </a:t>
            </a:r>
          </a:p>
        </p:txBody>
      </p:sp>
      <p:graphicFrame>
        <p:nvGraphicFramePr>
          <p:cNvPr id="1028100" name="Object 4"/>
          <p:cNvGraphicFramePr>
            <a:graphicFrameLocks noChangeAspect="1"/>
          </p:cNvGraphicFramePr>
          <p:nvPr/>
        </p:nvGraphicFramePr>
        <p:xfrm>
          <a:off x="4560888" y="1358900"/>
          <a:ext cx="4351337" cy="3352800"/>
        </p:xfrm>
        <a:graphic>
          <a:graphicData uri="http://schemas.openxmlformats.org/presentationml/2006/ole">
            <mc:AlternateContent xmlns:mc="http://schemas.openxmlformats.org/markup-compatibility/2006">
              <mc:Choice xmlns:v="urn:schemas-microsoft-com:vml" Requires="v">
                <p:oleObj spid="_x0000_s1524064" name="Equation" r:id="rId4" imgW="2044700" imgH="1574800" progId="Equation.3">
                  <p:embed/>
                </p:oleObj>
              </mc:Choice>
              <mc:Fallback>
                <p:oleObj name="Equation" r:id="rId4" imgW="2044700" imgH="1574800" progId="Equation.3">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88" y="1358900"/>
                        <a:ext cx="4351337"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102" name="Text Box 6"/>
          <p:cNvSpPr txBox="1">
            <a:spLocks noChangeArrowheads="1"/>
          </p:cNvSpPr>
          <p:nvPr/>
        </p:nvSpPr>
        <p:spPr bwMode="auto">
          <a:xfrm>
            <a:off x="4752975" y="4713288"/>
            <a:ext cx="4127500" cy="1338828"/>
          </a:xfrm>
          <a:prstGeom prst="rect">
            <a:avLst/>
          </a:prstGeom>
          <a:noFill/>
          <a:ln w="25400" algn="ctr">
            <a:noFill/>
            <a:miter lim="800000"/>
            <a:headEnd/>
            <a:tailEnd type="none" w="med" len="lg"/>
          </a:ln>
          <a:effectLst/>
        </p:spPr>
        <p:txBody>
          <a:bodyPr>
            <a:spAutoFit/>
          </a:bodyPr>
          <a:lstStyle/>
          <a:p>
            <a:pPr algn="l"/>
            <a:r>
              <a:rPr lang="en-US" dirty="0">
                <a:solidFill>
                  <a:srgbClr val="0000FF"/>
                </a:solidFill>
              </a:rPr>
              <a:t>Exercise Problem: Derive the above formula or directly </a:t>
            </a:r>
            <a:r>
              <a:rPr lang="en-US" dirty="0" smtClean="0">
                <a:solidFill>
                  <a:srgbClr val="0000FF"/>
                </a:solidFill>
              </a:rPr>
              <a:t>finding mean </a:t>
            </a:r>
            <a:r>
              <a:rPr lang="en-US" dirty="0">
                <a:solidFill>
                  <a:srgbClr val="0000FF"/>
                </a:solidFill>
              </a:rPr>
              <a:t>of </a:t>
            </a:r>
            <a:r>
              <a:rPr lang="en-US" b="1" i="1" dirty="0">
                <a:solidFill>
                  <a:srgbClr val="0000FF"/>
                </a:solidFill>
                <a:latin typeface="Times New Roman" pitchFamily="18" charset="0"/>
                <a:cs typeface="Times New Roman" pitchFamily="18" charset="0"/>
              </a:rPr>
              <a:t>p</a:t>
            </a:r>
            <a:r>
              <a:rPr lang="en-US" b="1" i="1" baseline="-25000" dirty="0">
                <a:solidFill>
                  <a:srgbClr val="0000FF"/>
                </a:solidFill>
                <a:latin typeface="Times New Roman" pitchFamily="18" charset="0"/>
                <a:cs typeface="Times New Roman" pitchFamily="18" charset="0"/>
              </a:rPr>
              <a:t>i</a:t>
            </a:r>
            <a:r>
              <a:rPr lang="en-US" b="1" i="1" dirty="0">
                <a:solidFill>
                  <a:srgbClr val="0000FF"/>
                </a:solidFill>
                <a:latin typeface="Times New Roman" pitchFamily="18" charset="0"/>
                <a:cs typeface="Times New Roman" pitchFamily="18" charset="0"/>
              </a:rPr>
              <a:t>(d)</a:t>
            </a:r>
          </a:p>
          <a:p>
            <a:pPr algn="l"/>
            <a:r>
              <a:rPr lang="en-US" dirty="0">
                <a:solidFill>
                  <a:srgbClr val="0000FF"/>
                </a:solidFill>
              </a:rPr>
              <a:t>Hint:  </a:t>
            </a:r>
          </a:p>
        </p:txBody>
      </p:sp>
      <p:graphicFrame>
        <p:nvGraphicFramePr>
          <p:cNvPr id="1028103" name="Object 7"/>
          <p:cNvGraphicFramePr>
            <a:graphicFrameLocks noChangeAspect="1"/>
          </p:cNvGraphicFramePr>
          <p:nvPr/>
        </p:nvGraphicFramePr>
        <p:xfrm>
          <a:off x="5997575" y="5546725"/>
          <a:ext cx="1343025" cy="650875"/>
        </p:xfrm>
        <a:graphic>
          <a:graphicData uri="http://schemas.openxmlformats.org/presentationml/2006/ole">
            <mc:AlternateContent xmlns:mc="http://schemas.openxmlformats.org/markup-compatibility/2006">
              <mc:Choice xmlns:v="urn:schemas-microsoft-com:vml" Requires="v">
                <p:oleObj spid="_x0000_s1524065" name="Equation" r:id="rId6" imgW="812447" imgH="393529" progId="Equation.3">
                  <p:embed/>
                </p:oleObj>
              </mc:Choice>
              <mc:Fallback>
                <p:oleObj name="Equation" r:id="rId6" imgW="812447" imgH="393529" progId="Equation.3">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7575" y="5546725"/>
                        <a:ext cx="1343025"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10"/>
          <p:cNvGrpSpPr/>
          <p:nvPr/>
        </p:nvGrpSpPr>
        <p:grpSpPr>
          <a:xfrm>
            <a:off x="7285231" y="87765"/>
            <a:ext cx="1780154" cy="1405999"/>
            <a:chOff x="6523893" y="4619555"/>
            <a:chExt cx="1780154" cy="1405999"/>
          </a:xfrm>
        </p:grpSpPr>
        <p:grpSp>
          <p:nvGrpSpPr>
            <p:cNvPr id="12" name="Group 30"/>
            <p:cNvGrpSpPr/>
            <p:nvPr/>
          </p:nvGrpSpPr>
          <p:grpSpPr>
            <a:xfrm>
              <a:off x="6523896" y="4619553"/>
              <a:ext cx="1780153" cy="1228956"/>
              <a:chOff x="2988227" y="1761279"/>
              <a:chExt cx="3080440" cy="3188546"/>
            </a:xfrm>
          </p:grpSpPr>
          <p:sp>
            <p:nvSpPr>
              <p:cNvPr id="14" name="Oval 4"/>
              <p:cNvSpPr>
                <a:spLocks noChangeArrowheads="1"/>
              </p:cNvSpPr>
              <p:nvPr/>
            </p:nvSpPr>
            <p:spPr bwMode="auto">
              <a:xfrm>
                <a:off x="3400425" y="2354323"/>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a:t>1</a:t>
                </a:r>
              </a:p>
            </p:txBody>
          </p:sp>
          <p:sp>
            <p:nvSpPr>
              <p:cNvPr id="15" name="Oval 5"/>
              <p:cNvSpPr>
                <a:spLocks noChangeArrowheads="1"/>
              </p:cNvSpPr>
              <p:nvPr/>
            </p:nvSpPr>
            <p:spPr bwMode="auto">
              <a:xfrm>
                <a:off x="5243513" y="2355909"/>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a:t>2</a:t>
                </a:r>
              </a:p>
            </p:txBody>
          </p:sp>
          <p:sp>
            <p:nvSpPr>
              <p:cNvPr id="16" name="Oval 6"/>
              <p:cNvSpPr>
                <a:spLocks noChangeArrowheads="1"/>
              </p:cNvSpPr>
              <p:nvPr/>
            </p:nvSpPr>
            <p:spPr bwMode="auto">
              <a:xfrm>
                <a:off x="4317999" y="4186298"/>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dirty="0"/>
                  <a:t>3</a:t>
                </a:r>
              </a:p>
            </p:txBody>
          </p:sp>
          <p:cxnSp>
            <p:nvCxnSpPr>
              <p:cNvPr id="17" name="AutoShape 7"/>
              <p:cNvCxnSpPr>
                <a:cxnSpLocks noChangeShapeType="1"/>
                <a:stCxn id="14" idx="2"/>
                <a:endCxn id="14" idx="0"/>
              </p:cNvCxnSpPr>
              <p:nvPr/>
            </p:nvCxnSpPr>
            <p:spPr bwMode="auto">
              <a:xfrm rot="10800000" flipH="1">
                <a:off x="3400425" y="2354323"/>
                <a:ext cx="188119" cy="325380"/>
              </a:xfrm>
              <a:prstGeom prst="curvedConnector4">
                <a:avLst>
                  <a:gd name="adj1" fmla="val -210280"/>
                  <a:gd name="adj2" fmla="val 250913"/>
                </a:avLst>
              </a:prstGeom>
              <a:noFill/>
              <a:ln w="25400">
                <a:solidFill>
                  <a:schemeClr val="tx1"/>
                </a:solidFill>
                <a:round/>
                <a:headEnd type="triangle" w="med" len="med"/>
                <a:tailEnd type="none" w="med" len="lg"/>
              </a:ln>
              <a:effectLst/>
            </p:spPr>
          </p:cxnSp>
          <p:cxnSp>
            <p:nvCxnSpPr>
              <p:cNvPr id="18" name="AutoShape 8"/>
              <p:cNvCxnSpPr>
                <a:cxnSpLocks noChangeShapeType="1"/>
                <a:stCxn id="14" idx="7"/>
                <a:endCxn id="15" idx="1"/>
              </p:cNvCxnSpPr>
              <p:nvPr/>
            </p:nvCxnSpPr>
            <p:spPr bwMode="auto">
              <a:xfrm rot="16200000" flipH="1">
                <a:off x="4509295" y="1661894"/>
                <a:ext cx="1585" cy="1577048"/>
              </a:xfrm>
              <a:prstGeom prst="curvedConnector3">
                <a:avLst>
                  <a:gd name="adj1" fmla="val -36987398"/>
                </a:avLst>
              </a:prstGeom>
              <a:noFill/>
              <a:ln w="25400">
                <a:solidFill>
                  <a:schemeClr val="tx1"/>
                </a:solidFill>
                <a:round/>
                <a:headEnd/>
                <a:tailEnd type="triangle" w="med" len="lg"/>
              </a:ln>
              <a:effectLst/>
            </p:spPr>
          </p:cxnSp>
          <p:cxnSp>
            <p:nvCxnSpPr>
              <p:cNvPr id="19" name="AutoShape 9"/>
              <p:cNvCxnSpPr>
                <a:cxnSpLocks noChangeShapeType="1"/>
                <a:stCxn id="15" idx="3"/>
                <a:endCxn id="14" idx="5"/>
              </p:cNvCxnSpPr>
              <p:nvPr/>
            </p:nvCxnSpPr>
            <p:spPr bwMode="auto">
              <a:xfrm rot="5400000" flipH="1">
                <a:off x="4509295" y="2122048"/>
                <a:ext cx="1585" cy="1577048"/>
              </a:xfrm>
              <a:prstGeom prst="curvedConnector3">
                <a:avLst>
                  <a:gd name="adj1" fmla="val -36987398"/>
                </a:avLst>
              </a:prstGeom>
              <a:noFill/>
              <a:ln w="25400">
                <a:solidFill>
                  <a:schemeClr val="tx1"/>
                </a:solidFill>
                <a:round/>
                <a:headEnd/>
                <a:tailEnd type="triangle" w="med" len="lg"/>
              </a:ln>
              <a:effectLst/>
            </p:spPr>
          </p:cxnSp>
          <p:cxnSp>
            <p:nvCxnSpPr>
              <p:cNvPr id="20" name="AutoShape 10"/>
              <p:cNvCxnSpPr>
                <a:cxnSpLocks noChangeShapeType="1"/>
                <a:stCxn id="15" idx="0"/>
                <a:endCxn id="15" idx="6"/>
              </p:cNvCxnSpPr>
              <p:nvPr/>
            </p:nvCxnSpPr>
            <p:spPr bwMode="auto">
              <a:xfrm rot="16200000" flipH="1">
                <a:off x="5363002" y="2424539"/>
                <a:ext cx="325380" cy="188119"/>
              </a:xfrm>
              <a:prstGeom prst="curvedConnector4">
                <a:avLst>
                  <a:gd name="adj1" fmla="val -150913"/>
                  <a:gd name="adj2" fmla="val 310280"/>
                </a:avLst>
              </a:prstGeom>
              <a:noFill/>
              <a:ln w="25400">
                <a:solidFill>
                  <a:schemeClr val="tx1"/>
                </a:solidFill>
                <a:round/>
                <a:headEnd/>
                <a:tailEnd type="triangle" w="med" len="lg"/>
              </a:ln>
              <a:effectLst/>
            </p:spPr>
          </p:cxnSp>
          <p:cxnSp>
            <p:nvCxnSpPr>
              <p:cNvPr id="21" name="AutoShape 11"/>
              <p:cNvCxnSpPr>
                <a:cxnSpLocks noChangeShapeType="1"/>
                <a:stCxn id="15" idx="5"/>
                <a:endCxn id="16" idx="6"/>
              </p:cNvCxnSpPr>
              <p:nvPr/>
            </p:nvCxnSpPr>
            <p:spPr bwMode="auto">
              <a:xfrm rot="5400000">
                <a:off x="4329289" y="3276312"/>
                <a:ext cx="1600313" cy="870415"/>
              </a:xfrm>
              <a:prstGeom prst="curvedConnector2">
                <a:avLst/>
              </a:prstGeom>
              <a:noFill/>
              <a:ln w="25400">
                <a:solidFill>
                  <a:schemeClr val="tx1"/>
                </a:solidFill>
                <a:round/>
                <a:headEnd/>
                <a:tailEnd type="triangle" w="med" len="lg"/>
              </a:ln>
              <a:effectLst/>
            </p:spPr>
          </p:cxnSp>
          <p:cxnSp>
            <p:nvCxnSpPr>
              <p:cNvPr id="22" name="AutoShape 13"/>
              <p:cNvCxnSpPr>
                <a:cxnSpLocks noChangeShapeType="1"/>
                <a:stCxn id="15" idx="4"/>
                <a:endCxn id="16" idx="0"/>
              </p:cNvCxnSpPr>
              <p:nvPr/>
            </p:nvCxnSpPr>
            <p:spPr bwMode="auto">
              <a:xfrm rot="5400000">
                <a:off x="4379060" y="3133726"/>
                <a:ext cx="1179631" cy="925514"/>
              </a:xfrm>
              <a:prstGeom prst="curvedConnector3">
                <a:avLst>
                  <a:gd name="adj1" fmla="val 50000"/>
                </a:avLst>
              </a:prstGeom>
              <a:noFill/>
              <a:ln w="25400">
                <a:solidFill>
                  <a:schemeClr val="tx1"/>
                </a:solidFill>
                <a:round/>
                <a:headEnd type="triangle" w="med" len="med"/>
                <a:tailEnd type="none" w="med" len="lg"/>
              </a:ln>
              <a:effectLst/>
            </p:spPr>
          </p:cxnSp>
          <p:cxnSp>
            <p:nvCxnSpPr>
              <p:cNvPr id="23" name="AutoShape 14"/>
              <p:cNvCxnSpPr>
                <a:cxnSpLocks noChangeShapeType="1"/>
                <a:stCxn id="16" idx="0"/>
                <a:endCxn id="14" idx="4"/>
              </p:cNvCxnSpPr>
              <p:nvPr/>
            </p:nvCxnSpPr>
            <p:spPr bwMode="auto">
              <a:xfrm rot="16200000" flipV="1">
                <a:off x="3456723" y="3136901"/>
                <a:ext cx="1181217" cy="917575"/>
              </a:xfrm>
              <a:prstGeom prst="curvedConnector3">
                <a:avLst>
                  <a:gd name="adj1" fmla="val 50000"/>
                </a:avLst>
              </a:prstGeom>
              <a:noFill/>
              <a:ln w="25400">
                <a:solidFill>
                  <a:schemeClr val="tx1"/>
                </a:solidFill>
                <a:round/>
                <a:headEnd/>
                <a:tailEnd type="triangle" w="med" len="lg"/>
              </a:ln>
              <a:effectLst/>
            </p:spPr>
          </p:cxnSp>
          <p:cxnSp>
            <p:nvCxnSpPr>
              <p:cNvPr id="24" name="AutoShape 15"/>
              <p:cNvCxnSpPr>
                <a:cxnSpLocks noChangeShapeType="1"/>
                <a:stCxn id="14" idx="3"/>
                <a:endCxn id="16" idx="2"/>
              </p:cNvCxnSpPr>
              <p:nvPr/>
            </p:nvCxnSpPr>
            <p:spPr bwMode="auto">
              <a:xfrm rot="16200000" flipH="1">
                <a:off x="3085813" y="3279489"/>
                <a:ext cx="1601898" cy="862476"/>
              </a:xfrm>
              <a:prstGeom prst="curvedConnector2">
                <a:avLst/>
              </a:prstGeom>
              <a:noFill/>
              <a:ln w="25400">
                <a:solidFill>
                  <a:schemeClr val="tx1"/>
                </a:solidFill>
                <a:round/>
                <a:headEnd/>
                <a:tailEnd type="triangle" w="med" len="lg"/>
              </a:ln>
              <a:effectLst/>
            </p:spPr>
          </p:cxnSp>
          <p:cxnSp>
            <p:nvCxnSpPr>
              <p:cNvPr id="25" name="AutoShape 16"/>
              <p:cNvCxnSpPr>
                <a:cxnSpLocks noChangeShapeType="1"/>
                <a:stCxn id="16" idx="6"/>
                <a:endCxn id="16" idx="2"/>
              </p:cNvCxnSpPr>
              <p:nvPr/>
            </p:nvCxnSpPr>
            <p:spPr bwMode="auto">
              <a:xfrm flipH="1">
                <a:off x="4317999" y="4511678"/>
                <a:ext cx="376238" cy="3411"/>
              </a:xfrm>
              <a:prstGeom prst="curvedConnector5">
                <a:avLst>
                  <a:gd name="adj1" fmla="val -105140"/>
                  <a:gd name="adj2" fmla="val 23934383"/>
                  <a:gd name="adj3" fmla="val 205140"/>
                </a:avLst>
              </a:prstGeom>
              <a:noFill/>
              <a:ln w="25400">
                <a:solidFill>
                  <a:schemeClr val="tx1"/>
                </a:solidFill>
                <a:round/>
                <a:headEnd/>
                <a:tailEnd type="triangle" w="med" len="lg"/>
              </a:ln>
              <a:effectLst/>
            </p:spPr>
          </p:cxnSp>
          <p:graphicFrame>
            <p:nvGraphicFramePr>
              <p:cNvPr id="26" name="Object 19"/>
              <p:cNvGraphicFramePr>
                <a:graphicFrameLocks noChangeAspect="1"/>
              </p:cNvGraphicFramePr>
              <p:nvPr/>
            </p:nvGraphicFramePr>
            <p:xfrm>
              <a:off x="3206750" y="2320925"/>
              <a:ext cx="304800" cy="228600"/>
            </p:xfrm>
            <a:graphic>
              <a:graphicData uri="http://schemas.openxmlformats.org/presentationml/2006/ole">
                <mc:AlternateContent xmlns:mc="http://schemas.openxmlformats.org/markup-compatibility/2006">
                  <mc:Choice xmlns:v="urn:schemas-microsoft-com:vml" Requires="v">
                    <p:oleObj spid="_x0000_s1524066" name="Photo Editor Photo" r:id="rId8" imgW="304923" imgH="228571" progId="">
                      <p:embed/>
                    </p:oleObj>
                  </mc:Choice>
                  <mc:Fallback>
                    <p:oleObj name="Photo Editor Photo" r:id="rId8" imgW="304923" imgH="228571" progId="">
                      <p:embed/>
                      <p:pic>
                        <p:nvPicPr>
                          <p:cNvPr id="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6750" y="23209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20"/>
              <p:cNvGraphicFramePr>
                <a:graphicFrameLocks noChangeAspect="1"/>
              </p:cNvGraphicFramePr>
              <p:nvPr/>
            </p:nvGraphicFramePr>
            <p:xfrm>
              <a:off x="5521325" y="2301875"/>
              <a:ext cx="304800" cy="228600"/>
            </p:xfrm>
            <a:graphic>
              <a:graphicData uri="http://schemas.openxmlformats.org/presentationml/2006/ole">
                <mc:AlternateContent xmlns:mc="http://schemas.openxmlformats.org/markup-compatibility/2006">
                  <mc:Choice xmlns:v="urn:schemas-microsoft-com:vml" Requires="v">
                    <p:oleObj spid="_x0000_s1524067" name="Photo Editor Photo" r:id="rId10" imgW="304923" imgH="228571" progId="">
                      <p:embed/>
                    </p:oleObj>
                  </mc:Choice>
                  <mc:Fallback>
                    <p:oleObj name="Photo Editor Photo" r:id="rId10" imgW="304923" imgH="228571" progId="">
                      <p:embed/>
                      <p:pic>
                        <p:nvPicPr>
                          <p:cNvPr id="0"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1325" y="230187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21"/>
              <p:cNvGraphicFramePr>
                <a:graphicFrameLocks noChangeAspect="1"/>
              </p:cNvGraphicFramePr>
              <p:nvPr/>
            </p:nvGraphicFramePr>
            <p:xfrm>
              <a:off x="4349750" y="4721225"/>
              <a:ext cx="304800" cy="228600"/>
            </p:xfrm>
            <a:graphic>
              <a:graphicData uri="http://schemas.openxmlformats.org/presentationml/2006/ole">
                <mc:AlternateContent xmlns:mc="http://schemas.openxmlformats.org/markup-compatibility/2006">
                  <mc:Choice xmlns:v="urn:schemas-microsoft-com:vml" Requires="v">
                    <p:oleObj spid="_x0000_s1524068" name="Photo Editor Photo" r:id="rId12" imgW="304923" imgH="228571" progId="">
                      <p:embed/>
                    </p:oleObj>
                  </mc:Choice>
                  <mc:Fallback>
                    <p:oleObj name="Photo Editor Photo" r:id="rId12" imgW="304923" imgH="228571" progId="">
                      <p:embed/>
                      <p:pic>
                        <p:nvPicPr>
                          <p:cNvPr id="0"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9750" y="47212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 Box 22"/>
              <p:cNvSpPr txBox="1">
                <a:spLocks noChangeArrowheads="1"/>
              </p:cNvSpPr>
              <p:nvPr/>
            </p:nvSpPr>
            <p:spPr bwMode="auto">
              <a:xfrm>
                <a:off x="2988227" y="1796710"/>
                <a:ext cx="676274" cy="462780"/>
              </a:xfrm>
              <a:prstGeom prst="rect">
                <a:avLst/>
              </a:prstGeom>
              <a:noFill/>
              <a:ln w="25400" algn="ctr">
                <a:noFill/>
                <a:miter lim="800000"/>
                <a:headEnd/>
                <a:tailEnd type="none" w="med" len="lg"/>
              </a:ln>
              <a:effectLst/>
            </p:spPr>
            <p:txBody>
              <a:bodyPr>
                <a:spAutoFit/>
              </a:bodyPr>
              <a:lstStyle/>
              <a:p>
                <a:pPr algn="ctr"/>
                <a:r>
                  <a:rPr lang="en-US" sz="800" dirty="0"/>
                  <a:t>0.4</a:t>
                </a:r>
              </a:p>
            </p:txBody>
          </p:sp>
          <p:sp>
            <p:nvSpPr>
              <p:cNvPr id="30" name="Text Box 23"/>
              <p:cNvSpPr txBox="1">
                <a:spLocks noChangeArrowheads="1"/>
              </p:cNvSpPr>
              <p:nvPr/>
            </p:nvSpPr>
            <p:spPr bwMode="auto">
              <a:xfrm>
                <a:off x="4170361" y="1761279"/>
                <a:ext cx="676275" cy="462780"/>
              </a:xfrm>
              <a:prstGeom prst="rect">
                <a:avLst/>
              </a:prstGeom>
              <a:noFill/>
              <a:ln w="25400" algn="ctr">
                <a:noFill/>
                <a:miter lim="800000"/>
                <a:headEnd/>
                <a:tailEnd type="none" w="med" len="lg"/>
              </a:ln>
              <a:effectLst/>
            </p:spPr>
            <p:txBody>
              <a:bodyPr>
                <a:spAutoFit/>
              </a:bodyPr>
              <a:lstStyle/>
              <a:p>
                <a:pPr algn="ctr"/>
                <a:r>
                  <a:rPr lang="en-US" sz="800" dirty="0"/>
                  <a:t>0.3</a:t>
                </a:r>
              </a:p>
            </p:txBody>
          </p:sp>
          <p:sp>
            <p:nvSpPr>
              <p:cNvPr id="31" name="Text Box 24"/>
              <p:cNvSpPr txBox="1">
                <a:spLocks noChangeArrowheads="1"/>
              </p:cNvSpPr>
              <p:nvPr/>
            </p:nvSpPr>
            <p:spPr bwMode="auto">
              <a:xfrm>
                <a:off x="4181474" y="3056626"/>
                <a:ext cx="676275" cy="462780"/>
              </a:xfrm>
              <a:prstGeom prst="rect">
                <a:avLst/>
              </a:prstGeom>
              <a:noFill/>
              <a:ln w="25400" algn="ctr">
                <a:noFill/>
                <a:miter lim="800000"/>
                <a:headEnd/>
                <a:tailEnd type="none" w="med" len="lg"/>
              </a:ln>
              <a:effectLst/>
            </p:spPr>
            <p:txBody>
              <a:bodyPr>
                <a:spAutoFit/>
              </a:bodyPr>
              <a:lstStyle/>
              <a:p>
                <a:pPr algn="ctr"/>
                <a:r>
                  <a:rPr lang="en-US" sz="800" dirty="0"/>
                  <a:t>0.2</a:t>
                </a:r>
              </a:p>
            </p:txBody>
          </p:sp>
          <p:sp>
            <p:nvSpPr>
              <p:cNvPr id="32" name="Text Box 25"/>
              <p:cNvSpPr txBox="1">
                <a:spLocks noChangeArrowheads="1"/>
              </p:cNvSpPr>
              <p:nvPr/>
            </p:nvSpPr>
            <p:spPr bwMode="auto">
              <a:xfrm>
                <a:off x="5392392" y="1860921"/>
                <a:ext cx="676275" cy="462780"/>
              </a:xfrm>
              <a:prstGeom prst="rect">
                <a:avLst/>
              </a:prstGeom>
              <a:noFill/>
              <a:ln w="25400" algn="ctr">
                <a:noFill/>
                <a:miter lim="800000"/>
                <a:headEnd/>
                <a:tailEnd type="none" w="med" len="lg"/>
              </a:ln>
              <a:effectLst/>
            </p:spPr>
            <p:txBody>
              <a:bodyPr>
                <a:spAutoFit/>
              </a:bodyPr>
              <a:lstStyle/>
              <a:p>
                <a:pPr algn="ctr"/>
                <a:r>
                  <a:rPr lang="en-US" sz="800" dirty="0"/>
                  <a:t>0.6</a:t>
                </a:r>
              </a:p>
            </p:txBody>
          </p:sp>
          <p:sp>
            <p:nvSpPr>
              <p:cNvPr id="33" name="Text Box 26"/>
              <p:cNvSpPr txBox="1">
                <a:spLocks noChangeArrowheads="1"/>
              </p:cNvSpPr>
              <p:nvPr/>
            </p:nvSpPr>
            <p:spPr bwMode="auto">
              <a:xfrm>
                <a:off x="5193020" y="3689909"/>
                <a:ext cx="676275" cy="462780"/>
              </a:xfrm>
              <a:prstGeom prst="rect">
                <a:avLst/>
              </a:prstGeom>
              <a:noFill/>
              <a:ln w="25400" algn="ctr">
                <a:noFill/>
                <a:miter lim="800000"/>
                <a:headEnd/>
                <a:tailEnd type="none" w="med" len="lg"/>
              </a:ln>
              <a:effectLst/>
            </p:spPr>
            <p:txBody>
              <a:bodyPr>
                <a:spAutoFit/>
              </a:bodyPr>
              <a:lstStyle/>
              <a:p>
                <a:pPr algn="ctr"/>
                <a:r>
                  <a:rPr lang="en-US" sz="800" dirty="0"/>
                  <a:t>0.2</a:t>
                </a:r>
              </a:p>
            </p:txBody>
          </p:sp>
          <p:sp>
            <p:nvSpPr>
              <p:cNvPr id="34" name="Text Box 27"/>
              <p:cNvSpPr txBox="1">
                <a:spLocks noChangeArrowheads="1"/>
              </p:cNvSpPr>
              <p:nvPr/>
            </p:nvSpPr>
            <p:spPr bwMode="auto">
              <a:xfrm>
                <a:off x="4649660" y="3455194"/>
                <a:ext cx="676275" cy="462780"/>
              </a:xfrm>
              <a:prstGeom prst="rect">
                <a:avLst/>
              </a:prstGeom>
              <a:noFill/>
              <a:ln w="25400" algn="ctr">
                <a:noFill/>
                <a:miter lim="800000"/>
                <a:headEnd/>
                <a:tailEnd type="none" w="med" len="lg"/>
              </a:ln>
              <a:effectLst/>
            </p:spPr>
            <p:txBody>
              <a:bodyPr>
                <a:spAutoFit/>
              </a:bodyPr>
              <a:lstStyle/>
              <a:p>
                <a:pPr algn="ctr"/>
                <a:r>
                  <a:rPr lang="en-US" sz="800" dirty="0"/>
                  <a:t>0.1</a:t>
                </a:r>
              </a:p>
            </p:txBody>
          </p:sp>
          <p:sp>
            <p:nvSpPr>
              <p:cNvPr id="35" name="Text Box 28"/>
              <p:cNvSpPr txBox="1">
                <a:spLocks noChangeArrowheads="1"/>
              </p:cNvSpPr>
              <p:nvPr/>
            </p:nvSpPr>
            <p:spPr bwMode="auto">
              <a:xfrm>
                <a:off x="3187599" y="3689909"/>
                <a:ext cx="676275" cy="462780"/>
              </a:xfrm>
              <a:prstGeom prst="rect">
                <a:avLst/>
              </a:prstGeom>
              <a:noFill/>
              <a:ln w="25400" algn="ctr">
                <a:noFill/>
                <a:miter lim="800000"/>
                <a:headEnd/>
                <a:tailEnd type="none" w="med" len="lg"/>
              </a:ln>
              <a:effectLst/>
            </p:spPr>
            <p:txBody>
              <a:bodyPr>
                <a:spAutoFit/>
              </a:bodyPr>
              <a:lstStyle/>
              <a:p>
                <a:pPr algn="ctr"/>
                <a:r>
                  <a:rPr lang="en-US" sz="800" dirty="0"/>
                  <a:t>0.3</a:t>
                </a:r>
              </a:p>
            </p:txBody>
          </p:sp>
          <p:sp>
            <p:nvSpPr>
              <p:cNvPr id="36" name="Text Box 29"/>
              <p:cNvSpPr txBox="1">
                <a:spLocks noChangeArrowheads="1"/>
              </p:cNvSpPr>
              <p:nvPr/>
            </p:nvSpPr>
            <p:spPr bwMode="auto">
              <a:xfrm>
                <a:off x="3730959" y="3455194"/>
                <a:ext cx="676275" cy="462780"/>
              </a:xfrm>
              <a:prstGeom prst="rect">
                <a:avLst/>
              </a:prstGeom>
              <a:noFill/>
              <a:ln w="25400" algn="ctr">
                <a:noFill/>
                <a:miter lim="800000"/>
                <a:headEnd/>
                <a:tailEnd type="none" w="med" len="lg"/>
              </a:ln>
              <a:effectLst/>
            </p:spPr>
            <p:txBody>
              <a:bodyPr>
                <a:spAutoFit/>
              </a:bodyPr>
              <a:lstStyle/>
              <a:p>
                <a:pPr algn="ctr"/>
                <a:r>
                  <a:rPr lang="en-US" sz="800" dirty="0"/>
                  <a:t>0.1</a:t>
                </a:r>
              </a:p>
            </p:txBody>
          </p:sp>
        </p:grpSp>
        <p:sp>
          <p:nvSpPr>
            <p:cNvPr id="13" name="Text Box 30"/>
            <p:cNvSpPr txBox="1">
              <a:spLocks noChangeArrowheads="1"/>
            </p:cNvSpPr>
            <p:nvPr/>
          </p:nvSpPr>
          <p:spPr bwMode="auto">
            <a:xfrm>
              <a:off x="7068325" y="5810110"/>
              <a:ext cx="676275" cy="215444"/>
            </a:xfrm>
            <a:prstGeom prst="rect">
              <a:avLst/>
            </a:prstGeom>
            <a:noFill/>
            <a:ln w="25400" algn="ctr">
              <a:noFill/>
              <a:miter lim="800000"/>
              <a:headEnd/>
              <a:tailEnd type="none" w="med" len="lg"/>
            </a:ln>
            <a:effectLst/>
          </p:spPr>
          <p:txBody>
            <a:bodyPr>
              <a:spAutoFit/>
            </a:bodyPr>
            <a:lstStyle/>
            <a:p>
              <a:pPr algn="ctr"/>
              <a:r>
                <a:rPr lang="en-US" sz="800" dirty="0"/>
                <a:t>0.8</a:t>
              </a:r>
            </a:p>
          </p:txBody>
        </p:sp>
      </p:grpSp>
    </p:spTree>
  </p:cSld>
  <p:clrMapOvr>
    <a:masterClrMapping/>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ADF8DF-7EE4-47C4-8812-ABA84F94EC74}"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3127461-6E9B-4042-9D37-E8B99BC66F52}" type="slidenum">
              <a:rPr lang="en-US"/>
              <a:pPr/>
              <a:t>86</a:t>
            </a:fld>
            <a:endParaRPr lang="en-US"/>
          </a:p>
        </p:txBody>
      </p:sp>
      <p:sp>
        <p:nvSpPr>
          <p:cNvPr id="1033218" name="Rectangle 2"/>
          <p:cNvSpPr>
            <a:spLocks noGrp="1" noChangeArrowheads="1"/>
          </p:cNvSpPr>
          <p:nvPr>
            <p:ph type="title"/>
          </p:nvPr>
        </p:nvSpPr>
        <p:spPr/>
        <p:txBody>
          <a:bodyPr/>
          <a:lstStyle/>
          <a:p>
            <a:r>
              <a:rPr lang="en-US" sz="3400"/>
              <a:t>Illustration of Basic Concept of HMM.</a:t>
            </a:r>
          </a:p>
        </p:txBody>
      </p:sp>
      <p:sp>
        <p:nvSpPr>
          <p:cNvPr id="1033219" name="Rectangle 3"/>
          <p:cNvSpPr>
            <a:spLocks noGrp="1" noChangeArrowheads="1"/>
          </p:cNvSpPr>
          <p:nvPr>
            <p:ph type="body" idx="1"/>
          </p:nvPr>
        </p:nvSpPr>
        <p:spPr/>
        <p:txBody>
          <a:bodyPr/>
          <a:lstStyle/>
          <a:p>
            <a:pPr marL="571500" indent="-571500"/>
            <a:r>
              <a:rPr lang="en-US" sz="2200"/>
              <a:t>Exercise 1.</a:t>
            </a:r>
          </a:p>
          <a:p>
            <a:pPr marL="966788" lvl="1" indent="-495300"/>
            <a:r>
              <a:rPr lang="en-US" sz="2000"/>
              <a:t>Given a single fair coin, i.e., P(Heads)=P(Tails)=0.5. which you toss once and observe Tails.</a:t>
            </a:r>
          </a:p>
          <a:p>
            <a:pPr marL="966788" lvl="1" indent="-495300">
              <a:buFont typeface="Wingdings" pitchFamily="2" charset="2"/>
              <a:buAutoNum type="arabicPeriod"/>
            </a:pPr>
            <a:r>
              <a:rPr lang="en-US" sz="2000"/>
              <a:t>What is the probability that the next 10 tosses will provide the sequence (HHTHTTHTTH)?</a:t>
            </a:r>
          </a:p>
          <a:p>
            <a:pPr marL="966788" lvl="1" indent="-495300">
              <a:buFont typeface="Wingdings" pitchFamily="2" charset="2"/>
              <a:buAutoNum type="arabicPeriod"/>
            </a:pPr>
            <a:r>
              <a:rPr lang="en-US" sz="2000"/>
              <a:t>What is the probability that the next 10 tosses will produce the sequence (HHHHHHHHHH)?</a:t>
            </a:r>
          </a:p>
          <a:p>
            <a:pPr marL="966788" lvl="1" indent="-495300">
              <a:buFont typeface="Wingdings" pitchFamily="2" charset="2"/>
              <a:buAutoNum type="arabicPeriod"/>
            </a:pPr>
            <a:r>
              <a:rPr lang="en-US" sz="2000"/>
              <a:t>What is the probability that 5 out of the next 10 tosses will be tails? What is the expected number of tails overt he next 10 tosses?</a:t>
            </a:r>
          </a:p>
        </p:txBody>
      </p:sp>
    </p:spTree>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17FAF426-6411-410F-BC2E-D7AB7058DB07}"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AA53A18A-56AC-465E-91A0-6F463996A161}" type="slidenum">
              <a:rPr lang="en-US"/>
              <a:pPr/>
              <a:t>87</a:t>
            </a:fld>
            <a:endParaRPr lang="en-US"/>
          </a:p>
        </p:txBody>
      </p:sp>
      <p:sp>
        <p:nvSpPr>
          <p:cNvPr id="1034242" name="Rectangle 2"/>
          <p:cNvSpPr>
            <a:spLocks noGrp="1" noChangeArrowheads="1"/>
          </p:cNvSpPr>
          <p:nvPr>
            <p:ph type="title"/>
          </p:nvPr>
        </p:nvSpPr>
        <p:spPr/>
        <p:txBody>
          <a:bodyPr/>
          <a:lstStyle/>
          <a:p>
            <a:r>
              <a:rPr lang="en-US" sz="3400"/>
              <a:t>Illustration of Basic Concept of HMM.</a:t>
            </a:r>
          </a:p>
        </p:txBody>
      </p:sp>
      <p:sp>
        <p:nvSpPr>
          <p:cNvPr id="1034243" name="Rectangle 3"/>
          <p:cNvSpPr>
            <a:spLocks noGrp="1" noChangeArrowheads="1"/>
          </p:cNvSpPr>
          <p:nvPr>
            <p:ph type="body" idx="1"/>
          </p:nvPr>
        </p:nvSpPr>
        <p:spPr/>
        <p:txBody>
          <a:bodyPr/>
          <a:lstStyle/>
          <a:p>
            <a:pPr marL="571500" indent="-571500"/>
            <a:r>
              <a:rPr lang="en-US" sz="2200"/>
              <a:t>Solution 1.</a:t>
            </a:r>
          </a:p>
          <a:p>
            <a:pPr marL="966788" lvl="1" indent="-495300">
              <a:buFont typeface="Wingdings" pitchFamily="2" charset="2"/>
              <a:buAutoNum type="arabicPeriod"/>
            </a:pPr>
            <a:r>
              <a:rPr lang="en-US" sz="2000"/>
              <a:t>For a fair coin, with independent coin tosses, the probability of any specific observation sequence of length 10 (10 tosses) is (1/2)</a:t>
            </a:r>
            <a:r>
              <a:rPr lang="en-US" sz="2000" baseline="30000"/>
              <a:t>10</a:t>
            </a:r>
            <a:r>
              <a:rPr lang="en-US" sz="2000"/>
              <a:t> since there are 2</a:t>
            </a:r>
            <a:r>
              <a:rPr lang="en-US" sz="2000" baseline="30000"/>
              <a:t>10</a:t>
            </a:r>
            <a:r>
              <a:rPr lang="en-US" sz="2000"/>
              <a:t> such sequences and all are equally probable. Thus:</a:t>
            </a:r>
          </a:p>
          <a:p>
            <a:pPr marL="966788" lvl="1" indent="-495300">
              <a:buFont typeface="Wingdings" pitchFamily="2" charset="2"/>
              <a:buAutoNum type="arabicPeriod"/>
            </a:pPr>
            <a:endParaRPr lang="en-US" sz="2000"/>
          </a:p>
          <a:p>
            <a:pPr lvl="3">
              <a:buFont typeface="Wingdings" pitchFamily="2" charset="2"/>
              <a:buNone/>
            </a:pPr>
            <a:endParaRPr lang="en-US" sz="1700"/>
          </a:p>
          <a:p>
            <a:pPr lvl="3">
              <a:buFont typeface="Wingdings" pitchFamily="2" charset="2"/>
              <a:buNone/>
            </a:pPr>
            <a:endParaRPr lang="en-US" sz="1700"/>
          </a:p>
          <a:p>
            <a:pPr lvl="3">
              <a:buFont typeface="Wingdings" pitchFamily="2" charset="2"/>
              <a:buNone/>
            </a:pPr>
            <a:endParaRPr lang="en-US" sz="1700"/>
          </a:p>
          <a:p>
            <a:pPr marL="966788" lvl="1" indent="-495300">
              <a:buFont typeface="Wingdings" pitchFamily="2" charset="2"/>
              <a:buAutoNum type="arabicPeriod"/>
            </a:pPr>
            <a:r>
              <a:rPr lang="en-US" sz="2000"/>
              <a:t>Using the same argument:</a:t>
            </a:r>
            <a:br>
              <a:rPr lang="en-US" sz="2000"/>
            </a:br>
            <a:endParaRPr lang="en-US" sz="2000"/>
          </a:p>
          <a:p>
            <a:pPr marL="966788" lvl="1" indent="-495300">
              <a:buFont typeface="Wingdings" pitchFamily="2" charset="2"/>
              <a:buAutoNum type="arabicPeriod"/>
            </a:pPr>
            <a:endParaRPr lang="en-US" sz="2000"/>
          </a:p>
        </p:txBody>
      </p:sp>
      <p:graphicFrame>
        <p:nvGraphicFramePr>
          <p:cNvPr id="1034244" name="Object 4"/>
          <p:cNvGraphicFramePr>
            <a:graphicFrameLocks noChangeAspect="1"/>
          </p:cNvGraphicFramePr>
          <p:nvPr/>
        </p:nvGraphicFramePr>
        <p:xfrm>
          <a:off x="1768475" y="3013075"/>
          <a:ext cx="5410200" cy="1250950"/>
        </p:xfrm>
        <a:graphic>
          <a:graphicData uri="http://schemas.openxmlformats.org/presentationml/2006/ole">
            <mc:AlternateContent xmlns:mc="http://schemas.openxmlformats.org/markup-compatibility/2006">
              <mc:Choice xmlns:v="urn:schemas-microsoft-com:vml" Requires="v">
                <p:oleObj spid="_x0000_s1549454" name="Equation" r:id="rId4" imgW="2032000" imgH="469900" progId="Equation.3">
                  <p:embed/>
                </p:oleObj>
              </mc:Choice>
              <mc:Fallback>
                <p:oleObj name="Equation" r:id="rId4" imgW="2032000" imgH="4699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475" y="3013075"/>
                        <a:ext cx="5410200" cy="125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45" name="Object 5"/>
          <p:cNvGraphicFramePr>
            <a:graphicFrameLocks noChangeAspect="1"/>
          </p:cNvGraphicFramePr>
          <p:nvPr/>
        </p:nvGraphicFramePr>
        <p:xfrm>
          <a:off x="1725613" y="4814888"/>
          <a:ext cx="5748337" cy="1250950"/>
        </p:xfrm>
        <a:graphic>
          <a:graphicData uri="http://schemas.openxmlformats.org/presentationml/2006/ole">
            <mc:AlternateContent xmlns:mc="http://schemas.openxmlformats.org/markup-compatibility/2006">
              <mc:Choice xmlns:v="urn:schemas-microsoft-com:vml" Requires="v">
                <p:oleObj spid="_x0000_s1549455" name="Equation" r:id="rId6" imgW="2159000" imgH="469900" progId="Equation.3">
                  <p:embed/>
                </p:oleObj>
              </mc:Choice>
              <mc:Fallback>
                <p:oleObj name="Equation" r:id="rId6" imgW="2159000" imgH="4699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5613" y="4814888"/>
                        <a:ext cx="5748337" cy="125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BF3EF49C-21F5-4343-85E1-EA6FF857E0FA}" type="datetime3">
              <a:rPr lang="en-US"/>
              <a:pPr/>
              <a:t>22 March 2017</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D2223AC9-A94E-4924-8F69-430F57E1DD0E}" type="slidenum">
              <a:rPr lang="en-US"/>
              <a:pPr/>
              <a:t>88</a:t>
            </a:fld>
            <a:endParaRPr lang="en-US"/>
          </a:p>
        </p:txBody>
      </p:sp>
      <p:sp>
        <p:nvSpPr>
          <p:cNvPr id="1035266" name="Rectangle 2"/>
          <p:cNvSpPr>
            <a:spLocks noGrp="1" noChangeArrowheads="1"/>
          </p:cNvSpPr>
          <p:nvPr>
            <p:ph type="title"/>
          </p:nvPr>
        </p:nvSpPr>
        <p:spPr/>
        <p:txBody>
          <a:bodyPr/>
          <a:lstStyle/>
          <a:p>
            <a:r>
              <a:rPr lang="en-US" sz="3400"/>
              <a:t>Illustration of Basic Concept of HMM.</a:t>
            </a:r>
          </a:p>
        </p:txBody>
      </p:sp>
      <p:sp>
        <p:nvSpPr>
          <p:cNvPr id="1035267" name="Rectangle 3"/>
          <p:cNvSpPr>
            <a:spLocks noGrp="1" noChangeArrowheads="1"/>
          </p:cNvSpPr>
          <p:nvPr>
            <p:ph type="body" idx="1"/>
          </p:nvPr>
        </p:nvSpPr>
        <p:spPr/>
        <p:txBody>
          <a:bodyPr/>
          <a:lstStyle/>
          <a:p>
            <a:pPr marL="571500" indent="-571500"/>
            <a:r>
              <a:rPr lang="en-US" sz="2000"/>
              <a:t>Solution 1. (Continued)</a:t>
            </a:r>
          </a:p>
          <a:p>
            <a:pPr marL="966788" lvl="1" indent="-495300">
              <a:buFont typeface="Wingdings" pitchFamily="2" charset="2"/>
              <a:buAutoNum type="arabicPeriod" startAt="3"/>
            </a:pPr>
            <a:r>
              <a:rPr lang="en-US" sz="1800"/>
              <a:t>Probability of 5 tails in the next 10 tosses is just the number of observation sequences with 5 tails and 5 heads (in any order) and this is:</a:t>
            </a:r>
          </a:p>
          <a:p>
            <a:pPr marL="966788" lvl="1" indent="-495300">
              <a:buFont typeface="Wingdings" pitchFamily="2" charset="2"/>
              <a:buAutoNum type="arabicPeriod" startAt="3"/>
            </a:pPr>
            <a:endParaRPr lang="en-US" sz="1800"/>
          </a:p>
          <a:p>
            <a:pPr marL="966788" lvl="1" indent="-495300">
              <a:buFont typeface="Wingdings" pitchFamily="2" charset="2"/>
              <a:buAutoNum type="arabicPeriod" startAt="3"/>
            </a:pPr>
            <a:endParaRPr lang="en-US" sz="1800"/>
          </a:p>
          <a:p>
            <a:pPr marL="966788" lvl="1" indent="-495300">
              <a:buFont typeface="Wingdings" pitchFamily="2" charset="2"/>
              <a:buAutoNum type="arabicPeriod" startAt="3"/>
            </a:pPr>
            <a:endParaRPr lang="en-US" sz="1800"/>
          </a:p>
          <a:p>
            <a:pPr marL="1347788" lvl="2" indent="-438150">
              <a:buFont typeface="Wingdings" pitchFamily="2" charset="2"/>
              <a:buNone/>
            </a:pPr>
            <a:r>
              <a:rPr lang="en-US" sz="1700"/>
              <a:t>Expected Number of tails in 10 tosses is:</a:t>
            </a:r>
          </a:p>
          <a:p>
            <a:pPr marL="1347788" lvl="2" indent="-438150">
              <a:buFont typeface="Wingdings" pitchFamily="2" charset="2"/>
              <a:buNone/>
            </a:pPr>
            <a:endParaRPr lang="en-US" sz="1700"/>
          </a:p>
          <a:p>
            <a:pPr marL="1347788" lvl="2" indent="-438150">
              <a:buFont typeface="Wingdings" pitchFamily="2" charset="2"/>
              <a:buNone/>
            </a:pPr>
            <a:endParaRPr lang="en-US" sz="1700"/>
          </a:p>
          <a:p>
            <a:pPr marL="1347788" lvl="2" indent="-438150">
              <a:buFont typeface="Wingdings" pitchFamily="2" charset="2"/>
              <a:buNone/>
            </a:pPr>
            <a:endParaRPr lang="en-US" sz="1700"/>
          </a:p>
          <a:p>
            <a:pPr marL="1347788" lvl="2" indent="-438150">
              <a:buFont typeface="Wingdings" pitchFamily="2" charset="2"/>
              <a:buNone/>
            </a:pPr>
            <a:endParaRPr lang="en-US" sz="1700"/>
          </a:p>
          <a:p>
            <a:pPr marL="966788" lvl="1" indent="-495300"/>
            <a:r>
              <a:rPr lang="en-US" sz="1800"/>
              <a:t>Thus, on average, there will be 5H and 5T in 10 tosses, but the probability of exactly 5H and 5T is only 0.25.</a:t>
            </a:r>
          </a:p>
        </p:txBody>
      </p:sp>
      <p:graphicFrame>
        <p:nvGraphicFramePr>
          <p:cNvPr id="1035268" name="Object 4"/>
          <p:cNvGraphicFramePr>
            <a:graphicFrameLocks noChangeAspect="1"/>
          </p:cNvGraphicFramePr>
          <p:nvPr/>
        </p:nvGraphicFramePr>
        <p:xfrm>
          <a:off x="1620838" y="2627313"/>
          <a:ext cx="4929187" cy="989012"/>
        </p:xfrm>
        <a:graphic>
          <a:graphicData uri="http://schemas.openxmlformats.org/presentationml/2006/ole">
            <mc:AlternateContent xmlns:mc="http://schemas.openxmlformats.org/markup-compatibility/2006">
              <mc:Choice xmlns:v="urn:schemas-microsoft-com:vml" Requires="v">
                <p:oleObj spid="_x0000_s1550478" name="Equation" r:id="rId4" imgW="2235200" imgH="482600" progId="Equation.3">
                  <p:embed/>
                </p:oleObj>
              </mc:Choice>
              <mc:Fallback>
                <p:oleObj name="Equation" r:id="rId4" imgW="2235200" imgH="482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838" y="2627313"/>
                        <a:ext cx="49291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5269" name="Object 5"/>
          <p:cNvGraphicFramePr>
            <a:graphicFrameLocks noChangeAspect="1"/>
          </p:cNvGraphicFramePr>
          <p:nvPr/>
        </p:nvGraphicFramePr>
        <p:xfrm>
          <a:off x="1560513" y="3990975"/>
          <a:ext cx="5291137" cy="989013"/>
        </p:xfrm>
        <a:graphic>
          <a:graphicData uri="http://schemas.openxmlformats.org/presentationml/2006/ole">
            <mc:AlternateContent xmlns:mc="http://schemas.openxmlformats.org/markup-compatibility/2006">
              <mc:Choice xmlns:v="urn:schemas-microsoft-com:vml" Requires="v">
                <p:oleObj spid="_x0000_s1550479" name="Equation" r:id="rId6" imgW="2273300" imgH="482600" progId="Equation.3">
                  <p:embed/>
                </p:oleObj>
              </mc:Choice>
              <mc:Fallback>
                <p:oleObj name="Equation" r:id="rId6" imgW="2273300" imgH="4826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0513" y="3990975"/>
                        <a:ext cx="5291137" cy="98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79F3BD-FD74-4490-BA4B-CC13FC2F378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E472DE6-4A1A-4179-8CAF-B3C84E30B138}" type="slidenum">
              <a:rPr lang="en-US"/>
              <a:pPr/>
              <a:t>89</a:t>
            </a:fld>
            <a:endParaRPr lang="en-US"/>
          </a:p>
        </p:txBody>
      </p:sp>
      <p:sp>
        <p:nvSpPr>
          <p:cNvPr id="1032194" name="Rectangle 2"/>
          <p:cNvSpPr>
            <a:spLocks noGrp="1" noChangeArrowheads="1"/>
          </p:cNvSpPr>
          <p:nvPr>
            <p:ph type="title"/>
          </p:nvPr>
        </p:nvSpPr>
        <p:spPr/>
        <p:txBody>
          <a:bodyPr/>
          <a:lstStyle/>
          <a:p>
            <a:r>
              <a:rPr lang="en-US" sz="3400"/>
              <a:t>Extensions to Hidden Markov Model</a:t>
            </a:r>
          </a:p>
        </p:txBody>
      </p:sp>
      <p:sp>
        <p:nvSpPr>
          <p:cNvPr id="1032195" name="Rectangle 3"/>
          <p:cNvSpPr>
            <a:spLocks noGrp="1" noChangeArrowheads="1"/>
          </p:cNvSpPr>
          <p:nvPr>
            <p:ph type="body" idx="1"/>
          </p:nvPr>
        </p:nvSpPr>
        <p:spPr/>
        <p:txBody>
          <a:bodyPr/>
          <a:lstStyle/>
          <a:p>
            <a:r>
              <a:rPr lang="en-US" sz="2000" dirty="0"/>
              <a:t>In the examples considered only Markov models in which each state corresponded to a </a:t>
            </a:r>
            <a:r>
              <a:rPr lang="en-US" sz="2000" b="1" dirty="0">
                <a:solidFill>
                  <a:srgbClr val="FF0000"/>
                </a:solidFill>
              </a:rPr>
              <a:t>deterministically</a:t>
            </a:r>
            <a:r>
              <a:rPr lang="en-US" sz="2000" dirty="0"/>
              <a:t> observable event. </a:t>
            </a:r>
          </a:p>
          <a:p>
            <a:r>
              <a:rPr lang="en-US" sz="2000" dirty="0"/>
              <a:t>This model is too restrictive to be applicable to many problems of interest.</a:t>
            </a:r>
          </a:p>
          <a:p>
            <a:r>
              <a:rPr lang="en-US" sz="2000" dirty="0"/>
              <a:t>Obvious extension is to have observation probabilities to be a function of the state, that is, the resulting model is doubly embedded stochastic process with an underlying stochastic process that is not directly observable (it is hidden) but can be observed only through another set of stochastic processes that produce the sequence of observations.</a:t>
            </a: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E88446-ED56-453D-8129-2151EB7110E1}"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2E9946F-E2B6-42B2-9398-585BCBBBC214}" type="slidenum">
              <a:rPr lang="en-US"/>
              <a:pPr/>
              <a:t>9</a:t>
            </a:fld>
            <a:endParaRPr lang="en-US"/>
          </a:p>
        </p:txBody>
      </p:sp>
      <p:sp>
        <p:nvSpPr>
          <p:cNvPr id="1154050" name="Rectangle 2"/>
          <p:cNvSpPr>
            <a:spLocks noGrp="1" noChangeArrowheads="1"/>
          </p:cNvSpPr>
          <p:nvPr>
            <p:ph type="title"/>
          </p:nvPr>
        </p:nvSpPr>
        <p:spPr/>
        <p:txBody>
          <a:bodyPr/>
          <a:lstStyle/>
          <a:p>
            <a:r>
              <a:rPr lang="en-US" sz="3000"/>
              <a:t>Parameters that define Speech Recognition Applications</a:t>
            </a:r>
          </a:p>
        </p:txBody>
      </p:sp>
      <p:sp>
        <p:nvSpPr>
          <p:cNvPr id="1154051" name="Rectangle 3"/>
          <p:cNvSpPr>
            <a:spLocks noGrp="1" noChangeArrowheads="1"/>
          </p:cNvSpPr>
          <p:nvPr>
            <p:ph type="body" idx="1"/>
          </p:nvPr>
        </p:nvSpPr>
        <p:spPr/>
        <p:txBody>
          <a:bodyPr/>
          <a:lstStyle/>
          <a:p>
            <a:pPr marL="571500" indent="-571500">
              <a:buFont typeface="Wingdings" pitchFamily="2" charset="2"/>
              <a:buAutoNum type="arabicPeriod" startAt="4"/>
            </a:pPr>
            <a:r>
              <a:rPr lang="en-US" sz="2000" dirty="0"/>
              <a:t>A final dimension of variation is </a:t>
            </a:r>
            <a:r>
              <a:rPr lang="en-US" sz="2000" b="1" dirty="0">
                <a:solidFill>
                  <a:srgbClr val="FF0000"/>
                </a:solidFill>
              </a:rPr>
              <a:t>accent or speaker-class characteristics</a:t>
            </a:r>
            <a:r>
              <a:rPr lang="en-US" sz="2000" dirty="0"/>
              <a:t>. </a:t>
            </a:r>
          </a:p>
          <a:p>
            <a:pPr marL="966788" lvl="1" indent="-495300"/>
            <a:r>
              <a:rPr lang="en-US" sz="2000" dirty="0"/>
              <a:t>Speech is easier to recognize if the speaker is </a:t>
            </a:r>
          </a:p>
          <a:p>
            <a:pPr marL="1347788" lvl="2" indent="-438150"/>
            <a:r>
              <a:rPr lang="en-US" sz="2000" dirty="0"/>
              <a:t>speaking a standard dialect, or in general </a:t>
            </a:r>
          </a:p>
          <a:p>
            <a:pPr marL="1347788" lvl="2" indent="-438150"/>
            <a:r>
              <a:rPr lang="en-US" sz="2000" dirty="0"/>
              <a:t>one that matches the data the system was trained on. </a:t>
            </a:r>
          </a:p>
          <a:p>
            <a:pPr marL="1347788" lvl="2" indent="-438150"/>
            <a:r>
              <a:rPr lang="en-US" sz="2000" dirty="0"/>
              <a:t>Recognition is thus harder on foreign accented speech, or speech of children (unless the system was specifically trained on exactly these kinds of speech).</a:t>
            </a:r>
          </a:p>
        </p:txBody>
      </p:sp>
    </p:spTree>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E8BA34-E053-4C38-8452-22D17DA82ED1}"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E9CE8B3-6575-410F-936D-3D5774276662}" type="slidenum">
              <a:rPr lang="en-US"/>
              <a:pPr/>
              <a:t>90</a:t>
            </a:fld>
            <a:endParaRPr lang="en-US"/>
          </a:p>
        </p:txBody>
      </p:sp>
      <p:sp>
        <p:nvSpPr>
          <p:cNvPr id="1036290" name="Rectangle 2"/>
          <p:cNvSpPr>
            <a:spLocks noGrp="1" noChangeArrowheads="1"/>
          </p:cNvSpPr>
          <p:nvPr>
            <p:ph type="title"/>
          </p:nvPr>
        </p:nvSpPr>
        <p:spPr/>
        <p:txBody>
          <a:bodyPr/>
          <a:lstStyle/>
          <a:p>
            <a:r>
              <a:rPr lang="en-US" sz="3400"/>
              <a:t>Illustration of Basic Concept of HMM.</a:t>
            </a:r>
          </a:p>
        </p:txBody>
      </p:sp>
      <p:sp>
        <p:nvSpPr>
          <p:cNvPr id="1036291" name="Rectangle 3"/>
          <p:cNvSpPr>
            <a:spLocks noGrp="1" noChangeArrowheads="1"/>
          </p:cNvSpPr>
          <p:nvPr>
            <p:ph type="body" idx="1"/>
          </p:nvPr>
        </p:nvSpPr>
        <p:spPr/>
        <p:txBody>
          <a:bodyPr/>
          <a:lstStyle/>
          <a:p>
            <a:r>
              <a:rPr lang="en-US" sz="2200"/>
              <a:t>Coin-Toss Models</a:t>
            </a:r>
          </a:p>
          <a:p>
            <a:pPr lvl="1"/>
            <a:r>
              <a:rPr lang="en-US" sz="2000"/>
              <a:t>Assume the following scenario: You are in a room with a barrier (e.g., a curtain) through which you cannot see what is happening.</a:t>
            </a:r>
          </a:p>
          <a:p>
            <a:pPr lvl="1"/>
            <a:r>
              <a:rPr lang="en-US" sz="2000"/>
              <a:t>On the other side of the barrier is another person who is performing a coin-tossing experiment (using one or more coins).</a:t>
            </a:r>
          </a:p>
          <a:p>
            <a:pPr lvl="1"/>
            <a:r>
              <a:rPr lang="en-US" sz="2000"/>
              <a:t>The person (behind the curtain) will not tell you which coin he selects at any time; he will only tell you the result of each coin flip.</a:t>
            </a:r>
          </a:p>
          <a:p>
            <a:pPr lvl="1"/>
            <a:r>
              <a:rPr lang="en-US" sz="2000"/>
              <a:t>Thus a sequence of </a:t>
            </a:r>
            <a:r>
              <a:rPr lang="en-US" sz="2000" b="1" i="1">
                <a:solidFill>
                  <a:srgbClr val="FF0066"/>
                </a:solidFill>
              </a:rPr>
              <a:t>hidden</a:t>
            </a:r>
            <a:r>
              <a:rPr lang="en-US" sz="2000"/>
              <a:t> coin-tossing experiments is performed, with the observation sequence consisting of a series of heads and tails.</a:t>
            </a:r>
          </a:p>
        </p:txBody>
      </p:sp>
    </p:spTree>
  </p:cSld>
  <p:clrMapOvr>
    <a:masterClrMapping/>
  </p:clrMapOvr>
  <p:transition spd="slow">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76848BC-5177-4563-92C0-409A1BFAEB3D}" type="datetime3">
              <a:rPr lang="en-US"/>
              <a:pPr/>
              <a:t>22 March 2017</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8080835-5E41-455B-A5F6-3254BED26E7F}" type="slidenum">
              <a:rPr lang="en-US"/>
              <a:pPr/>
              <a:t>91</a:t>
            </a:fld>
            <a:endParaRPr lang="en-US"/>
          </a:p>
        </p:txBody>
      </p:sp>
      <p:sp>
        <p:nvSpPr>
          <p:cNvPr id="1037314" name="Rectangle 2"/>
          <p:cNvSpPr>
            <a:spLocks noGrp="1" noChangeArrowheads="1"/>
          </p:cNvSpPr>
          <p:nvPr>
            <p:ph type="title"/>
          </p:nvPr>
        </p:nvSpPr>
        <p:spPr/>
        <p:txBody>
          <a:bodyPr/>
          <a:lstStyle/>
          <a:p>
            <a:r>
              <a:rPr lang="en-US"/>
              <a:t>Coin-Toss Models</a:t>
            </a:r>
          </a:p>
        </p:txBody>
      </p:sp>
      <p:sp>
        <p:nvSpPr>
          <p:cNvPr id="1037315" name="Rectangle 3"/>
          <p:cNvSpPr>
            <a:spLocks noGrp="1" noChangeArrowheads="1"/>
          </p:cNvSpPr>
          <p:nvPr>
            <p:ph type="body" idx="1"/>
          </p:nvPr>
        </p:nvSpPr>
        <p:spPr/>
        <p:txBody>
          <a:bodyPr/>
          <a:lstStyle/>
          <a:p>
            <a:r>
              <a:rPr lang="en-US" sz="2200"/>
              <a:t>A typical observation sequence could be:</a:t>
            </a:r>
          </a:p>
          <a:p>
            <a:endParaRPr lang="en-US" sz="2200"/>
          </a:p>
          <a:p>
            <a:endParaRPr lang="en-US" sz="2200"/>
          </a:p>
          <a:p>
            <a:endParaRPr lang="en-US" sz="2200"/>
          </a:p>
          <a:p>
            <a:r>
              <a:rPr lang="en-US" sz="2200"/>
              <a:t>Given the above scenario, the question is:</a:t>
            </a:r>
          </a:p>
          <a:p>
            <a:pPr lvl="1"/>
            <a:r>
              <a:rPr lang="en-US" sz="2000"/>
              <a:t>How do we build an HMM to explain (model) the observation sequence of heads and tails?</a:t>
            </a:r>
          </a:p>
          <a:p>
            <a:pPr lvl="1"/>
            <a:endParaRPr lang="en-US" sz="2000"/>
          </a:p>
          <a:p>
            <a:pPr lvl="1"/>
            <a:r>
              <a:rPr lang="en-US" sz="2000"/>
              <a:t>First problem we face is deciding what the states in the model correspond to. </a:t>
            </a:r>
          </a:p>
          <a:p>
            <a:pPr lvl="1"/>
            <a:r>
              <a:rPr lang="en-US" sz="2000"/>
              <a:t>Second, how many states should be in the model.</a:t>
            </a:r>
          </a:p>
        </p:txBody>
      </p:sp>
      <p:graphicFrame>
        <p:nvGraphicFramePr>
          <p:cNvPr id="1037316" name="Object 4"/>
          <p:cNvGraphicFramePr>
            <a:graphicFrameLocks noChangeAspect="1"/>
          </p:cNvGraphicFramePr>
          <p:nvPr/>
        </p:nvGraphicFramePr>
        <p:xfrm>
          <a:off x="2249488" y="1851025"/>
          <a:ext cx="4132262" cy="955675"/>
        </p:xfrm>
        <a:graphic>
          <a:graphicData uri="http://schemas.openxmlformats.org/presentationml/2006/ole">
            <mc:AlternateContent xmlns:mc="http://schemas.openxmlformats.org/markup-compatibility/2006">
              <mc:Choice xmlns:v="urn:schemas-microsoft-com:vml" Requires="v">
                <p:oleObj spid="_x0000_s1526856" name="Equation" r:id="rId4" imgW="1866900" imgH="431800" progId="Equation.3">
                  <p:embed/>
                </p:oleObj>
              </mc:Choice>
              <mc:Fallback>
                <p:oleObj name="Equation" r:id="rId4" imgW="1866900" imgH="431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9488" y="1851025"/>
                        <a:ext cx="4132262"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p:txBody>
          <a:bodyPr/>
          <a:lstStyle/>
          <a:p>
            <a:fld id="{30A7AD2C-45D8-4A45-8E35-304FC239E32F}" type="datetime3">
              <a:rPr lang="en-US"/>
              <a:pPr/>
              <a:t>22 March 2017</a:t>
            </a:fld>
            <a:endParaRPr lang="en-US"/>
          </a:p>
        </p:txBody>
      </p:sp>
      <p:sp>
        <p:nvSpPr>
          <p:cNvPr id="18" name="Footer Placeholder 4"/>
          <p:cNvSpPr>
            <a:spLocks noGrp="1"/>
          </p:cNvSpPr>
          <p:nvPr>
            <p:ph type="ftr" sz="quarter" idx="11"/>
          </p:nvPr>
        </p:nvSpPr>
        <p:spPr/>
        <p:txBody>
          <a:bodyPr/>
          <a:lstStyle/>
          <a:p>
            <a:r>
              <a:rPr lang="en-US"/>
              <a:t>Veton Këpuska</a:t>
            </a:r>
          </a:p>
        </p:txBody>
      </p:sp>
      <p:sp>
        <p:nvSpPr>
          <p:cNvPr id="19" name="Slide Number Placeholder 5"/>
          <p:cNvSpPr>
            <a:spLocks noGrp="1"/>
          </p:cNvSpPr>
          <p:nvPr>
            <p:ph type="sldNum" sz="quarter" idx="12"/>
          </p:nvPr>
        </p:nvSpPr>
        <p:spPr/>
        <p:txBody>
          <a:bodyPr/>
          <a:lstStyle/>
          <a:p>
            <a:fld id="{F9FBC0F2-ACB8-41BA-88B0-C76D5C358FB8}" type="slidenum">
              <a:rPr lang="en-US"/>
              <a:pPr/>
              <a:t>92</a:t>
            </a:fld>
            <a:endParaRPr lang="en-US"/>
          </a:p>
        </p:txBody>
      </p:sp>
      <p:sp>
        <p:nvSpPr>
          <p:cNvPr id="1038338" name="Rectangle 2"/>
          <p:cNvSpPr>
            <a:spLocks noGrp="1" noChangeArrowheads="1"/>
          </p:cNvSpPr>
          <p:nvPr>
            <p:ph type="title"/>
          </p:nvPr>
        </p:nvSpPr>
        <p:spPr/>
        <p:txBody>
          <a:bodyPr/>
          <a:lstStyle/>
          <a:p>
            <a:r>
              <a:rPr lang="en-US"/>
              <a:t>Coin-Toss Models</a:t>
            </a:r>
          </a:p>
        </p:txBody>
      </p:sp>
      <p:sp>
        <p:nvSpPr>
          <p:cNvPr id="1038339" name="Rectangle 3"/>
          <p:cNvSpPr>
            <a:spLocks noGrp="1" noChangeArrowheads="1"/>
          </p:cNvSpPr>
          <p:nvPr>
            <p:ph type="body" idx="1"/>
          </p:nvPr>
        </p:nvSpPr>
        <p:spPr/>
        <p:txBody>
          <a:bodyPr/>
          <a:lstStyle/>
          <a:p>
            <a:r>
              <a:rPr lang="en-US" sz="2000"/>
              <a:t>One possible choice would be to assume that only a single biased coin was being tossed. </a:t>
            </a:r>
          </a:p>
          <a:p>
            <a:r>
              <a:rPr lang="en-US" sz="2000"/>
              <a:t>In this case, we could model the situation with a two-state model in which each state corresponds to the outcome of the previous toss (i.e., heads or tails). </a:t>
            </a:r>
            <a:endParaRPr lang="en-US" sz="2600"/>
          </a:p>
        </p:txBody>
      </p:sp>
      <p:sp>
        <p:nvSpPr>
          <p:cNvPr id="1038340" name="Oval 4"/>
          <p:cNvSpPr>
            <a:spLocks noChangeArrowheads="1"/>
          </p:cNvSpPr>
          <p:nvPr/>
        </p:nvSpPr>
        <p:spPr bwMode="auto">
          <a:xfrm>
            <a:off x="1352550" y="403066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dirty="0"/>
              <a:t>1</a:t>
            </a:r>
          </a:p>
        </p:txBody>
      </p:sp>
      <p:sp>
        <p:nvSpPr>
          <p:cNvPr id="1038341" name="Oval 5"/>
          <p:cNvSpPr>
            <a:spLocks noChangeArrowheads="1"/>
          </p:cNvSpPr>
          <p:nvPr/>
        </p:nvSpPr>
        <p:spPr bwMode="auto">
          <a:xfrm>
            <a:off x="3195638" y="4032250"/>
            <a:ext cx="376237"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2</a:t>
            </a:r>
          </a:p>
        </p:txBody>
      </p:sp>
      <p:cxnSp>
        <p:nvCxnSpPr>
          <p:cNvPr id="1038342" name="AutoShape 6"/>
          <p:cNvCxnSpPr>
            <a:cxnSpLocks noChangeShapeType="1"/>
            <a:stCxn id="1038340" idx="2"/>
            <a:endCxn id="1038340" idx="0"/>
          </p:cNvCxnSpPr>
          <p:nvPr/>
        </p:nvCxnSpPr>
        <p:spPr bwMode="auto">
          <a:xfrm rot="10800000" flipH="1">
            <a:off x="1352550" y="4030663"/>
            <a:ext cx="188913" cy="201612"/>
          </a:xfrm>
          <a:prstGeom prst="curvedConnector4">
            <a:avLst>
              <a:gd name="adj1" fmla="val -121009"/>
              <a:gd name="adj2" fmla="val 213384"/>
            </a:avLst>
          </a:prstGeom>
          <a:noFill/>
          <a:ln w="25400">
            <a:solidFill>
              <a:schemeClr val="tx1"/>
            </a:solidFill>
            <a:round/>
            <a:headEnd type="triangle" w="med" len="med"/>
            <a:tailEnd type="none" w="med" len="lg"/>
          </a:ln>
          <a:effectLst/>
        </p:spPr>
      </p:cxnSp>
      <p:cxnSp>
        <p:nvCxnSpPr>
          <p:cNvPr id="1038343" name="AutoShape 7"/>
          <p:cNvCxnSpPr>
            <a:cxnSpLocks noChangeShapeType="1"/>
            <a:stCxn id="1038340" idx="7"/>
            <a:endCxn id="1038341" idx="1"/>
          </p:cNvCxnSpPr>
          <p:nvPr/>
        </p:nvCxnSpPr>
        <p:spPr bwMode="auto">
          <a:xfrm rot="5400000" flipV="1">
            <a:off x="2461419" y="330120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38344" name="AutoShape 8"/>
          <p:cNvCxnSpPr>
            <a:cxnSpLocks noChangeShapeType="1"/>
            <a:stCxn id="1038341" idx="3"/>
            <a:endCxn id="1038340" idx="5"/>
          </p:cNvCxnSpPr>
          <p:nvPr/>
        </p:nvCxnSpPr>
        <p:spPr bwMode="auto">
          <a:xfrm rot="16200000" flipV="1">
            <a:off x="2461419" y="358695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38345" name="AutoShape 9"/>
          <p:cNvCxnSpPr>
            <a:cxnSpLocks noChangeShapeType="1"/>
            <a:stCxn id="1038341" idx="0"/>
            <a:endCxn id="1038341" idx="6"/>
          </p:cNvCxnSpPr>
          <p:nvPr/>
        </p:nvCxnSpPr>
        <p:spPr bwMode="auto">
          <a:xfrm rot="5400000" flipV="1">
            <a:off x="3377406" y="4039394"/>
            <a:ext cx="201613" cy="187325"/>
          </a:xfrm>
          <a:prstGeom prst="curvedConnector4">
            <a:avLst>
              <a:gd name="adj1" fmla="val -113384"/>
              <a:gd name="adj2" fmla="val 222032"/>
            </a:avLst>
          </a:prstGeom>
          <a:noFill/>
          <a:ln w="25400">
            <a:solidFill>
              <a:schemeClr val="tx1"/>
            </a:solidFill>
            <a:round/>
            <a:headEnd/>
            <a:tailEnd type="triangle" w="med" len="lg"/>
          </a:ln>
          <a:effectLst/>
        </p:spPr>
      </p:cxnSp>
      <p:sp>
        <p:nvSpPr>
          <p:cNvPr id="1038348" name="Text Box 12"/>
          <p:cNvSpPr txBox="1">
            <a:spLocks noChangeArrowheads="1"/>
          </p:cNvSpPr>
          <p:nvPr/>
        </p:nvSpPr>
        <p:spPr bwMode="auto">
          <a:xfrm>
            <a:off x="501070" y="3606800"/>
            <a:ext cx="810205" cy="369332"/>
          </a:xfrm>
          <a:prstGeom prst="rect">
            <a:avLst/>
          </a:prstGeom>
          <a:noFill/>
          <a:ln w="25400" algn="ctr">
            <a:noFill/>
            <a:miter lim="800000"/>
            <a:headEnd/>
            <a:tailEnd type="none" w="med" len="lg"/>
          </a:ln>
          <a:effectLst/>
        </p:spPr>
        <p:txBody>
          <a:bodyPr wrap="square">
            <a:spAutoFit/>
          </a:bodyPr>
          <a:lstStyle/>
          <a:p>
            <a:pPr algn="ctr"/>
            <a:r>
              <a:rPr lang="en-US" dirty="0"/>
              <a:t>P(H)</a:t>
            </a:r>
          </a:p>
        </p:txBody>
      </p:sp>
      <p:sp>
        <p:nvSpPr>
          <p:cNvPr id="1038350" name="Text Box 14"/>
          <p:cNvSpPr txBox="1">
            <a:spLocks noChangeArrowheads="1"/>
          </p:cNvSpPr>
          <p:nvPr/>
        </p:nvSpPr>
        <p:spPr bwMode="auto">
          <a:xfrm>
            <a:off x="2071170" y="4273910"/>
            <a:ext cx="811010" cy="369332"/>
          </a:xfrm>
          <a:prstGeom prst="rect">
            <a:avLst/>
          </a:prstGeom>
          <a:noFill/>
          <a:ln w="25400" algn="ctr">
            <a:noFill/>
            <a:miter lim="800000"/>
            <a:headEnd/>
            <a:tailEnd type="none" w="med" len="lg"/>
          </a:ln>
          <a:effectLst/>
        </p:spPr>
        <p:txBody>
          <a:bodyPr wrap="square">
            <a:spAutoFit/>
          </a:bodyPr>
          <a:lstStyle/>
          <a:p>
            <a:pPr algn="ctr"/>
            <a:r>
              <a:rPr lang="en-US" dirty="0"/>
              <a:t>P(H)</a:t>
            </a:r>
          </a:p>
        </p:txBody>
      </p:sp>
      <p:sp>
        <p:nvSpPr>
          <p:cNvPr id="1038351" name="Text Box 15"/>
          <p:cNvSpPr txBox="1">
            <a:spLocks noChangeArrowheads="1"/>
          </p:cNvSpPr>
          <p:nvPr/>
        </p:nvSpPr>
        <p:spPr bwMode="auto">
          <a:xfrm>
            <a:off x="1576411" y="3448050"/>
            <a:ext cx="1643040" cy="369332"/>
          </a:xfrm>
          <a:prstGeom prst="rect">
            <a:avLst/>
          </a:prstGeom>
          <a:noFill/>
          <a:ln w="25400" algn="ctr">
            <a:noFill/>
            <a:miter lim="800000"/>
            <a:headEnd/>
            <a:tailEnd type="none" w="med" len="lg"/>
          </a:ln>
          <a:effectLst/>
        </p:spPr>
        <p:txBody>
          <a:bodyPr wrap="square">
            <a:spAutoFit/>
          </a:bodyPr>
          <a:lstStyle/>
          <a:p>
            <a:pPr algn="ctr"/>
            <a:r>
              <a:rPr lang="en-US" dirty="0"/>
              <a:t>P(T)=1-P(H)</a:t>
            </a:r>
          </a:p>
        </p:txBody>
      </p:sp>
      <p:sp>
        <p:nvSpPr>
          <p:cNvPr id="1038352" name="Text Box 16"/>
          <p:cNvSpPr txBox="1">
            <a:spLocks noChangeArrowheads="1"/>
          </p:cNvSpPr>
          <p:nvPr/>
        </p:nvSpPr>
        <p:spPr bwMode="auto">
          <a:xfrm>
            <a:off x="4962525" y="3409950"/>
            <a:ext cx="3724275" cy="1314450"/>
          </a:xfrm>
          <a:prstGeom prst="rect">
            <a:avLst/>
          </a:prstGeom>
          <a:noFill/>
          <a:ln w="25400" algn="ctr">
            <a:noFill/>
            <a:miter lim="800000"/>
            <a:headEnd/>
            <a:tailEnd type="none" w="med" len="lg"/>
          </a:ln>
          <a:effectLst/>
        </p:spPr>
        <p:txBody>
          <a:bodyPr>
            <a:spAutoFit/>
          </a:bodyPr>
          <a:lstStyle/>
          <a:p>
            <a:pPr algn="l"/>
            <a:r>
              <a:rPr lang="en-US"/>
              <a:t>1- Coin Model</a:t>
            </a:r>
            <a:br>
              <a:rPr lang="en-US"/>
            </a:br>
            <a:r>
              <a:rPr lang="en-US"/>
              <a:t>(Observable Markov Model)</a:t>
            </a:r>
          </a:p>
          <a:p>
            <a:pPr algn="l"/>
            <a:r>
              <a:rPr lang="en-US">
                <a:latin typeface="Courier New" pitchFamily="49" charset="0"/>
              </a:rPr>
              <a:t>O = H H T T H T H H T T H …</a:t>
            </a:r>
          </a:p>
          <a:p>
            <a:pPr algn="l"/>
            <a:r>
              <a:rPr lang="en-US">
                <a:latin typeface="Courier New" pitchFamily="49" charset="0"/>
              </a:rPr>
              <a:t>S = 1 1 2 2 1 2 1 1 2 2 1 …</a:t>
            </a:r>
          </a:p>
        </p:txBody>
      </p:sp>
      <p:sp>
        <p:nvSpPr>
          <p:cNvPr id="1038353" name="Text Box 17"/>
          <p:cNvSpPr txBox="1">
            <a:spLocks noChangeArrowheads="1"/>
          </p:cNvSpPr>
          <p:nvPr/>
        </p:nvSpPr>
        <p:spPr bwMode="auto">
          <a:xfrm>
            <a:off x="923525" y="4656138"/>
            <a:ext cx="1065613" cy="369332"/>
          </a:xfrm>
          <a:prstGeom prst="rect">
            <a:avLst/>
          </a:prstGeom>
          <a:noFill/>
          <a:ln w="25400" algn="ctr">
            <a:noFill/>
            <a:miter lim="800000"/>
            <a:headEnd/>
            <a:tailEnd type="none" w="med" len="lg"/>
          </a:ln>
          <a:effectLst/>
        </p:spPr>
        <p:txBody>
          <a:bodyPr wrap="square">
            <a:spAutoFit/>
          </a:bodyPr>
          <a:lstStyle/>
          <a:p>
            <a:pPr algn="ctr"/>
            <a:r>
              <a:rPr lang="en-US" dirty="0"/>
              <a:t>HEADS</a:t>
            </a:r>
          </a:p>
        </p:txBody>
      </p:sp>
      <p:sp>
        <p:nvSpPr>
          <p:cNvPr id="1038354" name="Text Box 18"/>
          <p:cNvSpPr txBox="1">
            <a:spLocks noChangeArrowheads="1"/>
          </p:cNvSpPr>
          <p:nvPr/>
        </p:nvSpPr>
        <p:spPr bwMode="auto">
          <a:xfrm>
            <a:off x="2924175" y="4667250"/>
            <a:ext cx="914400" cy="336550"/>
          </a:xfrm>
          <a:prstGeom prst="rect">
            <a:avLst/>
          </a:prstGeom>
          <a:noFill/>
          <a:ln w="25400" algn="ctr">
            <a:noFill/>
            <a:miter lim="800000"/>
            <a:headEnd/>
            <a:tailEnd type="none" w="med" len="lg"/>
          </a:ln>
          <a:effectLst/>
        </p:spPr>
        <p:txBody>
          <a:bodyPr>
            <a:spAutoFit/>
          </a:bodyPr>
          <a:lstStyle/>
          <a:p>
            <a:pPr algn="ctr"/>
            <a:r>
              <a:rPr lang="en-US"/>
              <a:t>TAILS</a:t>
            </a:r>
          </a:p>
        </p:txBody>
      </p:sp>
      <p:sp>
        <p:nvSpPr>
          <p:cNvPr id="1038355" name="Text Box 19"/>
          <p:cNvSpPr txBox="1">
            <a:spLocks noChangeArrowheads="1"/>
          </p:cNvSpPr>
          <p:nvPr/>
        </p:nvSpPr>
        <p:spPr bwMode="auto">
          <a:xfrm>
            <a:off x="3365438" y="3506788"/>
            <a:ext cx="1667422" cy="369332"/>
          </a:xfrm>
          <a:prstGeom prst="rect">
            <a:avLst/>
          </a:prstGeom>
          <a:noFill/>
          <a:ln w="25400" algn="ctr">
            <a:noFill/>
            <a:miter lim="800000"/>
            <a:headEnd/>
            <a:tailEnd type="none" w="med" len="lg"/>
          </a:ln>
          <a:effectLst/>
        </p:spPr>
        <p:txBody>
          <a:bodyPr wrap="square">
            <a:spAutoFit/>
          </a:bodyPr>
          <a:lstStyle/>
          <a:p>
            <a:pPr algn="ctr"/>
            <a:r>
              <a:rPr lang="en-US" dirty="0"/>
              <a:t>P(T)=1-P(H)</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1000" fill="hold"/>
                                        <p:tgtEl>
                                          <p:spTgt spid="1038348">
                                            <p:txEl>
                                              <p:pRg st="0" end="0"/>
                                            </p:txEl>
                                          </p:spTgt>
                                        </p:tgtEl>
                                        <p:attrNameLst>
                                          <p:attrName>style.color</p:attrName>
                                        </p:attrNameLst>
                                      </p:cBhvr>
                                      <p:to>
                                        <a:srgbClr val="0000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0" fill="hold"/>
                                        <p:tgtEl>
                                          <p:spTgt spid="1038351">
                                            <p:txEl>
                                              <p:pRg st="0" end="0"/>
                                            </p:txEl>
                                          </p:spTgt>
                                        </p:tgtEl>
                                        <p:attrNameLst>
                                          <p:attrName>style.color</p:attrName>
                                        </p:attrNameLst>
                                      </p:cBhvr>
                                      <p:to>
                                        <a:srgbClr val="0000FF"/>
                                      </p:to>
                                    </p:animClr>
                                  </p:childTnLst>
                                </p:cTn>
                              </p:par>
                            </p:childTnLst>
                          </p:cTn>
                        </p:par>
                        <p:par>
                          <p:cTn id="11" fill="hold">
                            <p:stCondLst>
                              <p:cond delay="1000"/>
                            </p:stCondLst>
                            <p:childTnLst>
                              <p:par>
                                <p:cTn id="12" presetID="3" presetClass="emph" presetSubtype="2" fill="hold" nodeType="afterEffect">
                                  <p:stCondLst>
                                    <p:cond delay="0"/>
                                  </p:stCondLst>
                                  <p:childTnLst>
                                    <p:animClr clrSpc="rgb" dir="cw">
                                      <p:cBhvr override="childStyle">
                                        <p:cTn id="13" dur="1000" fill="hold"/>
                                        <p:tgtEl>
                                          <p:spTgt spid="1038353">
                                            <p:txEl>
                                              <p:pRg st="0" end="0"/>
                                            </p:txEl>
                                          </p:spTgt>
                                        </p:tgtEl>
                                        <p:attrNameLst>
                                          <p:attrName>style.color</p:attrName>
                                        </p:attrNameLst>
                                      </p:cBhvr>
                                      <p:to>
                                        <a:srgbClr val="0000FF"/>
                                      </p:to>
                                    </p:animClr>
                                  </p:childTnLst>
                                </p:cTn>
                              </p:par>
                            </p:childTnLst>
                          </p:cTn>
                        </p:par>
                        <p:par>
                          <p:cTn id="14" fill="hold">
                            <p:stCondLst>
                              <p:cond delay="2000"/>
                            </p:stCondLst>
                            <p:childTnLst>
                              <p:par>
                                <p:cTn id="15" presetID="3" presetClass="emph" presetSubtype="2" fill="hold" nodeType="afterEffect">
                                  <p:stCondLst>
                                    <p:cond delay="0"/>
                                  </p:stCondLst>
                                  <p:childTnLst>
                                    <p:animClr clrSpc="rgb" dir="cw">
                                      <p:cBhvr override="childStyle">
                                        <p:cTn id="16" dur="1000" fill="hold"/>
                                        <p:tgtEl>
                                          <p:spTgt spid="1038354">
                                            <p:txEl>
                                              <p:pRg st="0" end="0"/>
                                            </p:txEl>
                                          </p:spTgt>
                                        </p:tgtEl>
                                        <p:attrNameLst>
                                          <p:attrName>style.color</p:attrName>
                                        </p:attrNameLst>
                                      </p:cBhvr>
                                      <p:to>
                                        <a:srgbClr val="0000FF"/>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1000" fill="hold"/>
                                        <p:tgtEl>
                                          <p:spTgt spid="1038355">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9CAAA5-5E95-4497-A00A-BFD9BFFA62FE}" type="datetime3">
              <a:rPr lang="en-US"/>
              <a:pPr/>
              <a:t>22 March 2017</a:t>
            </a:fld>
            <a:endParaRPr lang="en-US"/>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F7C6A409-DEC6-48E3-A165-FC1C91CFBA10}" type="slidenum">
              <a:rPr lang="en-US"/>
              <a:pPr/>
              <a:t>93</a:t>
            </a:fld>
            <a:endParaRPr lang="en-US"/>
          </a:p>
        </p:txBody>
      </p:sp>
      <p:sp>
        <p:nvSpPr>
          <p:cNvPr id="1039362" name="Rectangle 2"/>
          <p:cNvSpPr>
            <a:spLocks noGrp="1" noChangeArrowheads="1"/>
          </p:cNvSpPr>
          <p:nvPr>
            <p:ph type="title"/>
          </p:nvPr>
        </p:nvSpPr>
        <p:spPr/>
        <p:txBody>
          <a:bodyPr/>
          <a:lstStyle/>
          <a:p>
            <a:r>
              <a:rPr lang="en-US"/>
              <a:t>Coin-Toss Models</a:t>
            </a:r>
          </a:p>
        </p:txBody>
      </p:sp>
      <p:sp>
        <p:nvSpPr>
          <p:cNvPr id="1039363" name="Rectangle 3"/>
          <p:cNvSpPr>
            <a:spLocks noGrp="1" noChangeArrowheads="1"/>
          </p:cNvSpPr>
          <p:nvPr>
            <p:ph type="body" idx="1"/>
          </p:nvPr>
        </p:nvSpPr>
        <p:spPr/>
        <p:txBody>
          <a:bodyPr/>
          <a:lstStyle/>
          <a:p>
            <a:r>
              <a:rPr lang="en-US" sz="2000" dirty="0"/>
              <a:t>Second HMM for explaining the observed sequence of con toss outcomes is given in the next slide. </a:t>
            </a:r>
          </a:p>
          <a:p>
            <a:r>
              <a:rPr lang="en-US" sz="2000" dirty="0"/>
              <a:t>In this case:</a:t>
            </a:r>
          </a:p>
          <a:p>
            <a:pPr lvl="1"/>
            <a:r>
              <a:rPr lang="en-US" sz="1800" dirty="0"/>
              <a:t>There are two states in the model, and </a:t>
            </a:r>
          </a:p>
          <a:p>
            <a:pPr lvl="1"/>
            <a:r>
              <a:rPr lang="en-US" sz="1800" dirty="0"/>
              <a:t>Each state corresponds to a different, biased coin being tossed. Each state is characterized by a probability distribution of heads and tails, and  </a:t>
            </a:r>
          </a:p>
          <a:p>
            <a:pPr lvl="1"/>
            <a:r>
              <a:rPr lang="en-US" sz="1800" dirty="0"/>
              <a:t>Transitions between state are characterized by a state-transition matrix.</a:t>
            </a:r>
          </a:p>
          <a:p>
            <a:pPr lvl="1"/>
            <a:r>
              <a:rPr lang="en-US" sz="1800" dirty="0"/>
              <a:t>The physical mechanism that accounts for how state transitions are selected could </a:t>
            </a:r>
            <a:r>
              <a:rPr lang="en-US" sz="1800" dirty="0" smtClean="0"/>
              <a:t>itself </a:t>
            </a:r>
            <a:r>
              <a:rPr lang="en-US" sz="1800" dirty="0"/>
              <a:t>be a set of independent coin tosses or some other probabilistic event.</a:t>
            </a:r>
          </a:p>
        </p:txBody>
      </p:sp>
    </p:spTree>
  </p:cSld>
  <p:clrMapOvr>
    <a:masterClrMapping/>
  </p:clrMapOvr>
  <p:transition spd="slow">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p:txBody>
          <a:bodyPr/>
          <a:lstStyle/>
          <a:p>
            <a:fld id="{852B54EB-6829-4587-8FD7-ABEDBA5AA657}" type="datetime3">
              <a:rPr lang="en-US"/>
              <a:pPr/>
              <a:t>22 March 2017</a:t>
            </a:fld>
            <a:endParaRPr lang="en-US"/>
          </a:p>
        </p:txBody>
      </p:sp>
      <p:sp>
        <p:nvSpPr>
          <p:cNvPr id="18" name="Footer Placeholder 4"/>
          <p:cNvSpPr>
            <a:spLocks noGrp="1"/>
          </p:cNvSpPr>
          <p:nvPr>
            <p:ph type="ftr" sz="quarter" idx="11"/>
          </p:nvPr>
        </p:nvSpPr>
        <p:spPr/>
        <p:txBody>
          <a:bodyPr/>
          <a:lstStyle/>
          <a:p>
            <a:r>
              <a:rPr lang="en-US"/>
              <a:t>Veton Këpuska</a:t>
            </a:r>
          </a:p>
        </p:txBody>
      </p:sp>
      <p:sp>
        <p:nvSpPr>
          <p:cNvPr id="19" name="Slide Number Placeholder 5"/>
          <p:cNvSpPr>
            <a:spLocks noGrp="1"/>
          </p:cNvSpPr>
          <p:nvPr>
            <p:ph type="sldNum" sz="quarter" idx="12"/>
          </p:nvPr>
        </p:nvSpPr>
        <p:spPr/>
        <p:txBody>
          <a:bodyPr/>
          <a:lstStyle/>
          <a:p>
            <a:fld id="{0C85B5B7-6119-4DFF-B328-C9D3CD3E1081}" type="slidenum">
              <a:rPr lang="en-US"/>
              <a:pPr/>
              <a:t>94</a:t>
            </a:fld>
            <a:endParaRPr lang="en-US"/>
          </a:p>
        </p:txBody>
      </p:sp>
      <p:sp>
        <p:nvSpPr>
          <p:cNvPr id="1040386" name="Rectangle 2"/>
          <p:cNvSpPr>
            <a:spLocks noGrp="1" noChangeArrowheads="1"/>
          </p:cNvSpPr>
          <p:nvPr>
            <p:ph type="title"/>
          </p:nvPr>
        </p:nvSpPr>
        <p:spPr/>
        <p:txBody>
          <a:bodyPr/>
          <a:lstStyle/>
          <a:p>
            <a:r>
              <a:rPr lang="en-US"/>
              <a:t>Coin-Toss Models</a:t>
            </a:r>
          </a:p>
        </p:txBody>
      </p:sp>
      <p:sp>
        <p:nvSpPr>
          <p:cNvPr id="1040387" name="Rectangle 3"/>
          <p:cNvSpPr>
            <a:spLocks noGrp="1" noChangeArrowheads="1"/>
          </p:cNvSpPr>
          <p:nvPr>
            <p:ph type="body" idx="1"/>
          </p:nvPr>
        </p:nvSpPr>
        <p:spPr/>
        <p:txBody>
          <a:bodyPr/>
          <a:lstStyle/>
          <a:p>
            <a:pPr>
              <a:buFont typeface="Wingdings" pitchFamily="2" charset="2"/>
              <a:buNone/>
            </a:pPr>
            <a:r>
              <a:rPr lang="en-US"/>
              <a:t> </a:t>
            </a:r>
          </a:p>
        </p:txBody>
      </p:sp>
      <p:sp>
        <p:nvSpPr>
          <p:cNvPr id="1040388" name="Oval 4"/>
          <p:cNvSpPr>
            <a:spLocks noChangeArrowheads="1"/>
          </p:cNvSpPr>
          <p:nvPr/>
        </p:nvSpPr>
        <p:spPr bwMode="auto">
          <a:xfrm>
            <a:off x="1695450" y="220186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1</a:t>
            </a:r>
          </a:p>
        </p:txBody>
      </p:sp>
      <p:sp>
        <p:nvSpPr>
          <p:cNvPr id="1040389" name="Oval 5"/>
          <p:cNvSpPr>
            <a:spLocks noChangeArrowheads="1"/>
          </p:cNvSpPr>
          <p:nvPr/>
        </p:nvSpPr>
        <p:spPr bwMode="auto">
          <a:xfrm>
            <a:off x="3538538" y="2203450"/>
            <a:ext cx="376237"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2</a:t>
            </a:r>
          </a:p>
        </p:txBody>
      </p:sp>
      <p:cxnSp>
        <p:nvCxnSpPr>
          <p:cNvPr id="1040390" name="AutoShape 6"/>
          <p:cNvCxnSpPr>
            <a:cxnSpLocks noChangeShapeType="1"/>
            <a:stCxn id="1040388" idx="2"/>
            <a:endCxn id="1040388" idx="0"/>
          </p:cNvCxnSpPr>
          <p:nvPr/>
        </p:nvCxnSpPr>
        <p:spPr bwMode="auto">
          <a:xfrm rot="10800000" flipH="1">
            <a:off x="1695450" y="2201863"/>
            <a:ext cx="188913" cy="201612"/>
          </a:xfrm>
          <a:prstGeom prst="curvedConnector4">
            <a:avLst>
              <a:gd name="adj1" fmla="val -121009"/>
              <a:gd name="adj2" fmla="val 213384"/>
            </a:avLst>
          </a:prstGeom>
          <a:noFill/>
          <a:ln w="25400">
            <a:solidFill>
              <a:schemeClr val="tx1"/>
            </a:solidFill>
            <a:round/>
            <a:headEnd type="triangle" w="med" len="med"/>
            <a:tailEnd type="none" w="med" len="lg"/>
          </a:ln>
          <a:effectLst/>
        </p:spPr>
      </p:cxnSp>
      <p:cxnSp>
        <p:nvCxnSpPr>
          <p:cNvPr id="1040391" name="AutoShape 7"/>
          <p:cNvCxnSpPr>
            <a:cxnSpLocks noChangeShapeType="1"/>
            <a:stCxn id="1040388" idx="7"/>
            <a:endCxn id="1040389" idx="1"/>
          </p:cNvCxnSpPr>
          <p:nvPr/>
        </p:nvCxnSpPr>
        <p:spPr bwMode="auto">
          <a:xfrm rot="5400000" flipV="1">
            <a:off x="2804319" y="147240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40392" name="AutoShape 8"/>
          <p:cNvCxnSpPr>
            <a:cxnSpLocks noChangeShapeType="1"/>
            <a:stCxn id="1040389" idx="3"/>
            <a:endCxn id="1040388" idx="5"/>
          </p:cNvCxnSpPr>
          <p:nvPr/>
        </p:nvCxnSpPr>
        <p:spPr bwMode="auto">
          <a:xfrm rot="16200000" flipV="1">
            <a:off x="2804319" y="175815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40393" name="AutoShape 9"/>
          <p:cNvCxnSpPr>
            <a:cxnSpLocks noChangeShapeType="1"/>
            <a:stCxn id="1040389" idx="0"/>
            <a:endCxn id="1040389" idx="6"/>
          </p:cNvCxnSpPr>
          <p:nvPr/>
        </p:nvCxnSpPr>
        <p:spPr bwMode="auto">
          <a:xfrm rot="5400000" flipV="1">
            <a:off x="3720306" y="2210594"/>
            <a:ext cx="201613" cy="187325"/>
          </a:xfrm>
          <a:prstGeom prst="curvedConnector4">
            <a:avLst>
              <a:gd name="adj1" fmla="val -113384"/>
              <a:gd name="adj2" fmla="val 222032"/>
            </a:avLst>
          </a:prstGeom>
          <a:noFill/>
          <a:ln w="25400">
            <a:solidFill>
              <a:schemeClr val="tx1"/>
            </a:solidFill>
            <a:round/>
            <a:headEnd/>
            <a:tailEnd type="triangle" w="med" len="lg"/>
          </a:ln>
          <a:effectLst/>
        </p:spPr>
      </p:cxnSp>
      <p:sp>
        <p:nvSpPr>
          <p:cNvPr id="1040394" name="Text Box 10"/>
          <p:cNvSpPr txBox="1">
            <a:spLocks noChangeArrowheads="1"/>
          </p:cNvSpPr>
          <p:nvPr/>
        </p:nvSpPr>
        <p:spPr bwMode="auto">
          <a:xfrm>
            <a:off x="1016000" y="1806575"/>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11</a:t>
            </a:r>
          </a:p>
        </p:txBody>
      </p:sp>
      <p:sp>
        <p:nvSpPr>
          <p:cNvPr id="1040395" name="Text Box 11"/>
          <p:cNvSpPr txBox="1">
            <a:spLocks noChangeArrowheads="1"/>
          </p:cNvSpPr>
          <p:nvPr/>
        </p:nvSpPr>
        <p:spPr bwMode="auto">
          <a:xfrm>
            <a:off x="2312988" y="1684338"/>
            <a:ext cx="971550" cy="336550"/>
          </a:xfrm>
          <a:prstGeom prst="rect">
            <a:avLst/>
          </a:prstGeom>
          <a:noFill/>
          <a:ln w="25400" algn="ctr">
            <a:noFill/>
            <a:miter lim="800000"/>
            <a:headEnd/>
            <a:tailEnd type="none" w="med" len="lg"/>
          </a:ln>
          <a:effectLst/>
        </p:spPr>
        <p:txBody>
          <a:bodyPr>
            <a:spAutoFit/>
          </a:bodyPr>
          <a:lstStyle/>
          <a:p>
            <a:pPr algn="ctr"/>
            <a:r>
              <a:rPr lang="en-US"/>
              <a:t>1-a</a:t>
            </a:r>
            <a:r>
              <a:rPr lang="en-US" baseline="-25000"/>
              <a:t>11</a:t>
            </a:r>
          </a:p>
        </p:txBody>
      </p:sp>
      <p:sp>
        <p:nvSpPr>
          <p:cNvPr id="1040396" name="Text Box 12"/>
          <p:cNvSpPr txBox="1">
            <a:spLocks noChangeArrowheads="1"/>
          </p:cNvSpPr>
          <p:nvPr/>
        </p:nvSpPr>
        <p:spPr bwMode="auto">
          <a:xfrm>
            <a:off x="2343150" y="2762250"/>
            <a:ext cx="914400" cy="336550"/>
          </a:xfrm>
          <a:prstGeom prst="rect">
            <a:avLst/>
          </a:prstGeom>
          <a:noFill/>
          <a:ln w="25400" algn="ctr">
            <a:noFill/>
            <a:miter lim="800000"/>
            <a:headEnd/>
            <a:tailEnd type="none" w="med" len="lg"/>
          </a:ln>
          <a:effectLst/>
        </p:spPr>
        <p:txBody>
          <a:bodyPr>
            <a:spAutoFit/>
          </a:bodyPr>
          <a:lstStyle/>
          <a:p>
            <a:pPr algn="ctr"/>
            <a:r>
              <a:rPr lang="en-US"/>
              <a:t>1-a</a:t>
            </a:r>
            <a:r>
              <a:rPr lang="en-US" baseline="-25000"/>
              <a:t>22</a:t>
            </a:r>
          </a:p>
        </p:txBody>
      </p:sp>
      <p:sp>
        <p:nvSpPr>
          <p:cNvPr id="1040397" name="Text Box 13"/>
          <p:cNvSpPr txBox="1">
            <a:spLocks noChangeArrowheads="1"/>
          </p:cNvSpPr>
          <p:nvPr/>
        </p:nvSpPr>
        <p:spPr bwMode="auto">
          <a:xfrm>
            <a:off x="3533775" y="1685925"/>
            <a:ext cx="971550"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22</a:t>
            </a:r>
          </a:p>
        </p:txBody>
      </p:sp>
      <p:sp>
        <p:nvSpPr>
          <p:cNvPr id="1040398" name="Text Box 14"/>
          <p:cNvSpPr txBox="1">
            <a:spLocks noChangeArrowheads="1"/>
          </p:cNvSpPr>
          <p:nvPr/>
        </p:nvSpPr>
        <p:spPr bwMode="auto">
          <a:xfrm>
            <a:off x="4857750" y="1581150"/>
            <a:ext cx="3724275" cy="1314450"/>
          </a:xfrm>
          <a:prstGeom prst="rect">
            <a:avLst/>
          </a:prstGeom>
          <a:noFill/>
          <a:ln w="25400" algn="ctr">
            <a:noFill/>
            <a:miter lim="800000"/>
            <a:headEnd/>
            <a:tailEnd type="none" w="med" len="lg"/>
          </a:ln>
          <a:effectLst/>
        </p:spPr>
        <p:txBody>
          <a:bodyPr>
            <a:spAutoFit/>
          </a:bodyPr>
          <a:lstStyle/>
          <a:p>
            <a:pPr algn="l"/>
            <a:r>
              <a:rPr lang="en-US"/>
              <a:t>2- Coins Model</a:t>
            </a:r>
            <a:br>
              <a:rPr lang="en-US"/>
            </a:br>
            <a:r>
              <a:rPr lang="en-US"/>
              <a:t>(Hidden Markov Model)</a:t>
            </a:r>
          </a:p>
          <a:p>
            <a:pPr algn="l"/>
            <a:r>
              <a:rPr lang="en-US">
                <a:latin typeface="Courier New" pitchFamily="49" charset="0"/>
              </a:rPr>
              <a:t>O = H H T T H T H H T T H …</a:t>
            </a:r>
          </a:p>
          <a:p>
            <a:pPr algn="l"/>
            <a:r>
              <a:rPr lang="en-US">
                <a:latin typeface="Courier New" pitchFamily="49" charset="0"/>
              </a:rPr>
              <a:t>S = 2 1 1 2 2 2 1 2 2 1 2 …</a:t>
            </a:r>
          </a:p>
        </p:txBody>
      </p:sp>
      <p:sp>
        <p:nvSpPr>
          <p:cNvPr id="1040399" name="Text Box 15"/>
          <p:cNvSpPr txBox="1">
            <a:spLocks noChangeArrowheads="1"/>
          </p:cNvSpPr>
          <p:nvPr/>
        </p:nvSpPr>
        <p:spPr bwMode="auto">
          <a:xfrm>
            <a:off x="1065213" y="3170238"/>
            <a:ext cx="1609725" cy="703262"/>
          </a:xfrm>
          <a:prstGeom prst="rect">
            <a:avLst/>
          </a:prstGeom>
          <a:noFill/>
          <a:ln w="25400" algn="ctr">
            <a:noFill/>
            <a:miter lim="800000"/>
            <a:headEnd/>
            <a:tailEnd type="none" w="med" len="lg"/>
          </a:ln>
          <a:effectLst/>
        </p:spPr>
        <p:txBody>
          <a:bodyPr>
            <a:spAutoFit/>
          </a:bodyPr>
          <a:lstStyle/>
          <a:p>
            <a:pPr algn="l"/>
            <a:r>
              <a:rPr lang="en-US"/>
              <a:t>P(H) = P</a:t>
            </a:r>
            <a:r>
              <a:rPr lang="en-US" baseline="-25000"/>
              <a:t>1</a:t>
            </a:r>
          </a:p>
          <a:p>
            <a:pPr algn="l"/>
            <a:r>
              <a:rPr lang="en-US"/>
              <a:t>P(T) = 1-P</a:t>
            </a:r>
            <a:r>
              <a:rPr lang="en-US" baseline="-25000"/>
              <a:t>1</a:t>
            </a:r>
          </a:p>
        </p:txBody>
      </p:sp>
      <p:sp>
        <p:nvSpPr>
          <p:cNvPr id="1040400" name="Text Box 16"/>
          <p:cNvSpPr txBox="1">
            <a:spLocks noChangeArrowheads="1"/>
          </p:cNvSpPr>
          <p:nvPr/>
        </p:nvSpPr>
        <p:spPr bwMode="auto">
          <a:xfrm>
            <a:off x="2943225" y="3181350"/>
            <a:ext cx="1609725" cy="703263"/>
          </a:xfrm>
          <a:prstGeom prst="rect">
            <a:avLst/>
          </a:prstGeom>
          <a:noFill/>
          <a:ln w="25400" algn="ctr">
            <a:noFill/>
            <a:miter lim="800000"/>
            <a:headEnd/>
            <a:tailEnd type="none" w="med" len="lg"/>
          </a:ln>
          <a:effectLst/>
        </p:spPr>
        <p:txBody>
          <a:bodyPr>
            <a:spAutoFit/>
          </a:bodyPr>
          <a:lstStyle/>
          <a:p>
            <a:pPr algn="l"/>
            <a:r>
              <a:rPr lang="en-US"/>
              <a:t>P(H) = P</a:t>
            </a:r>
            <a:r>
              <a:rPr lang="en-US" baseline="-25000"/>
              <a:t>2</a:t>
            </a:r>
          </a:p>
          <a:p>
            <a:pPr algn="l"/>
            <a:r>
              <a:rPr lang="en-US"/>
              <a:t>P(T) = 1-P</a:t>
            </a:r>
            <a:r>
              <a:rPr lang="en-US" baseline="-25000"/>
              <a:t>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040395">
                                            <p:txEl>
                                              <p:pRg st="0" end="0"/>
                                            </p:txEl>
                                          </p:spTgt>
                                        </p:tgtEl>
                                        <p:attrNameLst>
                                          <p:attrName>style.color</p:attrName>
                                        </p:attrNameLst>
                                      </p:cBhvr>
                                      <p:to>
                                        <a:srgbClr val="0000FF"/>
                                      </p:to>
                                    </p:animClr>
                                  </p:childTnLst>
                                </p:cTn>
                              </p:par>
                            </p:childTnLst>
                          </p:cTn>
                        </p:par>
                        <p:par>
                          <p:cTn id="7" fill="hold">
                            <p:stCondLst>
                              <p:cond delay="1000"/>
                            </p:stCondLst>
                            <p:childTnLst>
                              <p:par>
                                <p:cTn id="8" presetID="3" presetClass="emph" presetSubtype="2" fill="hold" nodeType="afterEffect">
                                  <p:stCondLst>
                                    <p:cond delay="0"/>
                                  </p:stCondLst>
                                  <p:childTnLst>
                                    <p:animClr clrSpc="rgb" dir="cw">
                                      <p:cBhvr override="childStyle">
                                        <p:cTn id="9" dur="1000" fill="hold"/>
                                        <p:tgtEl>
                                          <p:spTgt spid="1040394">
                                            <p:txEl>
                                              <p:pRg st="0" end="0"/>
                                            </p:txEl>
                                          </p:spTgt>
                                        </p:tgtEl>
                                        <p:attrNameLst>
                                          <p:attrName>style.color</p:attrName>
                                        </p:attrNameLst>
                                      </p:cBhvr>
                                      <p:to>
                                        <a:srgbClr val="0000FF"/>
                                      </p:to>
                                    </p:animClr>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dir="cw">
                                      <p:cBhvr override="childStyle">
                                        <p:cTn id="13" dur="1000" fill="hold"/>
                                        <p:tgtEl>
                                          <p:spTgt spid="1040397">
                                            <p:txEl>
                                              <p:pRg st="0" end="0"/>
                                            </p:txEl>
                                          </p:spTgt>
                                        </p:tgtEl>
                                        <p:attrNameLst>
                                          <p:attrName>style.color</p:attrName>
                                        </p:attrNameLst>
                                      </p:cBhvr>
                                      <p:to>
                                        <a:srgbClr val="0000FF"/>
                                      </p:to>
                                    </p:animClr>
                                  </p:childTnLst>
                                </p:cTn>
                              </p:par>
                            </p:childTnLst>
                          </p:cTn>
                        </p:par>
                        <p:par>
                          <p:cTn id="14" fill="hold">
                            <p:stCondLst>
                              <p:cond delay="1000"/>
                            </p:stCondLst>
                            <p:childTnLst>
                              <p:par>
                                <p:cTn id="15" presetID="3" presetClass="emph" presetSubtype="2" fill="hold" nodeType="afterEffect">
                                  <p:stCondLst>
                                    <p:cond delay="0"/>
                                  </p:stCondLst>
                                  <p:childTnLst>
                                    <p:animClr clrSpc="rgb" dir="cw">
                                      <p:cBhvr override="childStyle">
                                        <p:cTn id="16" dur="1000" fill="hold"/>
                                        <p:tgtEl>
                                          <p:spTgt spid="1040399">
                                            <p:txEl>
                                              <p:pRg st="0" end="0"/>
                                            </p:txEl>
                                          </p:spTgt>
                                        </p:tgtEl>
                                        <p:attrNameLst>
                                          <p:attrName>style.color</p:attrName>
                                        </p:attrNameLst>
                                      </p:cBhvr>
                                      <p:to>
                                        <a:srgbClr val="0000FF"/>
                                      </p:to>
                                    </p:animClr>
                                  </p:childTnLst>
                                </p:cTn>
                              </p:par>
                            </p:childTnLst>
                          </p:cTn>
                        </p:par>
                        <p:par>
                          <p:cTn id="17" fill="hold">
                            <p:stCondLst>
                              <p:cond delay="2000"/>
                            </p:stCondLst>
                            <p:childTnLst>
                              <p:par>
                                <p:cTn id="18" presetID="3" presetClass="emph" presetSubtype="2" fill="hold" nodeType="afterEffect">
                                  <p:stCondLst>
                                    <p:cond delay="0"/>
                                  </p:stCondLst>
                                  <p:childTnLst>
                                    <p:animClr clrSpc="rgb" dir="cw">
                                      <p:cBhvr override="childStyle">
                                        <p:cTn id="19" dur="1000" fill="hold"/>
                                        <p:tgtEl>
                                          <p:spTgt spid="1040399">
                                            <p:txEl>
                                              <p:pRg st="1" end="1"/>
                                            </p:txEl>
                                          </p:spTgt>
                                        </p:tgtEl>
                                        <p:attrNameLst>
                                          <p:attrName>style.color</p:attrName>
                                        </p:attrNameLst>
                                      </p:cBhvr>
                                      <p:to>
                                        <a:srgbClr val="0000FF"/>
                                      </p:to>
                                    </p:animClr>
                                  </p:childTnLst>
                                </p:cTn>
                              </p:par>
                            </p:childTnLst>
                          </p:cTn>
                        </p:par>
                        <p:par>
                          <p:cTn id="20" fill="hold">
                            <p:stCondLst>
                              <p:cond delay="3000"/>
                            </p:stCondLst>
                            <p:childTnLst>
                              <p:par>
                                <p:cTn id="21" presetID="3" presetClass="emph" presetSubtype="2" fill="hold" nodeType="afterEffect">
                                  <p:stCondLst>
                                    <p:cond delay="0"/>
                                  </p:stCondLst>
                                  <p:childTnLst>
                                    <p:animClr clrSpc="rgb" dir="cw">
                                      <p:cBhvr override="childStyle">
                                        <p:cTn id="22" dur="1000" fill="hold"/>
                                        <p:tgtEl>
                                          <p:spTgt spid="1040400">
                                            <p:txEl>
                                              <p:pRg st="0" end="0"/>
                                            </p:txEl>
                                          </p:spTgt>
                                        </p:tgtEl>
                                        <p:attrNameLst>
                                          <p:attrName>style.color</p:attrName>
                                        </p:attrNameLst>
                                      </p:cBhvr>
                                      <p:to>
                                        <a:srgbClr val="0000FF"/>
                                      </p:to>
                                    </p:animClr>
                                  </p:childTnLst>
                                </p:cTn>
                              </p:par>
                            </p:childTnLst>
                          </p:cTn>
                        </p:par>
                        <p:par>
                          <p:cTn id="23" fill="hold">
                            <p:stCondLst>
                              <p:cond delay="4000"/>
                            </p:stCondLst>
                            <p:childTnLst>
                              <p:par>
                                <p:cTn id="24" presetID="3" presetClass="emph" presetSubtype="2" fill="hold" nodeType="afterEffect">
                                  <p:stCondLst>
                                    <p:cond delay="0"/>
                                  </p:stCondLst>
                                  <p:childTnLst>
                                    <p:animClr clrSpc="rgb" dir="cw">
                                      <p:cBhvr override="childStyle">
                                        <p:cTn id="25" dur="1000" fill="hold"/>
                                        <p:tgtEl>
                                          <p:spTgt spid="1040400">
                                            <p:txEl>
                                              <p:pRg st="1" end="1"/>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8DB612-2084-400D-906D-4E5B83293C68}"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57C4CBA-7C84-4642-9DD4-128C3DCB37C5}" type="slidenum">
              <a:rPr lang="en-US"/>
              <a:pPr/>
              <a:t>95</a:t>
            </a:fld>
            <a:endParaRPr lang="en-US"/>
          </a:p>
        </p:txBody>
      </p:sp>
      <p:sp>
        <p:nvSpPr>
          <p:cNvPr id="1041410" name="Rectangle 2"/>
          <p:cNvSpPr>
            <a:spLocks noGrp="1" noChangeArrowheads="1"/>
          </p:cNvSpPr>
          <p:nvPr>
            <p:ph type="title"/>
          </p:nvPr>
        </p:nvSpPr>
        <p:spPr/>
        <p:txBody>
          <a:bodyPr/>
          <a:lstStyle/>
          <a:p>
            <a:r>
              <a:rPr lang="en-US"/>
              <a:t>Coin-Toss Models</a:t>
            </a:r>
          </a:p>
        </p:txBody>
      </p:sp>
      <p:sp>
        <p:nvSpPr>
          <p:cNvPr id="1041411" name="Rectangle 3"/>
          <p:cNvSpPr>
            <a:spLocks noGrp="1" noChangeArrowheads="1"/>
          </p:cNvSpPr>
          <p:nvPr>
            <p:ph type="body" idx="1"/>
          </p:nvPr>
        </p:nvSpPr>
        <p:spPr/>
        <p:txBody>
          <a:bodyPr/>
          <a:lstStyle/>
          <a:p>
            <a:r>
              <a:rPr lang="en-US" sz="2200"/>
              <a:t>A third form of HMM for explaining the observed sequence of coin toss outcomes is given in the next slide.</a:t>
            </a:r>
          </a:p>
          <a:p>
            <a:r>
              <a:rPr lang="en-US" sz="2200"/>
              <a:t>In this case:</a:t>
            </a:r>
          </a:p>
          <a:p>
            <a:pPr lvl="1"/>
            <a:r>
              <a:rPr lang="en-US" sz="2000"/>
              <a:t>There are three states in the model.</a:t>
            </a:r>
          </a:p>
          <a:p>
            <a:pPr lvl="1"/>
            <a:r>
              <a:rPr lang="en-US" sz="2000"/>
              <a:t>Each state corresponds to using one of the three biased coins, and</a:t>
            </a:r>
          </a:p>
          <a:p>
            <a:pPr lvl="1"/>
            <a:r>
              <a:rPr lang="en-US" sz="2000"/>
              <a:t>Selection is based on some probabilistic event.</a:t>
            </a:r>
          </a:p>
        </p:txBody>
      </p:sp>
    </p:spTree>
  </p:cSld>
  <p:clrMapOvr>
    <a:masterClrMapping/>
  </p:clrMapOvr>
  <p:transition spd="slow">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ate Placeholder 3"/>
          <p:cNvSpPr>
            <a:spLocks noGrp="1"/>
          </p:cNvSpPr>
          <p:nvPr>
            <p:ph type="dt" sz="half" idx="10"/>
          </p:nvPr>
        </p:nvSpPr>
        <p:spPr/>
        <p:txBody>
          <a:bodyPr/>
          <a:lstStyle/>
          <a:p>
            <a:fld id="{6B962D91-34C2-4A4F-BA30-804F12B64339}" type="datetime3">
              <a:rPr lang="en-US"/>
              <a:pPr/>
              <a:t>22 March 2017</a:t>
            </a:fld>
            <a:endParaRPr lang="en-US"/>
          </a:p>
        </p:txBody>
      </p:sp>
      <p:sp>
        <p:nvSpPr>
          <p:cNvPr id="52" name="Footer Placeholder 4"/>
          <p:cNvSpPr>
            <a:spLocks noGrp="1"/>
          </p:cNvSpPr>
          <p:nvPr>
            <p:ph type="ftr" sz="quarter" idx="11"/>
          </p:nvPr>
        </p:nvSpPr>
        <p:spPr/>
        <p:txBody>
          <a:bodyPr/>
          <a:lstStyle/>
          <a:p>
            <a:r>
              <a:rPr lang="en-US"/>
              <a:t>Veton Këpuska</a:t>
            </a:r>
          </a:p>
        </p:txBody>
      </p:sp>
      <p:sp>
        <p:nvSpPr>
          <p:cNvPr id="53" name="Slide Number Placeholder 5"/>
          <p:cNvSpPr>
            <a:spLocks noGrp="1"/>
          </p:cNvSpPr>
          <p:nvPr>
            <p:ph type="sldNum" sz="quarter" idx="12"/>
          </p:nvPr>
        </p:nvSpPr>
        <p:spPr/>
        <p:txBody>
          <a:bodyPr/>
          <a:lstStyle/>
          <a:p>
            <a:fld id="{66B82294-830A-422D-9B9E-55B01C9BCDC5}" type="slidenum">
              <a:rPr lang="en-US"/>
              <a:pPr/>
              <a:t>96</a:t>
            </a:fld>
            <a:endParaRPr lang="en-US"/>
          </a:p>
        </p:txBody>
      </p:sp>
      <p:sp>
        <p:nvSpPr>
          <p:cNvPr id="1042434" name="Rectangle 2"/>
          <p:cNvSpPr>
            <a:spLocks noGrp="1" noChangeArrowheads="1"/>
          </p:cNvSpPr>
          <p:nvPr>
            <p:ph type="title"/>
          </p:nvPr>
        </p:nvSpPr>
        <p:spPr/>
        <p:txBody>
          <a:bodyPr/>
          <a:lstStyle/>
          <a:p>
            <a:r>
              <a:rPr lang="en-US"/>
              <a:t>Coin-Toss Models</a:t>
            </a:r>
          </a:p>
        </p:txBody>
      </p:sp>
      <p:sp>
        <p:nvSpPr>
          <p:cNvPr id="1042436" name="Oval 4"/>
          <p:cNvSpPr>
            <a:spLocks noChangeArrowheads="1"/>
          </p:cNvSpPr>
          <p:nvPr/>
        </p:nvSpPr>
        <p:spPr bwMode="auto">
          <a:xfrm>
            <a:off x="1333500" y="267811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1</a:t>
            </a:r>
          </a:p>
        </p:txBody>
      </p:sp>
      <p:sp>
        <p:nvSpPr>
          <p:cNvPr id="1042437" name="Oval 5"/>
          <p:cNvSpPr>
            <a:spLocks noChangeArrowheads="1"/>
          </p:cNvSpPr>
          <p:nvPr/>
        </p:nvSpPr>
        <p:spPr bwMode="auto">
          <a:xfrm>
            <a:off x="3176588" y="2679700"/>
            <a:ext cx="376237"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2</a:t>
            </a:r>
          </a:p>
        </p:txBody>
      </p:sp>
      <p:sp>
        <p:nvSpPr>
          <p:cNvPr id="1042438" name="Oval 6"/>
          <p:cNvSpPr>
            <a:spLocks noChangeArrowheads="1"/>
          </p:cNvSpPr>
          <p:nvPr/>
        </p:nvSpPr>
        <p:spPr bwMode="auto">
          <a:xfrm>
            <a:off x="2260600" y="408146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3</a:t>
            </a:r>
          </a:p>
        </p:txBody>
      </p:sp>
      <p:cxnSp>
        <p:nvCxnSpPr>
          <p:cNvPr id="1042439" name="AutoShape 7"/>
          <p:cNvCxnSpPr>
            <a:cxnSpLocks noChangeShapeType="1"/>
            <a:stCxn id="1042436" idx="2"/>
            <a:endCxn id="1042436" idx="0"/>
          </p:cNvCxnSpPr>
          <p:nvPr/>
        </p:nvCxnSpPr>
        <p:spPr bwMode="auto">
          <a:xfrm rot="10800000" flipH="1">
            <a:off x="1333500" y="2678113"/>
            <a:ext cx="188913" cy="201612"/>
          </a:xfrm>
          <a:prstGeom prst="curvedConnector4">
            <a:avLst>
              <a:gd name="adj1" fmla="val -121009"/>
              <a:gd name="adj2" fmla="val 213384"/>
            </a:avLst>
          </a:prstGeom>
          <a:noFill/>
          <a:ln w="25400">
            <a:solidFill>
              <a:schemeClr val="tx1"/>
            </a:solidFill>
            <a:round/>
            <a:headEnd type="triangle" w="med" len="med"/>
            <a:tailEnd type="none" w="med" len="lg"/>
          </a:ln>
          <a:effectLst/>
        </p:spPr>
      </p:cxnSp>
      <p:cxnSp>
        <p:nvCxnSpPr>
          <p:cNvPr id="1042440" name="AutoShape 8"/>
          <p:cNvCxnSpPr>
            <a:cxnSpLocks noChangeShapeType="1"/>
            <a:stCxn id="1042436" idx="7"/>
            <a:endCxn id="1042437" idx="1"/>
          </p:cNvCxnSpPr>
          <p:nvPr/>
        </p:nvCxnSpPr>
        <p:spPr bwMode="auto">
          <a:xfrm rot="5400000" flipV="1">
            <a:off x="2442369" y="194865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42441" name="AutoShape 9"/>
          <p:cNvCxnSpPr>
            <a:cxnSpLocks noChangeShapeType="1"/>
            <a:stCxn id="1042437" idx="3"/>
            <a:endCxn id="1042436" idx="5"/>
          </p:cNvCxnSpPr>
          <p:nvPr/>
        </p:nvCxnSpPr>
        <p:spPr bwMode="auto">
          <a:xfrm rot="16200000" flipV="1">
            <a:off x="2442369" y="223440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42442" name="AutoShape 10"/>
          <p:cNvCxnSpPr>
            <a:cxnSpLocks noChangeShapeType="1"/>
            <a:stCxn id="1042437" idx="0"/>
            <a:endCxn id="1042437" idx="6"/>
          </p:cNvCxnSpPr>
          <p:nvPr/>
        </p:nvCxnSpPr>
        <p:spPr bwMode="auto">
          <a:xfrm rot="5400000" flipV="1">
            <a:off x="3358356" y="2686844"/>
            <a:ext cx="201613" cy="187325"/>
          </a:xfrm>
          <a:prstGeom prst="curvedConnector4">
            <a:avLst>
              <a:gd name="adj1" fmla="val -113384"/>
              <a:gd name="adj2" fmla="val 222032"/>
            </a:avLst>
          </a:prstGeom>
          <a:noFill/>
          <a:ln w="25400">
            <a:solidFill>
              <a:schemeClr val="tx1"/>
            </a:solidFill>
            <a:round/>
            <a:headEnd/>
            <a:tailEnd type="triangle" w="med" len="lg"/>
          </a:ln>
          <a:effectLst/>
        </p:spPr>
      </p:cxnSp>
      <p:cxnSp>
        <p:nvCxnSpPr>
          <p:cNvPr id="1042443" name="AutoShape 11"/>
          <p:cNvCxnSpPr>
            <a:cxnSpLocks noChangeShapeType="1"/>
            <a:stCxn id="1042437" idx="5"/>
            <a:endCxn id="1042438" idx="6"/>
          </p:cNvCxnSpPr>
          <p:nvPr/>
        </p:nvCxnSpPr>
        <p:spPr bwMode="auto">
          <a:xfrm rot="5400000">
            <a:off x="2437607" y="3223419"/>
            <a:ext cx="1258887" cy="860425"/>
          </a:xfrm>
          <a:prstGeom prst="curvedConnector2">
            <a:avLst/>
          </a:prstGeom>
          <a:noFill/>
          <a:ln w="25400">
            <a:solidFill>
              <a:schemeClr val="tx1"/>
            </a:solidFill>
            <a:round/>
            <a:headEnd/>
            <a:tailEnd type="triangle" w="med" len="lg"/>
          </a:ln>
          <a:effectLst/>
        </p:spPr>
      </p:cxnSp>
      <p:cxnSp>
        <p:nvCxnSpPr>
          <p:cNvPr id="1042444" name="AutoShape 12"/>
          <p:cNvCxnSpPr>
            <a:cxnSpLocks noChangeShapeType="1"/>
            <a:stCxn id="1042437" idx="4"/>
            <a:endCxn id="1042438" idx="0"/>
          </p:cNvCxnSpPr>
          <p:nvPr/>
        </p:nvCxnSpPr>
        <p:spPr bwMode="auto">
          <a:xfrm rot="5400000">
            <a:off x="2408238" y="3124200"/>
            <a:ext cx="998538" cy="915987"/>
          </a:xfrm>
          <a:prstGeom prst="curvedConnector3">
            <a:avLst>
              <a:gd name="adj1" fmla="val 49921"/>
            </a:avLst>
          </a:prstGeom>
          <a:noFill/>
          <a:ln w="25400">
            <a:solidFill>
              <a:schemeClr val="tx1"/>
            </a:solidFill>
            <a:round/>
            <a:headEnd type="triangle" w="med" len="med"/>
            <a:tailEnd type="none" w="med" len="lg"/>
          </a:ln>
          <a:effectLst/>
        </p:spPr>
      </p:cxnSp>
      <p:cxnSp>
        <p:nvCxnSpPr>
          <p:cNvPr id="1042445" name="AutoShape 13"/>
          <p:cNvCxnSpPr>
            <a:cxnSpLocks noChangeShapeType="1"/>
            <a:stCxn id="1042438" idx="0"/>
            <a:endCxn id="1042436" idx="4"/>
          </p:cNvCxnSpPr>
          <p:nvPr/>
        </p:nvCxnSpPr>
        <p:spPr bwMode="auto">
          <a:xfrm rot="5400000" flipH="1">
            <a:off x="1485900" y="3117851"/>
            <a:ext cx="1000125" cy="927100"/>
          </a:xfrm>
          <a:prstGeom prst="curvedConnector3">
            <a:avLst>
              <a:gd name="adj1" fmla="val 50000"/>
            </a:avLst>
          </a:prstGeom>
          <a:noFill/>
          <a:ln w="25400">
            <a:solidFill>
              <a:schemeClr val="tx1"/>
            </a:solidFill>
            <a:round/>
            <a:headEnd/>
            <a:tailEnd type="triangle" w="med" len="lg"/>
          </a:ln>
          <a:effectLst/>
        </p:spPr>
      </p:cxnSp>
      <p:cxnSp>
        <p:nvCxnSpPr>
          <p:cNvPr id="1042446" name="AutoShape 14"/>
          <p:cNvCxnSpPr>
            <a:cxnSpLocks noChangeShapeType="1"/>
            <a:stCxn id="1042436" idx="3"/>
            <a:endCxn id="1042438" idx="2"/>
          </p:cNvCxnSpPr>
          <p:nvPr/>
        </p:nvCxnSpPr>
        <p:spPr bwMode="auto">
          <a:xfrm rot="16200000" flipH="1">
            <a:off x="1194594" y="3217069"/>
            <a:ext cx="1260475" cy="871537"/>
          </a:xfrm>
          <a:prstGeom prst="curvedConnector2">
            <a:avLst/>
          </a:prstGeom>
          <a:noFill/>
          <a:ln w="25400">
            <a:solidFill>
              <a:schemeClr val="tx1"/>
            </a:solidFill>
            <a:round/>
            <a:headEnd/>
            <a:tailEnd type="triangle" w="med" len="lg"/>
          </a:ln>
          <a:effectLst/>
        </p:spPr>
      </p:cxnSp>
      <p:cxnSp>
        <p:nvCxnSpPr>
          <p:cNvPr id="1042447" name="AutoShape 15"/>
          <p:cNvCxnSpPr>
            <a:cxnSpLocks noChangeShapeType="1"/>
            <a:stCxn id="1042438" idx="6"/>
            <a:endCxn id="1042438" idx="2"/>
          </p:cNvCxnSpPr>
          <p:nvPr/>
        </p:nvCxnSpPr>
        <p:spPr bwMode="auto">
          <a:xfrm flipH="1">
            <a:off x="2260600" y="4283075"/>
            <a:ext cx="376238" cy="1588"/>
          </a:xfrm>
          <a:prstGeom prst="curvedConnector5">
            <a:avLst>
              <a:gd name="adj1" fmla="val -60338"/>
              <a:gd name="adj2" fmla="val 32900000"/>
              <a:gd name="adj3" fmla="val 160759"/>
            </a:avLst>
          </a:prstGeom>
          <a:noFill/>
          <a:ln w="25400">
            <a:solidFill>
              <a:schemeClr val="tx1"/>
            </a:solidFill>
            <a:round/>
            <a:headEnd/>
            <a:tailEnd type="triangle" w="med" len="lg"/>
          </a:ln>
          <a:effectLst/>
        </p:spPr>
      </p:cxnSp>
      <p:sp>
        <p:nvSpPr>
          <p:cNvPr id="1042451" name="Text Box 19"/>
          <p:cNvSpPr txBox="1">
            <a:spLocks noChangeArrowheads="1"/>
          </p:cNvSpPr>
          <p:nvPr/>
        </p:nvSpPr>
        <p:spPr bwMode="auto">
          <a:xfrm>
            <a:off x="654050" y="2282825"/>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11</a:t>
            </a:r>
          </a:p>
        </p:txBody>
      </p:sp>
      <p:sp>
        <p:nvSpPr>
          <p:cNvPr id="1042452" name="Text Box 20"/>
          <p:cNvSpPr txBox="1">
            <a:spLocks noChangeArrowheads="1"/>
          </p:cNvSpPr>
          <p:nvPr/>
        </p:nvSpPr>
        <p:spPr bwMode="auto">
          <a:xfrm>
            <a:off x="2103438" y="2141538"/>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12</a:t>
            </a:r>
          </a:p>
        </p:txBody>
      </p:sp>
      <p:sp>
        <p:nvSpPr>
          <p:cNvPr id="1042453" name="Text Box 21"/>
          <p:cNvSpPr txBox="1">
            <a:spLocks noChangeArrowheads="1"/>
          </p:cNvSpPr>
          <p:nvPr/>
        </p:nvSpPr>
        <p:spPr bwMode="auto">
          <a:xfrm>
            <a:off x="2114550" y="2990850"/>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21</a:t>
            </a:r>
          </a:p>
        </p:txBody>
      </p:sp>
      <p:sp>
        <p:nvSpPr>
          <p:cNvPr id="1042454" name="Text Box 22"/>
          <p:cNvSpPr txBox="1">
            <a:spLocks noChangeArrowheads="1"/>
          </p:cNvSpPr>
          <p:nvPr/>
        </p:nvSpPr>
        <p:spPr bwMode="auto">
          <a:xfrm>
            <a:off x="3513138" y="2246313"/>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22</a:t>
            </a:r>
          </a:p>
        </p:txBody>
      </p:sp>
      <p:sp>
        <p:nvSpPr>
          <p:cNvPr id="1042458" name="Text Box 26"/>
          <p:cNvSpPr txBox="1">
            <a:spLocks noChangeArrowheads="1"/>
          </p:cNvSpPr>
          <p:nvPr/>
        </p:nvSpPr>
        <p:spPr bwMode="auto">
          <a:xfrm>
            <a:off x="1693863" y="3541713"/>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31</a:t>
            </a:r>
          </a:p>
        </p:txBody>
      </p:sp>
      <p:sp>
        <p:nvSpPr>
          <p:cNvPr id="1042460" name="Text Box 28"/>
          <p:cNvSpPr txBox="1">
            <a:spLocks noChangeArrowheads="1"/>
          </p:cNvSpPr>
          <p:nvPr/>
        </p:nvSpPr>
        <p:spPr bwMode="auto">
          <a:xfrm>
            <a:off x="2543175" y="3562350"/>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32</a:t>
            </a:r>
          </a:p>
        </p:txBody>
      </p:sp>
      <p:sp>
        <p:nvSpPr>
          <p:cNvPr id="1042461" name="Text Box 29"/>
          <p:cNvSpPr txBox="1">
            <a:spLocks noChangeArrowheads="1"/>
          </p:cNvSpPr>
          <p:nvPr/>
        </p:nvSpPr>
        <p:spPr bwMode="auto">
          <a:xfrm>
            <a:off x="3209925" y="3714750"/>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23</a:t>
            </a:r>
          </a:p>
        </p:txBody>
      </p:sp>
      <p:sp>
        <p:nvSpPr>
          <p:cNvPr id="1042462" name="Text Box 30"/>
          <p:cNvSpPr txBox="1">
            <a:spLocks noChangeArrowheads="1"/>
          </p:cNvSpPr>
          <p:nvPr/>
        </p:nvSpPr>
        <p:spPr bwMode="auto">
          <a:xfrm>
            <a:off x="2106613" y="4745038"/>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33</a:t>
            </a:r>
          </a:p>
        </p:txBody>
      </p:sp>
      <p:sp>
        <p:nvSpPr>
          <p:cNvPr id="1042463" name="Text Box 31"/>
          <p:cNvSpPr txBox="1">
            <a:spLocks noGrp="1" noChangeArrowheads="1"/>
          </p:cNvSpPr>
          <p:nvPr>
            <p:ph type="body" idx="1"/>
          </p:nvPr>
        </p:nvSpPr>
        <p:spPr>
          <a:noFill/>
          <a:ln/>
        </p:spPr>
        <p:txBody>
          <a:bodyPr/>
          <a:lstStyle/>
          <a:p>
            <a:pPr eaLnBrk="0" hangingPunct="0">
              <a:spcBef>
                <a:spcPct val="50000"/>
              </a:spcBef>
              <a:buClrTx/>
              <a:buFontTx/>
              <a:buNone/>
            </a:pPr>
            <a:r>
              <a:rPr lang="en-US"/>
              <a:t> </a:t>
            </a:r>
          </a:p>
        </p:txBody>
      </p:sp>
      <p:sp>
        <p:nvSpPr>
          <p:cNvPr id="1042464" name="Text Box 32"/>
          <p:cNvSpPr txBox="1">
            <a:spLocks noChangeArrowheads="1"/>
          </p:cNvSpPr>
          <p:nvPr/>
        </p:nvSpPr>
        <p:spPr bwMode="auto">
          <a:xfrm>
            <a:off x="1079500" y="3736975"/>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13</a:t>
            </a:r>
          </a:p>
        </p:txBody>
      </p:sp>
      <p:sp>
        <p:nvSpPr>
          <p:cNvPr id="1042465" name="Text Box 33"/>
          <p:cNvSpPr txBox="1">
            <a:spLocks noChangeArrowheads="1"/>
          </p:cNvSpPr>
          <p:nvPr/>
        </p:nvSpPr>
        <p:spPr bwMode="auto">
          <a:xfrm>
            <a:off x="4343400" y="1581150"/>
            <a:ext cx="4238625" cy="1314450"/>
          </a:xfrm>
          <a:prstGeom prst="rect">
            <a:avLst/>
          </a:prstGeom>
          <a:noFill/>
          <a:ln w="25400" algn="ctr">
            <a:noFill/>
            <a:miter lim="800000"/>
            <a:headEnd/>
            <a:tailEnd type="none" w="med" len="lg"/>
          </a:ln>
          <a:effectLst/>
        </p:spPr>
        <p:txBody>
          <a:bodyPr>
            <a:spAutoFit/>
          </a:bodyPr>
          <a:lstStyle/>
          <a:p>
            <a:pPr algn="l"/>
            <a:r>
              <a:rPr lang="en-US"/>
              <a:t>3- Coins Model</a:t>
            </a:r>
            <a:br>
              <a:rPr lang="en-US"/>
            </a:br>
            <a:r>
              <a:rPr lang="en-US"/>
              <a:t>(Hidden Markov Model)</a:t>
            </a:r>
          </a:p>
          <a:p>
            <a:pPr algn="l"/>
            <a:r>
              <a:rPr lang="en-US">
                <a:latin typeface="Courier New" pitchFamily="49" charset="0"/>
              </a:rPr>
              <a:t>O = H H T T H T H H T T H …</a:t>
            </a:r>
          </a:p>
          <a:p>
            <a:pPr algn="l"/>
            <a:r>
              <a:rPr lang="en-US">
                <a:latin typeface="Courier New" pitchFamily="49" charset="0"/>
              </a:rPr>
              <a:t>S = 3 1 2 3 3 1 1 2 3 1 3 …</a:t>
            </a:r>
          </a:p>
        </p:txBody>
      </p:sp>
      <p:graphicFrame>
        <p:nvGraphicFramePr>
          <p:cNvPr id="1042501" name="Group 69"/>
          <p:cNvGraphicFramePr>
            <a:graphicFrameLocks noGrp="1"/>
          </p:cNvGraphicFramePr>
          <p:nvPr/>
        </p:nvGraphicFramePr>
        <p:xfrm>
          <a:off x="3324225" y="4616450"/>
          <a:ext cx="5162550" cy="1463040"/>
        </p:xfrm>
        <a:graphic>
          <a:graphicData uri="http://schemas.openxmlformats.org/drawingml/2006/table">
            <a:tbl>
              <a:tblPr/>
              <a:tblGrid>
                <a:gridCol w="1290638"/>
                <a:gridCol w="1290637"/>
                <a:gridCol w="1290638"/>
                <a:gridCol w="1290637"/>
              </a:tblGrid>
              <a:tr h="2206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State</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hMerge="1">
                  <a:txBody>
                    <a:bodyPr/>
                    <a:lstStyle/>
                    <a:p>
                      <a:endParaRPr lang="en-US"/>
                    </a:p>
                  </a:txBody>
                  <a:tcPr/>
                </a:tc>
                <a:tc hMerge="1">
                  <a:txBody>
                    <a:bodyPr/>
                    <a:lstStyle/>
                    <a:p>
                      <a:endParaRPr lang="en-US"/>
                    </a:p>
                  </a:txBody>
                  <a:tcPr/>
                </a:tc>
              </a:tr>
              <a:tr h="2206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Probability</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2206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P(H)</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a:t>
                      </a:r>
                      <a:r>
                        <a:rPr kumimoji="0" lang="en-US" sz="1800" b="0" i="0" u="none" strike="noStrike" cap="none" normalizeH="0" baseline="-2500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a:t>
                      </a:r>
                      <a:r>
                        <a:rPr kumimoji="0" lang="en-US" sz="1800" b="0" i="0" u="none" strike="noStrike" cap="none" normalizeH="0" baseline="-2500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a:t>
                      </a:r>
                      <a:r>
                        <a:rPr kumimoji="0" lang="en-US" sz="1800" b="0" i="0" u="none" strike="noStrike" cap="none" normalizeH="0" baseline="-2500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r>
              <a:tr h="2206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P(T)</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1-P</a:t>
                      </a:r>
                      <a:r>
                        <a:rPr kumimoji="0" lang="en-US" sz="1800" b="0" i="0" u="none" strike="noStrike" cap="none" normalizeH="0" baseline="-2500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1-P</a:t>
                      </a:r>
                      <a:r>
                        <a:rPr kumimoji="0" lang="en-US" sz="1800" b="0" i="0" u="none" strike="noStrike" cap="none" normalizeH="0" baseline="-2500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1-P</a:t>
                      </a:r>
                      <a:r>
                        <a:rPr kumimoji="0" lang="en-US" sz="1800" b="0" i="0" u="none" strike="noStrike" cap="none" normalizeH="0" baseline="-2500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r>
            </a:tbl>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042452">
                                            <p:txEl>
                                              <p:pRg st="0" end="0"/>
                                            </p:txEl>
                                          </p:spTgt>
                                        </p:tgtEl>
                                        <p:attrNameLst>
                                          <p:attrName>style.color</p:attrName>
                                        </p:attrNameLst>
                                      </p:cBhvr>
                                      <p:to>
                                        <a:srgbClr val="0000FF"/>
                                      </p:to>
                                    </p:animClr>
                                  </p:childTnLst>
                                </p:cTn>
                              </p:par>
                            </p:childTnLst>
                          </p:cTn>
                        </p:par>
                        <p:par>
                          <p:cTn id="7" fill="hold">
                            <p:stCondLst>
                              <p:cond delay="1000"/>
                            </p:stCondLst>
                            <p:childTnLst>
                              <p:par>
                                <p:cTn id="8" presetID="3" presetClass="emph" presetSubtype="2" fill="hold" nodeType="afterEffect">
                                  <p:stCondLst>
                                    <p:cond delay="0"/>
                                  </p:stCondLst>
                                  <p:childTnLst>
                                    <p:animClr clrSpc="rgb" dir="cw">
                                      <p:cBhvr override="childStyle">
                                        <p:cTn id="9" dur="1000" fill="hold"/>
                                        <p:tgtEl>
                                          <p:spTgt spid="1042451">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0381CE-9AFC-4FA2-8006-03E5581D4D47}"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635728F-D4AD-46E8-8E5B-573C5D070B3F}" type="slidenum">
              <a:rPr lang="en-US"/>
              <a:pPr/>
              <a:t>97</a:t>
            </a:fld>
            <a:endParaRPr lang="en-US"/>
          </a:p>
        </p:txBody>
      </p:sp>
      <p:sp>
        <p:nvSpPr>
          <p:cNvPr id="1043458" name="Rectangle 2"/>
          <p:cNvSpPr>
            <a:spLocks noGrp="1" noChangeArrowheads="1"/>
          </p:cNvSpPr>
          <p:nvPr>
            <p:ph type="title"/>
          </p:nvPr>
        </p:nvSpPr>
        <p:spPr/>
        <p:txBody>
          <a:bodyPr/>
          <a:lstStyle/>
          <a:p>
            <a:r>
              <a:rPr lang="en-US"/>
              <a:t>Coin-Toss Models</a:t>
            </a:r>
          </a:p>
        </p:txBody>
      </p:sp>
      <p:sp>
        <p:nvSpPr>
          <p:cNvPr id="1043459" name="Rectangle 3"/>
          <p:cNvSpPr>
            <a:spLocks noGrp="1" noChangeArrowheads="1"/>
          </p:cNvSpPr>
          <p:nvPr>
            <p:ph type="body" idx="1"/>
          </p:nvPr>
        </p:nvSpPr>
        <p:spPr/>
        <p:txBody>
          <a:bodyPr/>
          <a:lstStyle/>
          <a:p>
            <a:r>
              <a:rPr lang="en-US" sz="1800"/>
              <a:t>Given the choice among the three models shown for explaining the observed sequence of heads and tails, a natural question would be which model best matches the actual observations.</a:t>
            </a:r>
          </a:p>
          <a:p>
            <a:pPr lvl="1"/>
            <a:r>
              <a:rPr lang="en-US" sz="1600"/>
              <a:t>It should be clear that the simple one-coin model has only one unknown parameter,</a:t>
            </a:r>
          </a:p>
          <a:p>
            <a:pPr lvl="1"/>
            <a:r>
              <a:rPr lang="en-US" sz="1600"/>
              <a:t>The two-coin model has four unknown parameters, and</a:t>
            </a:r>
          </a:p>
          <a:p>
            <a:pPr lvl="1"/>
            <a:r>
              <a:rPr lang="en-US" sz="1600"/>
              <a:t>The three-coin model has nine unknown parameters.</a:t>
            </a:r>
          </a:p>
          <a:p>
            <a:pPr lvl="1"/>
            <a:endParaRPr lang="en-US" sz="1600"/>
          </a:p>
          <a:p>
            <a:r>
              <a:rPr lang="en-US" sz="1800"/>
              <a:t>HMM with larger number of parameters inherently has greater number of degrees of freedom and thus potentially more capable of modeling a series of coin-tossing experiments than HMM’s with smaller number of parameters. </a:t>
            </a:r>
          </a:p>
          <a:p>
            <a:r>
              <a:rPr lang="en-US" sz="1800"/>
              <a:t>Although  this is theoretically true, practical considerations impose some strong limitations on the size of models that we can consider.</a:t>
            </a:r>
          </a:p>
        </p:txBody>
      </p:sp>
    </p:spTree>
  </p:cSld>
  <p:clrMapOvr>
    <a:masterClrMapping/>
  </p:clrMapOvr>
  <p:transition spd="slow">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8C2BD2-DC0A-4138-91AD-000A6D386DBC}"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BC54C32-FDFC-430A-89D7-1E776BD0F98B}" type="slidenum">
              <a:rPr lang="en-US"/>
              <a:pPr/>
              <a:t>98</a:t>
            </a:fld>
            <a:endParaRPr lang="en-US"/>
          </a:p>
        </p:txBody>
      </p:sp>
      <p:sp>
        <p:nvSpPr>
          <p:cNvPr id="1044482" name="Rectangle 2"/>
          <p:cNvSpPr>
            <a:spLocks noGrp="1" noChangeArrowheads="1"/>
          </p:cNvSpPr>
          <p:nvPr>
            <p:ph type="title"/>
          </p:nvPr>
        </p:nvSpPr>
        <p:spPr/>
        <p:txBody>
          <a:bodyPr/>
          <a:lstStyle/>
          <a:p>
            <a:r>
              <a:rPr lang="en-US"/>
              <a:t>Coin-Toss Models</a:t>
            </a:r>
          </a:p>
        </p:txBody>
      </p:sp>
      <p:sp>
        <p:nvSpPr>
          <p:cNvPr id="1044483" name="Rectangle 3"/>
          <p:cNvSpPr>
            <a:spLocks noGrp="1" noChangeArrowheads="1"/>
          </p:cNvSpPr>
          <p:nvPr>
            <p:ph type="body" idx="1"/>
          </p:nvPr>
        </p:nvSpPr>
        <p:spPr/>
        <p:txBody>
          <a:bodyPr/>
          <a:lstStyle/>
          <a:p>
            <a:pPr>
              <a:lnSpc>
                <a:spcPct val="90000"/>
              </a:lnSpc>
            </a:pPr>
            <a:r>
              <a:rPr lang="en-US" sz="1800" dirty="0"/>
              <a:t>Another fundamental question here is whether the observed head-tail sequence is long and rich enough to be able to specify a complex model.</a:t>
            </a:r>
          </a:p>
          <a:p>
            <a:pPr>
              <a:lnSpc>
                <a:spcPct val="90000"/>
              </a:lnSpc>
            </a:pPr>
            <a:r>
              <a:rPr lang="en-US" sz="1800" dirty="0"/>
              <a:t>Also, it might just be the case that only a single coin is being tossed. In such a case it would be inappropriate to use three-coin model because it would be using an underspecified system.</a:t>
            </a:r>
          </a:p>
        </p:txBody>
      </p:sp>
    </p:spTree>
  </p:cSld>
  <p:clrMapOvr>
    <a:masterClrMapping/>
  </p:clrMapOvr>
  <p:transition spd="slow">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AE8E29-99BA-43FC-9FE0-C3D1E4A11E6A}" type="datetime3">
              <a:rPr lang="en-US"/>
              <a:pPr/>
              <a:t>22 March 2017</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C2C638D-E557-4764-AB6A-C01E70966D6E}" type="slidenum">
              <a:rPr lang="en-US"/>
              <a:pPr/>
              <a:t>99</a:t>
            </a:fld>
            <a:endParaRPr lang="en-US"/>
          </a:p>
        </p:txBody>
      </p:sp>
      <p:sp>
        <p:nvSpPr>
          <p:cNvPr id="1045506" name="Rectangle 2"/>
          <p:cNvSpPr>
            <a:spLocks noGrp="1" noChangeArrowheads="1"/>
          </p:cNvSpPr>
          <p:nvPr>
            <p:ph type="title"/>
          </p:nvPr>
        </p:nvSpPr>
        <p:spPr/>
        <p:txBody>
          <a:bodyPr/>
          <a:lstStyle/>
          <a:p>
            <a:r>
              <a:rPr lang="en-US"/>
              <a:t>The Urn-and-Ball Model</a:t>
            </a:r>
          </a:p>
        </p:txBody>
      </p:sp>
      <p:sp>
        <p:nvSpPr>
          <p:cNvPr id="1045507" name="Rectangle 3"/>
          <p:cNvSpPr>
            <a:spLocks noGrp="1" noChangeArrowheads="1"/>
          </p:cNvSpPr>
          <p:nvPr>
            <p:ph type="body" idx="1"/>
          </p:nvPr>
        </p:nvSpPr>
        <p:spPr/>
        <p:txBody>
          <a:bodyPr/>
          <a:lstStyle/>
          <a:p>
            <a:pPr>
              <a:lnSpc>
                <a:spcPct val="80000"/>
              </a:lnSpc>
            </a:pPr>
            <a:r>
              <a:rPr lang="en-US" sz="1800" dirty="0"/>
              <a:t>To extend the ideas of the HMM to a somewhat more complicated situation, consider the urn-and-ball system depicted in the </a:t>
            </a:r>
            <a:r>
              <a:rPr lang="en-US" sz="1800" dirty="0" smtClean="0"/>
              <a:t>figure (next slide).</a:t>
            </a:r>
            <a:endParaRPr lang="en-US" sz="1800" dirty="0"/>
          </a:p>
          <a:p>
            <a:pPr>
              <a:lnSpc>
                <a:spcPct val="80000"/>
              </a:lnSpc>
            </a:pPr>
            <a:r>
              <a:rPr lang="en-US" sz="1800" dirty="0"/>
              <a:t>Assume that there are N (large) brass urns in a room.</a:t>
            </a:r>
          </a:p>
          <a:p>
            <a:pPr>
              <a:lnSpc>
                <a:spcPct val="80000"/>
              </a:lnSpc>
            </a:pPr>
            <a:r>
              <a:rPr lang="en-US" sz="1800" dirty="0"/>
              <a:t>Assume that there are M distinct colors.</a:t>
            </a:r>
          </a:p>
          <a:p>
            <a:pPr>
              <a:lnSpc>
                <a:spcPct val="80000"/>
              </a:lnSpc>
            </a:pPr>
            <a:r>
              <a:rPr lang="en-US" sz="1800" dirty="0"/>
              <a:t>Within each urn there is a large quantity of colored marbles.</a:t>
            </a:r>
          </a:p>
          <a:p>
            <a:pPr>
              <a:lnSpc>
                <a:spcPct val="80000"/>
              </a:lnSpc>
            </a:pPr>
            <a:r>
              <a:rPr lang="en-US" sz="1800" dirty="0"/>
              <a:t>A physical process for obtaining observations is as follows:</a:t>
            </a:r>
          </a:p>
          <a:p>
            <a:pPr lvl="1">
              <a:lnSpc>
                <a:spcPct val="80000"/>
              </a:lnSpc>
            </a:pPr>
            <a:r>
              <a:rPr lang="en-US" sz="1600" dirty="0"/>
              <a:t>A </a:t>
            </a:r>
            <a:r>
              <a:rPr lang="en-US" sz="1600" dirty="0" smtClean="0"/>
              <a:t>“genie” </a:t>
            </a:r>
            <a:r>
              <a:rPr lang="en-US" sz="1600" dirty="0"/>
              <a:t>is in the room, and according to some </a:t>
            </a:r>
            <a:r>
              <a:rPr lang="en-US" sz="1600" b="1" i="1" dirty="0"/>
              <a:t>random procedure</a:t>
            </a:r>
            <a:r>
              <a:rPr lang="en-US" sz="1600" dirty="0"/>
              <a:t>, it chooses an initial urn.</a:t>
            </a:r>
          </a:p>
          <a:p>
            <a:pPr lvl="1">
              <a:lnSpc>
                <a:spcPct val="80000"/>
              </a:lnSpc>
            </a:pPr>
            <a:r>
              <a:rPr lang="en-US" sz="1600" dirty="0"/>
              <a:t>From this urn, </a:t>
            </a:r>
            <a:r>
              <a:rPr lang="en-US" sz="1600" b="1" i="1" dirty="0"/>
              <a:t>a ball is chosen at random</a:t>
            </a:r>
            <a:r>
              <a:rPr lang="en-US" sz="1600" dirty="0"/>
              <a:t>, and its color is recorded as the observation.</a:t>
            </a:r>
          </a:p>
          <a:p>
            <a:pPr lvl="1">
              <a:lnSpc>
                <a:spcPct val="80000"/>
              </a:lnSpc>
            </a:pPr>
            <a:r>
              <a:rPr lang="en-US" sz="1600" dirty="0"/>
              <a:t>The </a:t>
            </a:r>
            <a:r>
              <a:rPr lang="en-US" sz="1600" b="1" i="1" dirty="0"/>
              <a:t>ball is then replaced </a:t>
            </a:r>
            <a:r>
              <a:rPr lang="en-US" sz="1600" dirty="0"/>
              <a:t>in the urn </a:t>
            </a:r>
            <a:r>
              <a:rPr lang="en-US" sz="1600" dirty="0" smtClean="0"/>
              <a:t>from </a:t>
            </a:r>
            <a:r>
              <a:rPr lang="en-US" sz="1600" dirty="0"/>
              <a:t>which it was selected.</a:t>
            </a:r>
          </a:p>
          <a:p>
            <a:pPr lvl="1">
              <a:lnSpc>
                <a:spcPct val="80000"/>
              </a:lnSpc>
            </a:pPr>
            <a:r>
              <a:rPr lang="en-US" sz="1600" dirty="0"/>
              <a:t>A </a:t>
            </a:r>
            <a:r>
              <a:rPr lang="en-US" sz="1600" b="1" i="1" dirty="0"/>
              <a:t>new urn is then selected </a:t>
            </a:r>
            <a:r>
              <a:rPr lang="en-US" sz="1600" dirty="0"/>
              <a:t>according to the </a:t>
            </a:r>
            <a:r>
              <a:rPr lang="en-US" sz="1600" b="1" i="1" dirty="0"/>
              <a:t>random selection procedure </a:t>
            </a:r>
            <a:r>
              <a:rPr lang="en-US" sz="1600" dirty="0"/>
              <a:t>associated with the current urn.</a:t>
            </a:r>
          </a:p>
          <a:p>
            <a:pPr lvl="1">
              <a:lnSpc>
                <a:spcPct val="80000"/>
              </a:lnSpc>
            </a:pPr>
            <a:r>
              <a:rPr lang="en-US" sz="1600" dirty="0"/>
              <a:t>Ball selection process is repeated.</a:t>
            </a:r>
          </a:p>
          <a:p>
            <a:pPr>
              <a:lnSpc>
                <a:spcPct val="80000"/>
              </a:lnSpc>
            </a:pPr>
            <a:r>
              <a:rPr lang="en-US" sz="1800" dirty="0"/>
              <a:t>This entire process generates a finite observation sequence of colors, which we would like to model as the observable output of an HMM.</a:t>
            </a: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125198</TotalTime>
  <Words>18152</Words>
  <Application>Microsoft Office PowerPoint</Application>
  <PresentationFormat>On-screen Show (4:3)</PresentationFormat>
  <Paragraphs>2678</Paragraphs>
  <Slides>248</Slides>
  <Notes>94</Notes>
  <HiddenSlides>18</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3</vt:i4>
      </vt:variant>
      <vt:variant>
        <vt:lpstr>Slide Titles</vt:lpstr>
      </vt:variant>
      <vt:variant>
        <vt:i4>248</vt:i4>
      </vt:variant>
    </vt:vector>
  </HeadingPairs>
  <TitlesOfParts>
    <vt:vector size="268" baseType="lpstr">
      <vt:lpstr>Arial Unicode MS</vt:lpstr>
      <vt:lpstr>GulimChe</vt:lpstr>
      <vt:lpstr>Arial</vt:lpstr>
      <vt:lpstr>Arial Narrow</vt:lpstr>
      <vt:lpstr>Arial Rounded MT Bold</vt:lpstr>
      <vt:lpstr>Black Chancery</vt:lpstr>
      <vt:lpstr>Courier New</vt:lpstr>
      <vt:lpstr>Edwardian Script ITC</vt:lpstr>
      <vt:lpstr>Forte</vt:lpstr>
      <vt:lpstr>Georgia</vt:lpstr>
      <vt:lpstr>Kunstler Script</vt:lpstr>
      <vt:lpstr>Stencil</vt:lpstr>
      <vt:lpstr>Symbol</vt:lpstr>
      <vt:lpstr>Times New Roman</vt:lpstr>
      <vt:lpstr>Verdana</vt:lpstr>
      <vt:lpstr>Wingdings</vt:lpstr>
      <vt:lpstr>Profile</vt:lpstr>
      <vt:lpstr>Equation</vt:lpstr>
      <vt:lpstr>Visio</vt:lpstr>
      <vt:lpstr>Photo Editor Photo</vt:lpstr>
      <vt:lpstr>Search and Decoding in Speech Recognition</vt:lpstr>
      <vt:lpstr>Automatic Speech Recognition</vt:lpstr>
      <vt:lpstr>Application Areas</vt:lpstr>
      <vt:lpstr>Application Areas</vt:lpstr>
      <vt:lpstr>Application Areas</vt:lpstr>
      <vt:lpstr>Parameters that define Speech Recognition Applications</vt:lpstr>
      <vt:lpstr>Parameters that define Speech Recognition Applications</vt:lpstr>
      <vt:lpstr>Parameters that define Speech Recognition Applications</vt:lpstr>
      <vt:lpstr>Parameters that define Speech Recognition Applications</vt:lpstr>
      <vt:lpstr>Performance of Speech Recognition on Various Tasks</vt:lpstr>
      <vt:lpstr>Performance of Speech Recognition on Various Tasks</vt:lpstr>
      <vt:lpstr>Fundamentals of LVCSR</vt:lpstr>
      <vt:lpstr>LVCSR and HMM’s</vt:lpstr>
      <vt:lpstr>Speech Recognition Systems Architecture</vt:lpstr>
      <vt:lpstr>Speech Recognition Systems Architecture</vt:lpstr>
      <vt:lpstr>“Noisy Channel” View of SR</vt:lpstr>
      <vt:lpstr>“Noisy Channel” View of SR</vt:lpstr>
      <vt:lpstr>“Noisy Channel” View of SR</vt:lpstr>
      <vt:lpstr>“Noisy Channel” View of SR</vt:lpstr>
      <vt:lpstr>“Noisy Channel” View of SR</vt:lpstr>
      <vt:lpstr>PowerPoint Presentation</vt:lpstr>
      <vt:lpstr>Information Theoretic Approach to ASR</vt:lpstr>
      <vt:lpstr>Information Theoretic Approach to ASR</vt:lpstr>
      <vt:lpstr>Information Theoretic Approach to ASR</vt:lpstr>
      <vt:lpstr>Information Theoretic Approach to ASR</vt:lpstr>
      <vt:lpstr>Information Theoretic Approach to ASR</vt:lpstr>
      <vt:lpstr>Information Theoretic Approach to ASR</vt:lpstr>
      <vt:lpstr>Information Theoretic Approach to ASR</vt:lpstr>
      <vt:lpstr>Information Theoretic Approach to ASR</vt:lpstr>
      <vt:lpstr>Block Diagram of Speech Recognition Processing</vt:lpstr>
      <vt:lpstr>Decoding and Search</vt:lpstr>
      <vt:lpstr>Schematic Simplified Architecture of Speech Recognizer</vt:lpstr>
      <vt:lpstr>Decoding and Search</vt:lpstr>
      <vt:lpstr>Decoding and Search</vt:lpstr>
      <vt:lpstr>Hidden Markov Model</vt:lpstr>
      <vt:lpstr>Notation</vt:lpstr>
      <vt:lpstr>Notation</vt:lpstr>
      <vt:lpstr>Notation</vt:lpstr>
      <vt:lpstr>Example of HMM for Speech Recognition</vt:lpstr>
      <vt:lpstr>Example of HMM for Speech Recognition</vt:lpstr>
      <vt:lpstr>Hidden States of HMM</vt:lpstr>
      <vt:lpstr>Example of HMM</vt:lpstr>
      <vt:lpstr>Duration Modeling</vt:lpstr>
      <vt:lpstr>What HMM’s States Model?</vt:lpstr>
      <vt:lpstr>Ike [ay k]</vt:lpstr>
      <vt:lpstr>Spectrogram of Mike – [m ay k] </vt:lpstr>
      <vt:lpstr>Phone Modeling with HMMs</vt:lpstr>
      <vt:lpstr>Phone Modeling with HMMs</vt:lpstr>
      <vt:lpstr>Phone Modeling with HMMs</vt:lpstr>
      <vt:lpstr>Phone Modeling with HMMs</vt:lpstr>
      <vt:lpstr>Six</vt:lpstr>
      <vt:lpstr>Phone Modeling with HMMs</vt:lpstr>
      <vt:lpstr>Phone Modeling with HMMs</vt:lpstr>
      <vt:lpstr>Acoustic Observations</vt:lpstr>
      <vt:lpstr>Acoustic Observations</vt:lpstr>
      <vt:lpstr>Feature Extraction</vt:lpstr>
      <vt:lpstr>Feature Extraction: MFCC Vectors</vt:lpstr>
      <vt:lpstr>MFCC Feature Extraction</vt:lpstr>
      <vt:lpstr>Feature Extraction: MFCC Vectors</vt:lpstr>
      <vt:lpstr>Bandwidth and Sample Rate</vt:lpstr>
      <vt:lpstr>PowerPoint Presentation</vt:lpstr>
      <vt:lpstr>Computing Acoustic Likelihoods</vt:lpstr>
      <vt:lpstr>Computing Acoustic Likelihoods</vt:lpstr>
      <vt:lpstr>Gaussian PDFs</vt:lpstr>
      <vt:lpstr>Univariate Gaussians</vt:lpstr>
      <vt:lpstr>Univariate Gaussian PDFs</vt:lpstr>
      <vt:lpstr>Example of Composite pdf</vt:lpstr>
      <vt:lpstr>Gaussian PDFs</vt:lpstr>
      <vt:lpstr>Gaussian PDFs</vt:lpstr>
      <vt:lpstr>Output Probability of an Observation</vt:lpstr>
      <vt:lpstr>Output Probability of an Observation</vt:lpstr>
      <vt:lpstr>PowerPoint Presentation</vt:lpstr>
      <vt:lpstr>Hidden Markov Models</vt:lpstr>
      <vt:lpstr>Markov Chains</vt:lpstr>
      <vt:lpstr>Markov Chains</vt:lpstr>
      <vt:lpstr>Markov Chains</vt:lpstr>
      <vt:lpstr>Hidden Markov Model Concept</vt:lpstr>
      <vt:lpstr>Hidden Markov Model Concept</vt:lpstr>
      <vt:lpstr>Discrete-Time Markov Processes Examples</vt:lpstr>
      <vt:lpstr>Discrete-Time Markov Processes Examples</vt:lpstr>
      <vt:lpstr>Discrete-Time Markov Processes Examples</vt:lpstr>
      <vt:lpstr>Discrete-Time Markov Processes Examples</vt:lpstr>
      <vt:lpstr>Discrete-Time Markov Processes Examples</vt:lpstr>
      <vt:lpstr>Discrete-Time Markov Processes Examples</vt:lpstr>
      <vt:lpstr>Discrete-Time Markov Processes Examples</vt:lpstr>
      <vt:lpstr>Illustration of Basic Concept of HMM.</vt:lpstr>
      <vt:lpstr>Illustration of Basic Concept of HMM.</vt:lpstr>
      <vt:lpstr>Illustration of Basic Concept of HMM.</vt:lpstr>
      <vt:lpstr>Extensions to Hidden Markov Model</vt:lpstr>
      <vt:lpstr>Illustration of Basic Concept of HMM.</vt:lpstr>
      <vt:lpstr>Coin-Toss Models</vt:lpstr>
      <vt:lpstr>Coin-Toss Models</vt:lpstr>
      <vt:lpstr>Coin-Toss Models</vt:lpstr>
      <vt:lpstr>Coin-Toss Models</vt:lpstr>
      <vt:lpstr>Coin-Toss Models</vt:lpstr>
      <vt:lpstr>Coin-Toss Models</vt:lpstr>
      <vt:lpstr>Coin-Toss Models</vt:lpstr>
      <vt:lpstr>Coin-Toss Models</vt:lpstr>
      <vt:lpstr>The Urn-and-Ball Model</vt:lpstr>
      <vt:lpstr>The Urn-and-Ball Model</vt:lpstr>
      <vt:lpstr>The Urn-and-Ball Model</vt:lpstr>
      <vt:lpstr>Elements of a Discrete  HMM</vt:lpstr>
      <vt:lpstr>HMM: An Example </vt:lpstr>
      <vt:lpstr>HMM Generator of Observations</vt:lpstr>
      <vt:lpstr>HMM Generator of Observations</vt:lpstr>
      <vt:lpstr>Three Basic HMM Problems </vt:lpstr>
      <vt:lpstr>Three Basic HMM Problems</vt:lpstr>
      <vt:lpstr>Three Basic HMM Problems</vt:lpstr>
      <vt:lpstr>Three Basic HMM Problems</vt:lpstr>
      <vt:lpstr>Simple Isolated-Word Speech Recognition</vt:lpstr>
      <vt:lpstr>Simple Isolated-Word Speech Recognition</vt:lpstr>
      <vt:lpstr>Problem 1: Scoring</vt:lpstr>
      <vt:lpstr>Computation of P(O|λ)</vt:lpstr>
      <vt:lpstr>Computation of P(O|λ)</vt:lpstr>
      <vt:lpstr>Computation of P(O|λ)</vt:lpstr>
      <vt:lpstr>Computation of P(O|λ)</vt:lpstr>
      <vt:lpstr>The Forward Algorithm</vt:lpstr>
      <vt:lpstr>The Forward Algorithm</vt:lpstr>
      <vt:lpstr>The Forward Algorithm</vt:lpstr>
      <vt:lpstr>The Backward Algorithm</vt:lpstr>
      <vt:lpstr>The Backward Algorithm</vt:lpstr>
      <vt:lpstr>The Backward Algorithm</vt:lpstr>
      <vt:lpstr>Problem 2: Matching</vt:lpstr>
      <vt:lpstr>Finding Optimal State Sequences </vt:lpstr>
      <vt:lpstr>Finding Optimal State Sequences</vt:lpstr>
      <vt:lpstr>The Viterbi Algorithm </vt:lpstr>
      <vt:lpstr>The Viterbi Algorithm </vt:lpstr>
      <vt:lpstr>The Viterbi Algorithm</vt:lpstr>
      <vt:lpstr>The Viterbi Algorithm Example</vt:lpstr>
      <vt:lpstr>The Viterbi Algorithm: An Example (cont’d) </vt:lpstr>
      <vt:lpstr>Matching Using Forward-Backward Algorithm </vt:lpstr>
      <vt:lpstr>Tranining</vt:lpstr>
      <vt:lpstr>Solution to Problem 3: Baum-Welch Re-estimation </vt:lpstr>
      <vt:lpstr>Solution to Problem 3: Baum-Welch Re-estimation</vt:lpstr>
      <vt:lpstr>Solution to Problem 3: Baum-Welch Re-estimation</vt:lpstr>
      <vt:lpstr>Baum-Welch Re-estimation Procedures </vt:lpstr>
      <vt:lpstr>Baum-Welch Re-estimation Formulas </vt:lpstr>
      <vt:lpstr>Baum-Welch Re-estimation Formulas </vt:lpstr>
      <vt:lpstr>PowerPoint Presentation</vt:lpstr>
      <vt:lpstr>Multiple Observation Sequences </vt:lpstr>
      <vt:lpstr>Multiple Observation Sequences </vt:lpstr>
      <vt:lpstr>Multiple Observation Sequences</vt:lpstr>
      <vt:lpstr>Multiple Observation Sequences</vt:lpstr>
      <vt:lpstr>PowerPoint Presentation</vt:lpstr>
      <vt:lpstr>Training Problem</vt:lpstr>
      <vt:lpstr>TIMIT Labeled Utterance</vt:lpstr>
      <vt:lpstr>Training Problem</vt:lpstr>
      <vt:lpstr>Training Problem</vt:lpstr>
      <vt:lpstr>Update of Means and Variance</vt:lpstr>
      <vt:lpstr>Baum-Welch Forward-Backward Algorithm for t(i)</vt:lpstr>
      <vt:lpstr>Probability of an Observation Sequence P(O|)</vt:lpstr>
      <vt:lpstr>Computation of P(O|λ)</vt:lpstr>
      <vt:lpstr>Computation of P(O|λ)</vt:lpstr>
      <vt:lpstr>Computation of P(O|λ)</vt:lpstr>
      <vt:lpstr>Computation of P(O|λ)</vt:lpstr>
      <vt:lpstr>Computation of P(O|λ)</vt:lpstr>
      <vt:lpstr>The Forward Algorithm</vt:lpstr>
      <vt:lpstr>The Forward Algorithm</vt:lpstr>
      <vt:lpstr>The Forward Algorithm</vt:lpstr>
      <vt:lpstr>The Backward Algorithm</vt:lpstr>
      <vt:lpstr>The Backward Algorithm</vt:lpstr>
      <vt:lpstr>Finding Optimal State Sequences </vt:lpstr>
      <vt:lpstr>Finding Optimal State Sequences</vt:lpstr>
      <vt:lpstr>The Viterbi Algorithm </vt:lpstr>
      <vt:lpstr>The Viterbi Algorithm </vt:lpstr>
      <vt:lpstr>The Viterbi Algorithm</vt:lpstr>
      <vt:lpstr>Trellis</vt:lpstr>
      <vt:lpstr>Trellis of the sequence  0110</vt:lpstr>
      <vt:lpstr>Multivariate Gaussians</vt:lpstr>
      <vt:lpstr>Multivariate Gaussians</vt:lpstr>
      <vt:lpstr>2D Gaussian PDF’s</vt:lpstr>
      <vt:lpstr>PowerPoint Presentation</vt:lpstr>
      <vt:lpstr>Diagonal vs Full Covariance Matrixes</vt:lpstr>
      <vt:lpstr>Diagonal Covariance Matrix</vt:lpstr>
      <vt:lpstr>Gaussian Mixture Models</vt:lpstr>
      <vt:lpstr>How to find GMM</vt:lpstr>
      <vt:lpstr>Arbitrary Function Approximated with GMM’s</vt:lpstr>
      <vt:lpstr>Gaussian Mixture Model and Estimation Maximization</vt:lpstr>
      <vt:lpstr>Estimation Maximization for GMM Computation</vt:lpstr>
      <vt:lpstr>Estimation Maximization for GMM Computation</vt:lpstr>
      <vt:lpstr>Example of computation of GMM’s</vt:lpstr>
      <vt:lpstr>1-D Examples of GMM’s</vt:lpstr>
      <vt:lpstr>PowerPoint Presentation</vt:lpstr>
      <vt:lpstr>Number of Mixtures</vt:lpstr>
      <vt:lpstr>Number of Mixtures</vt:lpstr>
      <vt:lpstr>Number of Mixtures</vt:lpstr>
      <vt:lpstr>Number of Mixtures</vt:lpstr>
      <vt:lpstr>Number of Mixtures</vt:lpstr>
      <vt:lpstr>Search and Decoding</vt:lpstr>
      <vt:lpstr>Search and Decoding</vt:lpstr>
      <vt:lpstr>Search and Decoding</vt:lpstr>
      <vt:lpstr>Search and Decoding</vt:lpstr>
      <vt:lpstr>Search and Decoding</vt:lpstr>
      <vt:lpstr>Word Insertion Problem</vt:lpstr>
      <vt:lpstr>Word Insertion Problem</vt:lpstr>
      <vt:lpstr>Decoding and Search</vt:lpstr>
      <vt:lpstr>Decoding and Search</vt:lpstr>
      <vt:lpstr>PowerPoint Presentation</vt:lpstr>
      <vt:lpstr>Digit Recognition Example</vt:lpstr>
      <vt:lpstr>Notation</vt:lpstr>
      <vt:lpstr>Search and Deconding</vt:lpstr>
      <vt:lpstr>Search &amp; Decoding</vt:lpstr>
      <vt:lpstr>Search &amp; Decoding</vt:lpstr>
      <vt:lpstr>Digit Recognition with HMM’s</vt:lpstr>
      <vt:lpstr>Digit Recognition with HMM’s</vt:lpstr>
      <vt:lpstr>Viterbi Search</vt:lpstr>
      <vt:lpstr>Forward Algorithm For Sequence Matching</vt:lpstr>
      <vt:lpstr>Forward Algorithm</vt:lpstr>
      <vt:lpstr>The Forward Algorithm</vt:lpstr>
      <vt:lpstr>Example of Forward Trellis for word “five”</vt:lpstr>
      <vt:lpstr>Viterbi Trellis</vt:lpstr>
      <vt:lpstr>Viterbi Alignment</vt:lpstr>
      <vt:lpstr>Viterbi Alignment</vt:lpstr>
      <vt:lpstr>Example of Viterbi Trellis for word “five”</vt:lpstr>
      <vt:lpstr>Viterbi vs. Forward/Baum Welch Algorithm</vt:lpstr>
      <vt:lpstr>Viterbi Decoder</vt:lpstr>
      <vt:lpstr>Modified Digit Network with Bigram Grammar</vt:lpstr>
      <vt:lpstr>Multi-Word Decoding Trellis</vt:lpstr>
      <vt:lpstr>The HMM Viterbi trellis for a bigram language model</vt:lpstr>
      <vt:lpstr>Viterbi Decoding</vt:lpstr>
      <vt:lpstr>Viterbi Decoding</vt:lpstr>
      <vt:lpstr>Viterbi Decoding</vt:lpstr>
      <vt:lpstr>Beam Search</vt:lpstr>
      <vt:lpstr>Beam Search</vt:lpstr>
      <vt:lpstr>Embedded Training</vt:lpstr>
      <vt:lpstr>Embedded Training</vt:lpstr>
      <vt:lpstr>Embedded Training</vt:lpstr>
      <vt:lpstr>Hand-labeled isolated word training</vt:lpstr>
      <vt:lpstr>Hand-labeled  Embedded Training</vt:lpstr>
      <vt:lpstr>Hand-labeled  Embedded Training</vt:lpstr>
      <vt:lpstr>Embedded Training</vt:lpstr>
      <vt:lpstr>Training Corpus</vt:lpstr>
      <vt:lpstr>Embedded Training Example</vt:lpstr>
      <vt:lpstr>Embedded Training Baum-Welch Algorithm</vt:lpstr>
      <vt:lpstr>Embedded Training Baum-Welch Algorithm</vt:lpstr>
      <vt:lpstr>Embedded Training Procedure</vt:lpstr>
      <vt:lpstr>Embedded Training Procedure</vt:lpstr>
      <vt:lpstr>Notes on Baum-Welch Training</vt:lpstr>
      <vt:lpstr>Forced Alignement</vt:lpstr>
      <vt:lpstr>Evaluation and Testing</vt:lpstr>
      <vt:lpstr>Word Error Rate</vt:lpstr>
      <vt:lpstr>Sentece Error Rate</vt:lpstr>
      <vt:lpstr>Word Error Rate</vt:lpstr>
      <vt:lpstr>SCLITE</vt:lpstr>
      <vt:lpstr>Why WUW (Wake-Up-Word) Speech Recognition is Hard!</vt:lpstr>
      <vt:lpstr>Why WUW Speech Recognition is Hard!</vt:lpstr>
      <vt:lpstr>References</vt:lpstr>
      <vt:lpstr>PowerPoint Presentation</vt:lpstr>
    </vt:vector>
  </TitlesOfParts>
  <Company>Florida Tech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Systems:  Hardware Organization and Design</dc:title>
  <dc:creator>vkepuska</dc:creator>
  <cp:lastModifiedBy>Veton Këpuska</cp:lastModifiedBy>
  <cp:revision>2775</cp:revision>
  <dcterms:created xsi:type="dcterms:W3CDTF">2003-01-08T18:18:48Z</dcterms:created>
  <dcterms:modified xsi:type="dcterms:W3CDTF">2017-04-05T20:26:21Z</dcterms:modified>
</cp:coreProperties>
</file>